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599" r:id="rId9"/>
    <p:sldId id="590" r:id="rId10"/>
    <p:sldId id="503" r:id="rId11"/>
    <p:sldId id="437" r:id="rId12"/>
    <p:sldId id="541" r:id="rId13"/>
    <p:sldId id="593" r:id="rId14"/>
    <p:sldId id="439" r:id="rId15"/>
    <p:sldId id="565" r:id="rId16"/>
    <p:sldId id="498" r:id="rId17"/>
    <p:sldId id="420" r:id="rId18"/>
    <p:sldId id="589" r:id="rId19"/>
    <p:sldId id="594" r:id="rId20"/>
    <p:sldId id="431" r:id="rId21"/>
    <p:sldId id="574" r:id="rId22"/>
    <p:sldId id="490" r:id="rId23"/>
    <p:sldId id="561" r:id="rId24"/>
    <p:sldId id="514" r:id="rId25"/>
    <p:sldId id="530" r:id="rId26"/>
    <p:sldId id="577" r:id="rId27"/>
    <p:sldId id="601" r:id="rId28"/>
    <p:sldId id="597" r:id="rId29"/>
    <p:sldId id="595" r:id="rId30"/>
    <p:sldId id="604" r:id="rId31"/>
    <p:sldId id="443" r:id="rId32"/>
    <p:sldId id="444" r:id="rId33"/>
    <p:sldId id="562" r:id="rId34"/>
    <p:sldId id="454" r:id="rId35"/>
    <p:sldId id="497" r:id="rId36"/>
    <p:sldId id="448" r:id="rId37"/>
    <p:sldId id="457" r:id="rId38"/>
    <p:sldId id="470" r:id="rId39"/>
    <p:sldId id="575" r:id="rId40"/>
    <p:sldId id="600" r:id="rId41"/>
    <p:sldId id="434" r:id="rId42"/>
    <p:sldId id="465" r:id="rId43"/>
    <p:sldId id="433" r:id="rId44"/>
    <p:sldId id="427" r:id="rId45"/>
    <p:sldId id="428" r:id="rId46"/>
    <p:sldId id="450" r:id="rId47"/>
    <p:sldId id="451" r:id="rId48"/>
    <p:sldId id="592" r:id="rId49"/>
    <p:sldId id="440" r:id="rId50"/>
    <p:sldId id="442" r:id="rId51"/>
    <p:sldId id="501" r:id="rId52"/>
    <p:sldId id="578" r:id="rId53"/>
    <p:sldId id="602" r:id="rId54"/>
    <p:sldId id="603" r:id="rId55"/>
    <p:sldId id="449" r:id="rId56"/>
    <p:sldId id="598" r:id="rId57"/>
    <p:sldId id="360" r:id="rId58"/>
    <p:sldId id="59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5" autoAdjust="0"/>
    <p:restoredTop sz="96261" autoAdjust="0"/>
  </p:normalViewPr>
  <p:slideViewPr>
    <p:cSldViewPr>
      <p:cViewPr>
        <p:scale>
          <a:sx n="107" d="100"/>
          <a:sy n="107" d="100"/>
        </p:scale>
        <p:origin x="-2072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February:PositionSheet201302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February:Performance%2020130215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February:Performance%2020130215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val>
            <c:numRef>
              <c:f>Sheet1!$B$14:$B$22</c:f>
              <c:numCache>
                <c:formatCode>0.00%</c:formatCode>
                <c:ptCount val="9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  <c:pt idx="6">
                  <c:v>-0.2</c:v>
                </c:pt>
                <c:pt idx="7">
                  <c:v>-0.3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Sheet1!$G$501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Sheet1!$F$502:$F$535</c:f>
              <c:numCache>
                <c:formatCode>m/d/yy</c:formatCode>
                <c:ptCount val="34"/>
                <c:pt idx="0">
                  <c:v>41274.0</c:v>
                </c:pt>
                <c:pt idx="1">
                  <c:v>41276.0</c:v>
                </c:pt>
                <c:pt idx="2">
                  <c:v>41277.0</c:v>
                </c:pt>
                <c:pt idx="3">
                  <c:v>41278.0</c:v>
                </c:pt>
                <c:pt idx="4">
                  <c:v>41281.0</c:v>
                </c:pt>
                <c:pt idx="5">
                  <c:v>41282.0</c:v>
                </c:pt>
                <c:pt idx="6">
                  <c:v>41283.0</c:v>
                </c:pt>
                <c:pt idx="7">
                  <c:v>41284.0</c:v>
                </c:pt>
                <c:pt idx="8">
                  <c:v>41285.0</c:v>
                </c:pt>
                <c:pt idx="9">
                  <c:v>41288.0</c:v>
                </c:pt>
                <c:pt idx="10">
                  <c:v>41289.0</c:v>
                </c:pt>
                <c:pt idx="11">
                  <c:v>41290.0</c:v>
                </c:pt>
                <c:pt idx="12">
                  <c:v>41291.0</c:v>
                </c:pt>
                <c:pt idx="13">
                  <c:v>41292.0</c:v>
                </c:pt>
                <c:pt idx="14">
                  <c:v>41296.0</c:v>
                </c:pt>
                <c:pt idx="15">
                  <c:v>41297.0</c:v>
                </c:pt>
                <c:pt idx="16">
                  <c:v>41298.0</c:v>
                </c:pt>
                <c:pt idx="17">
                  <c:v>41299.0</c:v>
                </c:pt>
                <c:pt idx="18">
                  <c:v>41302.0</c:v>
                </c:pt>
                <c:pt idx="19">
                  <c:v>41303.0</c:v>
                </c:pt>
                <c:pt idx="20">
                  <c:v>41304.0</c:v>
                </c:pt>
                <c:pt idx="21">
                  <c:v>41305.0</c:v>
                </c:pt>
                <c:pt idx="22">
                  <c:v>41306.0</c:v>
                </c:pt>
                <c:pt idx="23">
                  <c:v>41309.0</c:v>
                </c:pt>
                <c:pt idx="24">
                  <c:v>41310.0</c:v>
                </c:pt>
                <c:pt idx="25">
                  <c:v>41311.0</c:v>
                </c:pt>
                <c:pt idx="26">
                  <c:v>41312.0</c:v>
                </c:pt>
                <c:pt idx="27">
                  <c:v>41313.0</c:v>
                </c:pt>
                <c:pt idx="28">
                  <c:v>41316.0</c:v>
                </c:pt>
                <c:pt idx="29">
                  <c:v>41317.0</c:v>
                </c:pt>
                <c:pt idx="30">
                  <c:v>41318.0</c:v>
                </c:pt>
                <c:pt idx="31">
                  <c:v>41319.0</c:v>
                </c:pt>
                <c:pt idx="32">
                  <c:v>41320.0</c:v>
                </c:pt>
                <c:pt idx="33">
                  <c:v>41324.0</c:v>
                </c:pt>
              </c:numCache>
            </c:numRef>
          </c:cat>
          <c:val>
            <c:numRef>
              <c:f>Sheet1!$G$502:$G$535</c:f>
              <c:numCache>
                <c:formatCode>0.00%</c:formatCode>
                <c:ptCount val="34"/>
                <c:pt idx="0">
                  <c:v>0.0</c:v>
                </c:pt>
                <c:pt idx="1">
                  <c:v>0.0456</c:v>
                </c:pt>
                <c:pt idx="2">
                  <c:v>0.0402</c:v>
                </c:pt>
                <c:pt idx="3">
                  <c:v>0.0469</c:v>
                </c:pt>
                <c:pt idx="4">
                  <c:v>0.0272</c:v>
                </c:pt>
                <c:pt idx="5">
                  <c:v>0.0709</c:v>
                </c:pt>
                <c:pt idx="6">
                  <c:v>0.0235</c:v>
                </c:pt>
                <c:pt idx="7">
                  <c:v>0.0632</c:v>
                </c:pt>
                <c:pt idx="8">
                  <c:v>0.0688999999999999</c:v>
                </c:pt>
                <c:pt idx="9">
                  <c:v>0.0705</c:v>
                </c:pt>
                <c:pt idx="10">
                  <c:v>0.0314</c:v>
                </c:pt>
                <c:pt idx="11">
                  <c:v>0.0245</c:v>
                </c:pt>
                <c:pt idx="12">
                  <c:v>0.0621</c:v>
                </c:pt>
                <c:pt idx="13">
                  <c:v>0.0688999999999999</c:v>
                </c:pt>
                <c:pt idx="14">
                  <c:v>0.1092</c:v>
                </c:pt>
                <c:pt idx="15">
                  <c:v>0.1147</c:v>
                </c:pt>
                <c:pt idx="16">
                  <c:v>0.1393</c:v>
                </c:pt>
                <c:pt idx="17">
                  <c:v>0.1443</c:v>
                </c:pt>
                <c:pt idx="18">
                  <c:v>0.1547</c:v>
                </c:pt>
                <c:pt idx="19">
                  <c:v>0.1762</c:v>
                </c:pt>
                <c:pt idx="20">
                  <c:v>0.1487</c:v>
                </c:pt>
                <c:pt idx="21">
                  <c:v>0.1675</c:v>
                </c:pt>
                <c:pt idx="22">
                  <c:v>0.21</c:v>
                </c:pt>
                <c:pt idx="23">
                  <c:v>0.1573</c:v>
                </c:pt>
                <c:pt idx="24">
                  <c:v>0.2171</c:v>
                </c:pt>
                <c:pt idx="25">
                  <c:v>0.22</c:v>
                </c:pt>
                <c:pt idx="26">
                  <c:v>0.2222</c:v>
                </c:pt>
                <c:pt idx="27">
                  <c:v>0.2248</c:v>
                </c:pt>
                <c:pt idx="28">
                  <c:v>0.2376</c:v>
                </c:pt>
                <c:pt idx="29">
                  <c:v>0.2356</c:v>
                </c:pt>
                <c:pt idx="30">
                  <c:v>0.2455</c:v>
                </c:pt>
                <c:pt idx="31">
                  <c:v>0.2387</c:v>
                </c:pt>
                <c:pt idx="32">
                  <c:v>0.2513</c:v>
                </c:pt>
                <c:pt idx="33">
                  <c:v>0.2695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560504"/>
        <c:axId val="2081442888"/>
      </c:lineChart>
      <c:dateAx>
        <c:axId val="20195605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81442888"/>
        <c:crosses val="autoZero"/>
        <c:auto val="1"/>
        <c:lblOffset val="100"/>
        <c:baseTimeUnit val="days"/>
      </c:dateAx>
      <c:valAx>
        <c:axId val="2081442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9560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Sheet1!$A$6:$A$535</c:f>
              <c:numCache>
                <c:formatCode>m/d/yy</c:formatCode>
                <c:ptCount val="530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  <c:pt idx="373">
                  <c:v>41092.0</c:v>
                </c:pt>
                <c:pt idx="374">
                  <c:v>41093.0</c:v>
                </c:pt>
                <c:pt idx="375">
                  <c:v>41095.0</c:v>
                </c:pt>
                <c:pt idx="376">
                  <c:v>41096.0</c:v>
                </c:pt>
                <c:pt idx="377">
                  <c:v>41099.0</c:v>
                </c:pt>
                <c:pt idx="378">
                  <c:v>41100.0</c:v>
                </c:pt>
                <c:pt idx="379">
                  <c:v>41101.0</c:v>
                </c:pt>
                <c:pt idx="380">
                  <c:v>41102.0</c:v>
                </c:pt>
                <c:pt idx="381">
                  <c:v>41103.0</c:v>
                </c:pt>
                <c:pt idx="382">
                  <c:v>41106.0</c:v>
                </c:pt>
                <c:pt idx="383">
                  <c:v>41107.0</c:v>
                </c:pt>
                <c:pt idx="384">
                  <c:v>41108.0</c:v>
                </c:pt>
                <c:pt idx="385">
                  <c:v>41109.0</c:v>
                </c:pt>
                <c:pt idx="386">
                  <c:v>41110.0</c:v>
                </c:pt>
                <c:pt idx="387">
                  <c:v>41113.0</c:v>
                </c:pt>
                <c:pt idx="388">
                  <c:v>41114.0</c:v>
                </c:pt>
                <c:pt idx="389">
                  <c:v>41115.0</c:v>
                </c:pt>
                <c:pt idx="390">
                  <c:v>41116.0</c:v>
                </c:pt>
                <c:pt idx="391">
                  <c:v>41117.0</c:v>
                </c:pt>
                <c:pt idx="392">
                  <c:v>41120.0</c:v>
                </c:pt>
                <c:pt idx="393">
                  <c:v>41121.0</c:v>
                </c:pt>
                <c:pt idx="394">
                  <c:v>41123.0</c:v>
                </c:pt>
                <c:pt idx="395">
                  <c:v>41124.0</c:v>
                </c:pt>
                <c:pt idx="396">
                  <c:v>41127.0</c:v>
                </c:pt>
                <c:pt idx="397">
                  <c:v>41128.0</c:v>
                </c:pt>
                <c:pt idx="398">
                  <c:v>41129.0</c:v>
                </c:pt>
                <c:pt idx="399">
                  <c:v>41130.0</c:v>
                </c:pt>
                <c:pt idx="400">
                  <c:v>41131.0</c:v>
                </c:pt>
                <c:pt idx="401">
                  <c:v>41134.0</c:v>
                </c:pt>
                <c:pt idx="402">
                  <c:v>41135.0</c:v>
                </c:pt>
                <c:pt idx="403">
                  <c:v>41136.0</c:v>
                </c:pt>
                <c:pt idx="404">
                  <c:v>41137.0</c:v>
                </c:pt>
                <c:pt idx="405">
                  <c:v>41138.0</c:v>
                </c:pt>
                <c:pt idx="406">
                  <c:v>41141.0</c:v>
                </c:pt>
                <c:pt idx="407">
                  <c:v>41142.0</c:v>
                </c:pt>
                <c:pt idx="408">
                  <c:v>41143.0</c:v>
                </c:pt>
                <c:pt idx="409">
                  <c:v>41144.0</c:v>
                </c:pt>
                <c:pt idx="410">
                  <c:v>41145.0</c:v>
                </c:pt>
                <c:pt idx="411">
                  <c:v>41148.0</c:v>
                </c:pt>
                <c:pt idx="412">
                  <c:v>41149.0</c:v>
                </c:pt>
                <c:pt idx="413">
                  <c:v>41150.0</c:v>
                </c:pt>
                <c:pt idx="414">
                  <c:v>41151.0</c:v>
                </c:pt>
                <c:pt idx="415">
                  <c:v>41152.0</c:v>
                </c:pt>
                <c:pt idx="416">
                  <c:v>41156.0</c:v>
                </c:pt>
                <c:pt idx="417">
                  <c:v>41157.0</c:v>
                </c:pt>
                <c:pt idx="418">
                  <c:v>41158.0</c:v>
                </c:pt>
                <c:pt idx="419">
                  <c:v>41159.0</c:v>
                </c:pt>
                <c:pt idx="420">
                  <c:v>41162.0</c:v>
                </c:pt>
                <c:pt idx="421">
                  <c:v>41163.0</c:v>
                </c:pt>
                <c:pt idx="422">
                  <c:v>41164.0</c:v>
                </c:pt>
                <c:pt idx="423">
                  <c:v>41165.0</c:v>
                </c:pt>
                <c:pt idx="424">
                  <c:v>41168.0</c:v>
                </c:pt>
                <c:pt idx="425">
                  <c:v>41169.0</c:v>
                </c:pt>
                <c:pt idx="426">
                  <c:v>41170.0</c:v>
                </c:pt>
                <c:pt idx="427">
                  <c:v>41171.0</c:v>
                </c:pt>
                <c:pt idx="428">
                  <c:v>41172.0</c:v>
                </c:pt>
                <c:pt idx="429">
                  <c:v>41173.0</c:v>
                </c:pt>
                <c:pt idx="430">
                  <c:v>41176.0</c:v>
                </c:pt>
                <c:pt idx="431">
                  <c:v>41177.0</c:v>
                </c:pt>
                <c:pt idx="432">
                  <c:v>41178.0</c:v>
                </c:pt>
                <c:pt idx="433">
                  <c:v>41179.0</c:v>
                </c:pt>
                <c:pt idx="434">
                  <c:v>41183.0</c:v>
                </c:pt>
                <c:pt idx="435">
                  <c:v>41184.0</c:v>
                </c:pt>
                <c:pt idx="436">
                  <c:v>41185.0</c:v>
                </c:pt>
                <c:pt idx="437">
                  <c:v>41186.0</c:v>
                </c:pt>
                <c:pt idx="438">
                  <c:v>41187.0</c:v>
                </c:pt>
                <c:pt idx="439">
                  <c:v>41190.0</c:v>
                </c:pt>
                <c:pt idx="440">
                  <c:v>41191.0</c:v>
                </c:pt>
                <c:pt idx="441">
                  <c:v>41192.0</c:v>
                </c:pt>
                <c:pt idx="442">
                  <c:v>41193.0</c:v>
                </c:pt>
                <c:pt idx="443">
                  <c:v>41194.0</c:v>
                </c:pt>
                <c:pt idx="444">
                  <c:v>41197.0</c:v>
                </c:pt>
                <c:pt idx="445">
                  <c:v>41198.0</c:v>
                </c:pt>
                <c:pt idx="446">
                  <c:v>41199.0</c:v>
                </c:pt>
                <c:pt idx="447">
                  <c:v>41200.0</c:v>
                </c:pt>
                <c:pt idx="448">
                  <c:v>41201.0</c:v>
                </c:pt>
                <c:pt idx="449">
                  <c:v>41204.0</c:v>
                </c:pt>
                <c:pt idx="450">
                  <c:v>41205.0</c:v>
                </c:pt>
                <c:pt idx="451">
                  <c:v>41206.0</c:v>
                </c:pt>
                <c:pt idx="452">
                  <c:v>41207.0</c:v>
                </c:pt>
                <c:pt idx="453">
                  <c:v>41208.0</c:v>
                </c:pt>
                <c:pt idx="454">
                  <c:v>41212.0</c:v>
                </c:pt>
                <c:pt idx="455">
                  <c:v>41213.0</c:v>
                </c:pt>
                <c:pt idx="456">
                  <c:v>41214.0</c:v>
                </c:pt>
                <c:pt idx="457">
                  <c:v>41215.0</c:v>
                </c:pt>
                <c:pt idx="458">
                  <c:v>41218.0</c:v>
                </c:pt>
                <c:pt idx="459">
                  <c:v>41219.0</c:v>
                </c:pt>
                <c:pt idx="460">
                  <c:v>41220.0</c:v>
                </c:pt>
                <c:pt idx="461">
                  <c:v>41221.0</c:v>
                </c:pt>
                <c:pt idx="462">
                  <c:v>41222.0</c:v>
                </c:pt>
                <c:pt idx="463">
                  <c:v>41225.0</c:v>
                </c:pt>
                <c:pt idx="464">
                  <c:v>41226.0</c:v>
                </c:pt>
                <c:pt idx="465">
                  <c:v>41227.0</c:v>
                </c:pt>
                <c:pt idx="466">
                  <c:v>41228.0</c:v>
                </c:pt>
                <c:pt idx="467">
                  <c:v>41229.0</c:v>
                </c:pt>
                <c:pt idx="468">
                  <c:v>41232.0</c:v>
                </c:pt>
                <c:pt idx="469">
                  <c:v>41233.0</c:v>
                </c:pt>
                <c:pt idx="470">
                  <c:v>41234.0</c:v>
                </c:pt>
                <c:pt idx="471">
                  <c:v>41236.0</c:v>
                </c:pt>
                <c:pt idx="472">
                  <c:v>41239.0</c:v>
                </c:pt>
                <c:pt idx="473">
                  <c:v>41240.0</c:v>
                </c:pt>
                <c:pt idx="474">
                  <c:v>41241.0</c:v>
                </c:pt>
                <c:pt idx="475">
                  <c:v>41242.0</c:v>
                </c:pt>
                <c:pt idx="476">
                  <c:v>41243.0</c:v>
                </c:pt>
                <c:pt idx="477">
                  <c:v>41246.0</c:v>
                </c:pt>
                <c:pt idx="478">
                  <c:v>41247.0</c:v>
                </c:pt>
                <c:pt idx="479">
                  <c:v>41248.0</c:v>
                </c:pt>
                <c:pt idx="480">
                  <c:v>41249.0</c:v>
                </c:pt>
                <c:pt idx="481">
                  <c:v>41250.0</c:v>
                </c:pt>
                <c:pt idx="482">
                  <c:v>41253.0</c:v>
                </c:pt>
                <c:pt idx="483">
                  <c:v>41254.0</c:v>
                </c:pt>
                <c:pt idx="484">
                  <c:v>41255.0</c:v>
                </c:pt>
                <c:pt idx="485">
                  <c:v>41256.0</c:v>
                </c:pt>
                <c:pt idx="486">
                  <c:v>41257.0</c:v>
                </c:pt>
                <c:pt idx="487">
                  <c:v>41260.0</c:v>
                </c:pt>
                <c:pt idx="488">
                  <c:v>41261.0</c:v>
                </c:pt>
                <c:pt idx="489">
                  <c:v>41262.0</c:v>
                </c:pt>
                <c:pt idx="490">
                  <c:v>41263.0</c:v>
                </c:pt>
                <c:pt idx="491">
                  <c:v>41264.0</c:v>
                </c:pt>
                <c:pt idx="492">
                  <c:v>41267.0</c:v>
                </c:pt>
                <c:pt idx="493">
                  <c:v>41269.0</c:v>
                </c:pt>
                <c:pt idx="494">
                  <c:v>41270.0</c:v>
                </c:pt>
                <c:pt idx="495">
                  <c:v>41271.0</c:v>
                </c:pt>
                <c:pt idx="496">
                  <c:v>41274.0</c:v>
                </c:pt>
                <c:pt idx="497">
                  <c:v>41276.0</c:v>
                </c:pt>
                <c:pt idx="498">
                  <c:v>41277.0</c:v>
                </c:pt>
                <c:pt idx="499">
                  <c:v>41278.0</c:v>
                </c:pt>
                <c:pt idx="500">
                  <c:v>41281.0</c:v>
                </c:pt>
                <c:pt idx="501">
                  <c:v>41282.0</c:v>
                </c:pt>
                <c:pt idx="502">
                  <c:v>41283.0</c:v>
                </c:pt>
                <c:pt idx="503">
                  <c:v>41284.0</c:v>
                </c:pt>
                <c:pt idx="504">
                  <c:v>41285.0</c:v>
                </c:pt>
                <c:pt idx="505">
                  <c:v>41288.0</c:v>
                </c:pt>
                <c:pt idx="506">
                  <c:v>41289.0</c:v>
                </c:pt>
                <c:pt idx="507">
                  <c:v>41290.0</c:v>
                </c:pt>
                <c:pt idx="508">
                  <c:v>41291.0</c:v>
                </c:pt>
                <c:pt idx="509">
                  <c:v>41292.0</c:v>
                </c:pt>
                <c:pt idx="510">
                  <c:v>41296.0</c:v>
                </c:pt>
                <c:pt idx="511">
                  <c:v>41297.0</c:v>
                </c:pt>
                <c:pt idx="512">
                  <c:v>41298.0</c:v>
                </c:pt>
                <c:pt idx="513">
                  <c:v>41299.0</c:v>
                </c:pt>
                <c:pt idx="514">
                  <c:v>41302.0</c:v>
                </c:pt>
                <c:pt idx="515">
                  <c:v>41303.0</c:v>
                </c:pt>
                <c:pt idx="516">
                  <c:v>41304.0</c:v>
                </c:pt>
                <c:pt idx="517">
                  <c:v>41305.0</c:v>
                </c:pt>
                <c:pt idx="518">
                  <c:v>41306.0</c:v>
                </c:pt>
                <c:pt idx="519">
                  <c:v>41309.0</c:v>
                </c:pt>
                <c:pt idx="520">
                  <c:v>41310.0</c:v>
                </c:pt>
                <c:pt idx="521">
                  <c:v>41311.0</c:v>
                </c:pt>
                <c:pt idx="522">
                  <c:v>41312.0</c:v>
                </c:pt>
                <c:pt idx="523">
                  <c:v>41313.0</c:v>
                </c:pt>
                <c:pt idx="524">
                  <c:v>41316.0</c:v>
                </c:pt>
                <c:pt idx="525">
                  <c:v>41317.0</c:v>
                </c:pt>
                <c:pt idx="526">
                  <c:v>41318.0</c:v>
                </c:pt>
                <c:pt idx="527">
                  <c:v>41319.0</c:v>
                </c:pt>
                <c:pt idx="528">
                  <c:v>41320.0</c:v>
                </c:pt>
                <c:pt idx="529">
                  <c:v>41324.0</c:v>
                </c:pt>
              </c:numCache>
            </c:numRef>
          </c:cat>
          <c:val>
            <c:numRef>
              <c:f>Sheet1!$B$6:$B$535</c:f>
              <c:numCache>
                <c:formatCode>0.00%</c:formatCode>
                <c:ptCount val="5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  <c:pt idx="373">
                  <c:v>0.4887</c:v>
                </c:pt>
                <c:pt idx="374">
                  <c:v>0.4919</c:v>
                </c:pt>
                <c:pt idx="375">
                  <c:v>0.4919</c:v>
                </c:pt>
                <c:pt idx="376">
                  <c:v>0.4892</c:v>
                </c:pt>
                <c:pt idx="377">
                  <c:v>0.4857</c:v>
                </c:pt>
                <c:pt idx="378">
                  <c:v>0.4844</c:v>
                </c:pt>
                <c:pt idx="379">
                  <c:v>0.4859</c:v>
                </c:pt>
                <c:pt idx="380">
                  <c:v>0.4809</c:v>
                </c:pt>
                <c:pt idx="381">
                  <c:v>0.4872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0.4852</c:v>
                </c:pt>
                <c:pt idx="387">
                  <c:v>0.4852</c:v>
                </c:pt>
                <c:pt idx="388">
                  <c:v>0.4852</c:v>
                </c:pt>
                <c:pt idx="389">
                  <c:v>0.4852</c:v>
                </c:pt>
                <c:pt idx="390">
                  <c:v>0.489</c:v>
                </c:pt>
                <c:pt idx="391">
                  <c:v>0.5014</c:v>
                </c:pt>
                <c:pt idx="392">
                  <c:v>0.4939</c:v>
                </c:pt>
                <c:pt idx="393">
                  <c:v>0.4993</c:v>
                </c:pt>
                <c:pt idx="394">
                  <c:v>0.5056</c:v>
                </c:pt>
                <c:pt idx="395">
                  <c:v>0.4964</c:v>
                </c:pt>
                <c:pt idx="396">
                  <c:v>0.4933</c:v>
                </c:pt>
                <c:pt idx="397">
                  <c:v>0.4953</c:v>
                </c:pt>
                <c:pt idx="398">
                  <c:v>0.4953</c:v>
                </c:pt>
                <c:pt idx="399">
                  <c:v>0.4952</c:v>
                </c:pt>
                <c:pt idx="400">
                  <c:v>0.496</c:v>
                </c:pt>
                <c:pt idx="401">
                  <c:v>0.5015</c:v>
                </c:pt>
                <c:pt idx="402">
                  <c:v>0.5026</c:v>
                </c:pt>
                <c:pt idx="403">
                  <c:v>0.5022</c:v>
                </c:pt>
                <c:pt idx="404">
                  <c:v>0.5013</c:v>
                </c:pt>
                <c:pt idx="405">
                  <c:v>0.5095</c:v>
                </c:pt>
                <c:pt idx="406">
                  <c:v>0.5198</c:v>
                </c:pt>
                <c:pt idx="407">
                  <c:v>0.5193</c:v>
                </c:pt>
                <c:pt idx="408">
                  <c:v>0.5184</c:v>
                </c:pt>
                <c:pt idx="409">
                  <c:v>0.5363</c:v>
                </c:pt>
                <c:pt idx="410">
                  <c:v>0.5409</c:v>
                </c:pt>
                <c:pt idx="411">
                  <c:v>0.5467</c:v>
                </c:pt>
                <c:pt idx="412">
                  <c:v>0.5453</c:v>
                </c:pt>
                <c:pt idx="413">
                  <c:v>0.5457</c:v>
                </c:pt>
                <c:pt idx="414">
                  <c:v>0.5418</c:v>
                </c:pt>
                <c:pt idx="415">
                  <c:v>0.5641</c:v>
                </c:pt>
                <c:pt idx="416">
                  <c:v>0.5898</c:v>
                </c:pt>
                <c:pt idx="417">
                  <c:v>0.6004</c:v>
                </c:pt>
                <c:pt idx="418">
                  <c:v>0.6004</c:v>
                </c:pt>
                <c:pt idx="419">
                  <c:v>0.5836</c:v>
                </c:pt>
                <c:pt idx="420">
                  <c:v>0.6183</c:v>
                </c:pt>
                <c:pt idx="421">
                  <c:v>0.5862</c:v>
                </c:pt>
                <c:pt idx="422">
                  <c:v>0.5822</c:v>
                </c:pt>
                <c:pt idx="423">
                  <c:v>0.5658</c:v>
                </c:pt>
                <c:pt idx="424">
                  <c:v>0.5647</c:v>
                </c:pt>
                <c:pt idx="425">
                  <c:v>0.5662</c:v>
                </c:pt>
                <c:pt idx="426">
                  <c:v>0.5662</c:v>
                </c:pt>
                <c:pt idx="427">
                  <c:v>0.5957</c:v>
                </c:pt>
                <c:pt idx="428">
                  <c:v>0.5926</c:v>
                </c:pt>
                <c:pt idx="429">
                  <c:v>0.5994</c:v>
                </c:pt>
                <c:pt idx="430">
                  <c:v>0.5994</c:v>
                </c:pt>
                <c:pt idx="431">
                  <c:v>0.5722</c:v>
                </c:pt>
                <c:pt idx="432">
                  <c:v>0.5661</c:v>
                </c:pt>
                <c:pt idx="433">
                  <c:v>0.6103</c:v>
                </c:pt>
                <c:pt idx="434">
                  <c:v>0.5992</c:v>
                </c:pt>
                <c:pt idx="435">
                  <c:v>0.602</c:v>
                </c:pt>
                <c:pt idx="436">
                  <c:v>0.6048</c:v>
                </c:pt>
                <c:pt idx="437">
                  <c:v>0.6145</c:v>
                </c:pt>
                <c:pt idx="438">
                  <c:v>0.6145</c:v>
                </c:pt>
                <c:pt idx="439">
                  <c:v>0.6073</c:v>
                </c:pt>
                <c:pt idx="440">
                  <c:v>0.6007</c:v>
                </c:pt>
                <c:pt idx="441">
                  <c:v>0.6288</c:v>
                </c:pt>
                <c:pt idx="442">
                  <c:v>0.614</c:v>
                </c:pt>
                <c:pt idx="443">
                  <c:v>0.6144</c:v>
                </c:pt>
                <c:pt idx="444">
                  <c:v>0.5986</c:v>
                </c:pt>
                <c:pt idx="445">
                  <c:v>0.6165</c:v>
                </c:pt>
                <c:pt idx="446">
                  <c:v>0.6032</c:v>
                </c:pt>
                <c:pt idx="447">
                  <c:v>0.5772</c:v>
                </c:pt>
                <c:pt idx="448">
                  <c:v>0.5594</c:v>
                </c:pt>
                <c:pt idx="449">
                  <c:v>0.5806</c:v>
                </c:pt>
                <c:pt idx="450">
                  <c:v>0.5865</c:v>
                </c:pt>
                <c:pt idx="451">
                  <c:v>0.5818</c:v>
                </c:pt>
                <c:pt idx="452">
                  <c:v>0.591</c:v>
                </c:pt>
                <c:pt idx="453">
                  <c:v>0.5844</c:v>
                </c:pt>
                <c:pt idx="454">
                  <c:v>0.5844</c:v>
                </c:pt>
                <c:pt idx="455">
                  <c:v>0.5836</c:v>
                </c:pt>
                <c:pt idx="456">
                  <c:v>0.6052</c:v>
                </c:pt>
                <c:pt idx="457">
                  <c:v>0.5869</c:v>
                </c:pt>
                <c:pt idx="458">
                  <c:v>0.609</c:v>
                </c:pt>
                <c:pt idx="459">
                  <c:v>0.6128</c:v>
                </c:pt>
                <c:pt idx="460">
                  <c:v>0.5507</c:v>
                </c:pt>
                <c:pt idx="461">
                  <c:v>0.4987</c:v>
                </c:pt>
                <c:pt idx="462">
                  <c:v>0.5214</c:v>
                </c:pt>
                <c:pt idx="463">
                  <c:v>0.52417</c:v>
                </c:pt>
                <c:pt idx="464">
                  <c:v>0.514</c:v>
                </c:pt>
                <c:pt idx="465">
                  <c:v>0.4942</c:v>
                </c:pt>
                <c:pt idx="466">
                  <c:v>0.4836</c:v>
                </c:pt>
                <c:pt idx="467">
                  <c:v>0.4906</c:v>
                </c:pt>
                <c:pt idx="468">
                  <c:v>0.5236</c:v>
                </c:pt>
                <c:pt idx="469">
                  <c:v>0.5547</c:v>
                </c:pt>
                <c:pt idx="470">
                  <c:v>0.5543</c:v>
                </c:pt>
                <c:pt idx="471">
                  <c:v>0.5601</c:v>
                </c:pt>
                <c:pt idx="472">
                  <c:v>0.5764</c:v>
                </c:pt>
                <c:pt idx="473">
                  <c:v>0.5776</c:v>
                </c:pt>
                <c:pt idx="474">
                  <c:v>0.587</c:v>
                </c:pt>
                <c:pt idx="475">
                  <c:v>0.5878</c:v>
                </c:pt>
                <c:pt idx="476">
                  <c:v>0.5817</c:v>
                </c:pt>
                <c:pt idx="477">
                  <c:v>0.587</c:v>
                </c:pt>
                <c:pt idx="478">
                  <c:v>0.5856</c:v>
                </c:pt>
                <c:pt idx="479">
                  <c:v>0.5904</c:v>
                </c:pt>
                <c:pt idx="480">
                  <c:v>0.5457</c:v>
                </c:pt>
                <c:pt idx="481">
                  <c:v>0.5457</c:v>
                </c:pt>
                <c:pt idx="482">
                  <c:v>0.5832</c:v>
                </c:pt>
                <c:pt idx="483">
                  <c:v>0.5899</c:v>
                </c:pt>
                <c:pt idx="484">
                  <c:v>0.578</c:v>
                </c:pt>
                <c:pt idx="485">
                  <c:v>0.552</c:v>
                </c:pt>
                <c:pt idx="486">
                  <c:v>0.5179</c:v>
                </c:pt>
                <c:pt idx="487">
                  <c:v>0.5626</c:v>
                </c:pt>
                <c:pt idx="488">
                  <c:v>0.5581</c:v>
                </c:pt>
                <c:pt idx="489">
                  <c:v>0.5435</c:v>
                </c:pt>
                <c:pt idx="490">
                  <c:v>0.5368</c:v>
                </c:pt>
                <c:pt idx="491">
                  <c:v>0.5323</c:v>
                </c:pt>
                <c:pt idx="492">
                  <c:v>0.5341</c:v>
                </c:pt>
                <c:pt idx="493">
                  <c:v>0.5305</c:v>
                </c:pt>
                <c:pt idx="494">
                  <c:v>0.5318</c:v>
                </c:pt>
                <c:pt idx="495">
                  <c:v>0.524</c:v>
                </c:pt>
                <c:pt idx="496">
                  <c:v>0.5505</c:v>
                </c:pt>
                <c:pt idx="497">
                  <c:v>0.5961</c:v>
                </c:pt>
                <c:pt idx="498">
                  <c:v>0.5907</c:v>
                </c:pt>
                <c:pt idx="499">
                  <c:v>0.5974</c:v>
                </c:pt>
                <c:pt idx="500">
                  <c:v>0.5777</c:v>
                </c:pt>
                <c:pt idx="501">
                  <c:v>0.6214</c:v>
                </c:pt>
                <c:pt idx="502">
                  <c:v>0.574</c:v>
                </c:pt>
                <c:pt idx="503">
                  <c:v>0.6137</c:v>
                </c:pt>
                <c:pt idx="504">
                  <c:v>0.6194</c:v>
                </c:pt>
                <c:pt idx="505">
                  <c:v>0.621</c:v>
                </c:pt>
                <c:pt idx="506">
                  <c:v>0.5819</c:v>
                </c:pt>
                <c:pt idx="507">
                  <c:v>0.575</c:v>
                </c:pt>
                <c:pt idx="508">
                  <c:v>0.6126</c:v>
                </c:pt>
                <c:pt idx="509">
                  <c:v>0.6194</c:v>
                </c:pt>
                <c:pt idx="510">
                  <c:v>0.6597</c:v>
                </c:pt>
                <c:pt idx="511">
                  <c:v>0.6652</c:v>
                </c:pt>
                <c:pt idx="512">
                  <c:v>0.6898</c:v>
                </c:pt>
                <c:pt idx="513">
                  <c:v>0.6948</c:v>
                </c:pt>
                <c:pt idx="514">
                  <c:v>0.7052</c:v>
                </c:pt>
                <c:pt idx="515">
                  <c:v>0.7267</c:v>
                </c:pt>
                <c:pt idx="516">
                  <c:v>0.6992</c:v>
                </c:pt>
                <c:pt idx="517">
                  <c:v>0.718</c:v>
                </c:pt>
                <c:pt idx="518">
                  <c:v>0.7605</c:v>
                </c:pt>
                <c:pt idx="519">
                  <c:v>0.7078</c:v>
                </c:pt>
                <c:pt idx="520">
                  <c:v>0.7676</c:v>
                </c:pt>
                <c:pt idx="521">
                  <c:v>0.7705</c:v>
                </c:pt>
                <c:pt idx="522">
                  <c:v>0.7727</c:v>
                </c:pt>
                <c:pt idx="523">
                  <c:v>0.7753</c:v>
                </c:pt>
                <c:pt idx="524">
                  <c:v>0.7881</c:v>
                </c:pt>
                <c:pt idx="525">
                  <c:v>0.7861</c:v>
                </c:pt>
                <c:pt idx="526">
                  <c:v>0.796</c:v>
                </c:pt>
                <c:pt idx="527">
                  <c:v>0.7892</c:v>
                </c:pt>
                <c:pt idx="528">
                  <c:v>0.8018</c:v>
                </c:pt>
                <c:pt idx="529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535032"/>
        <c:axId val="2116538040"/>
      </c:lineChart>
      <c:dateAx>
        <c:axId val="211653503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16538040"/>
        <c:crosses val="autoZero"/>
        <c:auto val="1"/>
        <c:lblOffset val="100"/>
        <c:baseTimeUnit val="days"/>
      </c:dateAx>
      <c:valAx>
        <c:axId val="2116538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16535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February 20, 2013,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-27,000 plunge to 341,000 is very market positive</a:t>
            </a:r>
            <a:endParaRPr lang="en-US" sz="2400" dirty="0"/>
          </a:p>
        </p:txBody>
      </p:sp>
      <p:pic>
        <p:nvPicPr>
          <p:cNvPr id="5" name="Content Placeholder 4" descr="initial-claims-011713-chart-mon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b="4046"/>
          <a:stretch>
            <a:fillRect/>
          </a:stretch>
        </p:blipFill>
        <p:spPr>
          <a:xfrm>
            <a:off x="1121753" y="2057400"/>
            <a:ext cx="6650647" cy="3657600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>Bonds-Treading water at the lows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*Smart money is shortening duration and de-</a:t>
            </a:r>
            <a:r>
              <a:rPr lang="en-US" sz="2000" dirty="0" smtClean="0"/>
              <a:t>risking</a:t>
            </a:r>
            <a:br>
              <a:rPr lang="en-US" sz="2000" dirty="0" smtClean="0"/>
            </a:br>
            <a:r>
              <a:rPr lang="en-US" sz="2000" dirty="0" smtClean="0"/>
              <a:t>great reallocation into stocks is from cash, not bonds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*Sending money abroad looking for non US</a:t>
            </a:r>
            <a:br>
              <a:rPr lang="en-US" sz="2000" dirty="0" smtClean="0"/>
            </a:br>
            <a:r>
              <a:rPr lang="en-US" sz="2000" dirty="0" smtClean="0"/>
              <a:t>correlated yield curves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*Junk bond bubble extends</a:t>
            </a:r>
            <a:br>
              <a:rPr lang="en-US" sz="2000" dirty="0" smtClean="0"/>
            </a:br>
            <a:r>
              <a:rPr lang="en-US" sz="2000" dirty="0" smtClean="0"/>
              <a:t>30% of new issues covenant light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</a:t>
            </a:r>
            <a:r>
              <a:rPr lang="en-US" sz="2000" dirty="0"/>
              <a:t>$85 billion a month in bond buying</a:t>
            </a:r>
            <a:br>
              <a:rPr lang="en-US" sz="2000" dirty="0"/>
            </a:br>
            <a:r>
              <a:rPr lang="en-US" sz="2000" dirty="0"/>
              <a:t>is </a:t>
            </a:r>
            <a:r>
              <a:rPr lang="en-US" sz="2000" dirty="0" smtClean="0"/>
              <a:t>still huge support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*New 10 year Treasury range is 1.80%-2.50%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substantial rally in Treasuries,</a:t>
            </a:r>
            <a:br>
              <a:rPr lang="en-US" sz="2000" dirty="0" smtClean="0"/>
            </a:br>
            <a:r>
              <a:rPr lang="en-US" sz="2000" dirty="0" smtClean="0"/>
              <a:t>corporates,</a:t>
            </a:r>
            <a:r>
              <a:rPr lang="en-US" sz="2000" dirty="0"/>
              <a:t> </a:t>
            </a:r>
            <a:r>
              <a:rPr lang="en-US" sz="2000" dirty="0" smtClean="0"/>
              <a:t>and municipals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718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(TLT)-2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79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Split—5% annual cost of carry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Stocks-1,600 Not Looking so “Mad”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*Drift up at multiyear highs is incredibly bullish,</a:t>
            </a:r>
            <a:br>
              <a:rPr lang="en-US" sz="2000" dirty="0" smtClean="0"/>
            </a:br>
            <a:r>
              <a:rPr lang="en-US" sz="2000" dirty="0" smtClean="0"/>
              <a:t>the dip that never comes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*Took many investors frozen out of the</a:t>
            </a:r>
            <a:br>
              <a:rPr lang="en-US" sz="2000" dirty="0" smtClean="0"/>
            </a:br>
            <a:r>
              <a:rPr lang="en-US" sz="2000" dirty="0" smtClean="0"/>
              <a:t>market by the rapid market move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*Speed gave individuals a big advantage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*M&amp;A Boom is creating equity shortage,</a:t>
            </a:r>
            <a:br>
              <a:rPr lang="en-US" sz="2000" dirty="0" smtClean="0"/>
            </a:br>
            <a:r>
              <a:rPr lang="en-US" sz="2000" dirty="0" smtClean="0"/>
              <a:t>takeover at triple 2012 levels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*Heinz, AA-US Air, and Comcast deal took $53 billion</a:t>
            </a:r>
            <a:br>
              <a:rPr lang="en-US" sz="2000" dirty="0" smtClean="0"/>
            </a:br>
            <a:r>
              <a:rPr lang="en-US" sz="2000" dirty="0" smtClean="0"/>
              <a:t>in stock out of </a:t>
            </a:r>
            <a:r>
              <a:rPr lang="en-US" sz="2000" dirty="0" smtClean="0"/>
              <a:t>market, today its </a:t>
            </a:r>
            <a:r>
              <a:rPr lang="en-US" sz="2000" dirty="0"/>
              <a:t>O</a:t>
            </a:r>
            <a:r>
              <a:rPr lang="en-US" sz="2000" dirty="0" smtClean="0"/>
              <a:t>ffice </a:t>
            </a:r>
            <a:r>
              <a:rPr lang="en-US" sz="2000" dirty="0"/>
              <a:t>D</a:t>
            </a:r>
            <a:r>
              <a:rPr lang="en-US" sz="2000" dirty="0" smtClean="0"/>
              <a:t>epot/Office Max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Earnings multiples expanding faster than fundamentals, always ends in tears. Setting up the 2013 top-don’t forget to sell</a:t>
            </a:r>
            <a:r>
              <a:rPr lang="en-US" sz="2000" dirty="0"/>
              <a:t> </a:t>
            </a:r>
            <a:r>
              <a:rPr lang="en-US" sz="2000" dirty="0" smtClean="0"/>
              <a:t>“Sell in May, and go away”, Part 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560593" cy="22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Long the </a:t>
            </a:r>
            <a:r>
              <a:rPr lang="en-US" sz="2000" dirty="0"/>
              <a:t>3</a:t>
            </a:r>
            <a:r>
              <a:rPr lang="en-US" sz="2000" dirty="0" smtClean="0"/>
              <a:t>/$140-$145 call </a:t>
            </a:r>
            <a:r>
              <a:rPr lang="en-US" sz="2000" dirty="0"/>
              <a:t>spread</a:t>
            </a:r>
            <a:br>
              <a:rPr lang="en-US" sz="2000" dirty="0"/>
            </a:br>
            <a:r>
              <a:rPr lang="en-US" sz="2000" dirty="0" smtClean="0"/>
              <a:t>Long 3/$155-$158 put spread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endParaRPr lang="en-US" sz="2400" dirty="0"/>
          </a:p>
        </p:txBody>
      </p:sp>
      <p:pic>
        <p:nvPicPr>
          <p:cNvPr id="5" name="Content Placeholder 4" descr="spxlo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  <p:sp>
        <p:nvSpPr>
          <p:cNvPr id="3" name="Down Arrow Callout 2"/>
          <p:cNvSpPr/>
          <p:nvPr/>
        </p:nvSpPr>
        <p:spPr>
          <a:xfrm>
            <a:off x="7391400" y="228600"/>
            <a:ext cx="1524000" cy="1905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Fail </a:t>
            </a:r>
            <a:br>
              <a:rPr lang="en-US" sz="3600" dirty="0" smtClean="0"/>
            </a:br>
            <a:r>
              <a:rPr lang="en-US" sz="3600" dirty="0" smtClean="0"/>
              <a:t>here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Trade</a:t>
            </a:r>
            <a:br>
              <a:rPr lang="en-US" dirty="0" smtClean="0"/>
            </a:br>
            <a:r>
              <a:rPr lang="en-US" sz="2400" dirty="0" smtClean="0"/>
              <a:t>March $155-$158 Bear Put Spread,</a:t>
            </a:r>
            <a:br>
              <a:rPr lang="en-US" sz="2400" dirty="0" smtClean="0"/>
            </a:br>
            <a:r>
              <a:rPr lang="en-US" sz="2400" dirty="0" smtClean="0"/>
              <a:t>Then April $158-$161 and May $161-$164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*Profits in at all price points below $155 by March 15,</a:t>
            </a:r>
            <a:br>
              <a:rPr lang="en-US" sz="2200" dirty="0" smtClean="0"/>
            </a:br>
            <a:r>
              <a:rPr lang="en-US" sz="2200" dirty="0" smtClean="0"/>
              <a:t>or 23 trading days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*Profits in modestly rising, sideways, or falling market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*Mitigates some downside risk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*10% weighting =(</a:t>
            </a:r>
            <a:r>
              <a:rPr lang="en-US" sz="2200" dirty="0"/>
              <a:t>$0.30 X 100 X </a:t>
            </a:r>
            <a:r>
              <a:rPr lang="en-US" sz="2200" dirty="0" smtClean="0"/>
              <a:t>37) </a:t>
            </a:r>
            <a:r>
              <a:rPr lang="en-US" sz="2200" dirty="0"/>
              <a:t>= </a:t>
            </a:r>
            <a:r>
              <a:rPr lang="en-US" sz="2200" dirty="0" smtClean="0"/>
              <a:t>$1,110, </a:t>
            </a:r>
            <a:r>
              <a:rPr lang="en-US" sz="2200" dirty="0"/>
              <a:t>or </a:t>
            </a:r>
            <a:r>
              <a:rPr lang="en-US" sz="2200" dirty="0" smtClean="0"/>
              <a:t>1.11% </a:t>
            </a:r>
            <a:r>
              <a:rPr lang="en-US" sz="2200" dirty="0"/>
              <a:t>for the notional $100,000 model </a:t>
            </a:r>
            <a:r>
              <a:rPr lang="en-US" sz="2200" dirty="0" smtClean="0"/>
              <a:t>portfolio, 100% = 11.1% a month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*Could be our core trade March-August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*We are closer to the top of the four year move than the bottom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328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“Currency Wars Issue”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February 20,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24000"/>
            <a:ext cx="4611006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800" dirty="0" smtClean="0"/>
              <a:t>Gone to Sleep,</a:t>
            </a:r>
            <a:br>
              <a:rPr lang="en-US" sz="2800" dirty="0" smtClean="0"/>
            </a:br>
            <a:r>
              <a:rPr lang="en-US" sz="2400" dirty="0" smtClean="0"/>
              <a:t>Awaiting a </a:t>
            </a:r>
            <a:r>
              <a:rPr lang="en-US" sz="2400" dirty="0" smtClean="0"/>
              <a:t>rotation-Apple stopped going down, others up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(VIX)-Dying a slow death</a:t>
            </a:r>
            <a:br>
              <a:rPr lang="en-US" sz="3600" dirty="0" smtClean="0"/>
            </a:br>
            <a:r>
              <a:rPr lang="en-US" sz="3600" dirty="0" smtClean="0"/>
              <a:t>headed for the 9% handle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800" dirty="0" smtClean="0"/>
              <a:t>dead in the water,</a:t>
            </a:r>
            <a:br>
              <a:rPr lang="en-US" sz="2800" dirty="0" smtClean="0"/>
            </a:br>
            <a:r>
              <a:rPr lang="en-US" sz="2800" dirty="0" smtClean="0"/>
              <a:t>putting in a bottom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(BAC)-Buy the Dip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Long the 3/$82-$86 call spread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Still on Fire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China (FXI)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*Yen at 150 targets Nikkei of 20,000, up 90%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*Japan’s quantitative easing is now 6 times greater than US</a:t>
            </a:r>
            <a:br>
              <a:rPr lang="en-US" sz="2400" dirty="0" smtClean="0"/>
            </a:br>
            <a:r>
              <a:rPr lang="en-US" sz="2400" dirty="0" smtClean="0"/>
              <a:t>on per capital GDP basis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 years of policy mistakes corrected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*Politicians have found a</a:t>
            </a:r>
            <a:br>
              <a:rPr lang="en-US" sz="2400" dirty="0" smtClean="0"/>
            </a:br>
            <a:r>
              <a:rPr lang="en-US" sz="2400" dirty="0" smtClean="0"/>
              <a:t> winning formula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*Japanese stocks still cheap</a:t>
            </a:r>
            <a:br>
              <a:rPr lang="en-US" sz="2400" dirty="0" smtClean="0"/>
            </a:br>
            <a:r>
              <a:rPr lang="en-US" sz="2400" dirty="0" smtClean="0"/>
              <a:t>on historical basis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53622"/>
            <a:ext cx="2438400" cy="32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46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Nikkei-</a:t>
            </a:r>
            <a:r>
              <a:rPr lang="en-US" sz="2800" dirty="0" smtClean="0"/>
              <a:t>up 30% since October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552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800" dirty="0" smtClean="0"/>
              <a:t>the only way to play Japan</a:t>
            </a:r>
            <a:br>
              <a:rPr lang="en-US" sz="2800" dirty="0" smtClean="0"/>
            </a:br>
            <a:r>
              <a:rPr lang="en-US" sz="2800" dirty="0" smtClean="0"/>
              <a:t>Up 35% since October-Nikkei with hedged yen</a:t>
            </a:r>
            <a:br>
              <a:rPr lang="en-US" sz="2800" dirty="0" smtClean="0"/>
            </a:br>
            <a:r>
              <a:rPr lang="en-US" sz="2800" dirty="0" smtClean="0"/>
              <a:t>Y150 targets (DXJ) at $80, up 100%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Schedule-</a:t>
            </a:r>
            <a:r>
              <a:rPr lang="en-US" sz="2800" dirty="0" err="1" smtClean="0"/>
              <a:t>Upted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12</a:t>
            </a:r>
            <a:r>
              <a:rPr lang="en-US" sz="2400" dirty="0"/>
              <a:t> </a:t>
            </a:r>
            <a:r>
              <a:rPr lang="en-US" sz="2400" dirty="0" smtClean="0"/>
              <a:t>San Francisco</a:t>
            </a:r>
            <a:br>
              <a:rPr lang="en-US" sz="24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dirty="0" smtClean="0"/>
              <a:t>July 2 New York</a:t>
            </a:r>
            <a:br>
              <a:rPr lang="en-US" sz="2400" dirty="0" smtClean="0"/>
            </a:br>
            <a:r>
              <a:rPr lang="en-US" sz="2400" dirty="0" smtClean="0"/>
              <a:t>July 8 London, England</a:t>
            </a:r>
            <a:br>
              <a:rPr lang="en-US" sz="2400" dirty="0" smtClean="0"/>
            </a:br>
            <a:r>
              <a:rPr lang="en-US" sz="2400" dirty="0" smtClean="0"/>
              <a:t>July 12 Amsterdam, Neth.</a:t>
            </a:r>
            <a:br>
              <a:rPr lang="en-US" sz="2400" dirty="0" smtClean="0"/>
            </a:br>
            <a:r>
              <a:rPr lang="en-US" sz="2400" dirty="0" smtClean="0"/>
              <a:t>July 16 Berlin, Germany</a:t>
            </a:r>
            <a:br>
              <a:rPr lang="en-US" sz="2400" dirty="0" smtClean="0"/>
            </a:br>
            <a:r>
              <a:rPr lang="en-US" sz="2400" dirty="0" smtClean="0"/>
              <a:t>July 18 Frankfurt, Germany</a:t>
            </a:r>
            <a:br>
              <a:rPr lang="en-US" sz="2400" dirty="0" smtClean="0"/>
            </a:br>
            <a:r>
              <a:rPr lang="en-US" sz="2400" dirty="0" smtClean="0"/>
              <a:t>July 25 Portofino, Italy</a:t>
            </a:r>
            <a:br>
              <a:rPr lang="en-US" sz="2400" dirty="0" smtClean="0"/>
            </a:br>
            <a:r>
              <a:rPr lang="en-US" sz="2400" dirty="0" smtClean="0"/>
              <a:t>August 9 Zermatt, Switzerland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(TSLA)-</a:t>
            </a:r>
            <a:r>
              <a:rPr lang="en-US" sz="2800" dirty="0" smtClean="0"/>
              <a:t>earnings today</a:t>
            </a:r>
            <a:br>
              <a:rPr lang="en-US" sz="2800" dirty="0" smtClean="0"/>
            </a:br>
            <a:r>
              <a:rPr lang="en-US" sz="2800" dirty="0" smtClean="0"/>
              <a:t>cash </a:t>
            </a:r>
            <a:r>
              <a:rPr lang="en-US" sz="2800" smtClean="0"/>
              <a:t>flow positive?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7144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Let the Currency Wars Continue!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*Japan dodges the bullet,</a:t>
            </a:r>
            <a:br>
              <a:rPr lang="en-US" sz="1800" dirty="0" smtClean="0"/>
            </a:br>
            <a:r>
              <a:rPr lang="en-US" sz="1800" dirty="0" smtClean="0"/>
              <a:t>avoids criticism at Moscow G-20 summit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*Still awaiting new BOJ governor appointment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start of a multiyear run to ¥150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*Soros makes $1 billion on yen short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*H1 central bank balance sheet growth:</a:t>
            </a:r>
            <a:br>
              <a:rPr lang="en-US" sz="1800" dirty="0" smtClean="0"/>
            </a:br>
            <a:r>
              <a:rPr lang="en-US" sz="1800" dirty="0" smtClean="0"/>
              <a:t>ECB - $-$300 billion</a:t>
            </a:r>
            <a:br>
              <a:rPr lang="en-US" sz="1800" dirty="0" smtClean="0"/>
            </a:br>
            <a:r>
              <a:rPr lang="en-US" sz="1800" dirty="0" smtClean="0"/>
              <a:t>US - $1 trillion</a:t>
            </a:r>
            <a:br>
              <a:rPr lang="en-US" sz="1800" dirty="0" smtClean="0"/>
            </a:br>
            <a:r>
              <a:rPr lang="en-US" sz="1800" dirty="0" smtClean="0"/>
              <a:t>Japan - $1.5 trillion, and it is 1/3 the size of the US</a:t>
            </a:r>
            <a:br>
              <a:rPr lang="en-US" sz="1800" dirty="0" smtClean="0"/>
            </a:br>
            <a:r>
              <a:rPr lang="en-US" sz="1800" dirty="0" smtClean="0"/>
              <a:t>so yen is down big, Euro stagnant to UP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*These trends will continue with only minor blips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4018844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Looking for a $1.38 top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-It’s all about China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Japanese Yen (FXY)</a:t>
            </a:r>
            <a:r>
              <a:rPr lang="en-US" sz="2000" dirty="0" smtClean="0"/>
              <a:t>-worth the chase</a:t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000" b="1" dirty="0" smtClean="0"/>
              <a:t>(</a:t>
            </a:r>
            <a:r>
              <a:rPr lang="en-US" sz="2000" b="1" dirty="0"/>
              <a:t>FXY) 3</a:t>
            </a:r>
            <a:r>
              <a:rPr lang="en-US" sz="2000" b="1" dirty="0" smtClean="0"/>
              <a:t>/$110-</a:t>
            </a:r>
            <a:r>
              <a:rPr lang="en-US" sz="2000" b="1" dirty="0"/>
              <a:t>$</a:t>
            </a:r>
            <a:r>
              <a:rPr lang="en-US" sz="2000" b="1" dirty="0" smtClean="0"/>
              <a:t>115 </a:t>
            </a:r>
            <a:r>
              <a:rPr lang="en-US" sz="2000" b="1" dirty="0"/>
              <a:t>in-the-money bear put </a:t>
            </a:r>
            <a:r>
              <a:rPr lang="en-US" sz="2000" b="1" dirty="0" smtClean="0"/>
              <a:t>spread</a:t>
            </a:r>
            <a:br>
              <a:rPr lang="en-US" sz="2000" b="1" dirty="0" smtClean="0"/>
            </a:br>
            <a:r>
              <a:rPr lang="en-US" sz="2000" b="1" dirty="0" smtClean="0"/>
              <a:t>use any yen strength to roll over into April </a:t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(YCS)-break to new high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Energy-The Narrowing Wedge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Targeting $100/barrel-Net net is no trade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*Acceleration of the US economy is the main driver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*Spill over into China demand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*Volatility has collapsed thanks to new balance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*New demand is more financial than fundamental</a:t>
            </a:r>
            <a:br>
              <a:rPr lang="en-US" sz="1800" dirty="0" smtClean="0"/>
            </a:br>
            <a:r>
              <a:rPr lang="en-US" sz="1800" dirty="0" smtClean="0"/>
              <a:t>  traders-if it moves, buy it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*Over $100 creates another drag on economy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*Building a narrowing 4 year wedge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Volatility </a:t>
            </a:r>
            <a:r>
              <a:rPr lang="en-US" sz="1800" dirty="0"/>
              <a:t>has collapsed thanks to </a:t>
            </a:r>
            <a:r>
              <a:rPr lang="en-US" sz="1800" dirty="0" smtClean="0"/>
              <a:t>smaller range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saw this in failure to crash in last “RISK OFF”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*Natural gas stalled with warm weather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95600"/>
            <a:ext cx="2857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340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228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San Francisco</a:t>
            </a:r>
            <a:br>
              <a:rPr lang="en-US" sz="2400" b="1" dirty="0" smtClean="0"/>
            </a:br>
            <a:r>
              <a:rPr lang="en-US" sz="2400" b="1" dirty="0" smtClean="0"/>
              <a:t>April 12</a:t>
            </a:r>
            <a:endParaRPr lang="en-US" sz="2400" b="1" dirty="0"/>
          </a:p>
        </p:txBody>
      </p:sp>
      <p:pic>
        <p:nvPicPr>
          <p:cNvPr id="5" name="Picture 4" descr="california-golden-gate-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274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Crude-Long Term-Building a Long Multi Year Wedge</a:t>
            </a:r>
            <a:br>
              <a:rPr lang="en-US" sz="2800" dirty="0" smtClean="0"/>
            </a:br>
            <a:r>
              <a:rPr lang="en-US" sz="1800" dirty="0" smtClean="0"/>
              <a:t>Economy accelerates-upside breakout, Economy slows-breakdown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145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</a:t>
            </a:r>
            <a:r>
              <a:rPr lang="en-US" sz="2000" dirty="0" smtClean="0"/>
              <a:t>Demonetization risk could cap moves</a:t>
            </a:r>
            <a:br>
              <a:rPr lang="en-US" sz="2000" dirty="0" smtClean="0"/>
            </a:br>
            <a:r>
              <a:rPr lang="en-US" sz="2000" dirty="0" smtClean="0"/>
              <a:t>China growth rate may cap at 8%, not 13%, so slow grind up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Metals-The Dog of 2013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*2012 gold demand fell -4% </a:t>
            </a:r>
            <a:br>
              <a:rPr lang="en-US" dirty="0" smtClean="0"/>
            </a:br>
            <a:r>
              <a:rPr lang="en-US" dirty="0" smtClean="0"/>
              <a:t> first fall since 2009</a:t>
            </a:r>
            <a:br>
              <a:rPr lang="en-US" dirty="0" smtClean="0"/>
            </a:br>
            <a:r>
              <a:rPr lang="en-US" dirty="0" smtClean="0"/>
              <a:t>. Targeting $1,510/</a:t>
            </a:r>
            <a:r>
              <a:rPr lang="en-US" dirty="0"/>
              <a:t>o</a:t>
            </a:r>
            <a:r>
              <a:rPr lang="en-US" dirty="0" smtClean="0"/>
              <a:t>unce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*China demand flat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*Big bail by major hedge funds underway</a:t>
            </a:r>
            <a:br>
              <a:rPr lang="en-US" dirty="0" smtClean="0"/>
            </a:br>
            <a:r>
              <a:rPr lang="en-US" dirty="0" smtClean="0"/>
              <a:t>  Soros books big profit</a:t>
            </a:r>
            <a:br>
              <a:rPr lang="en-US" dirty="0" smtClean="0"/>
            </a:br>
            <a:r>
              <a:rPr lang="en-US" dirty="0" smtClean="0"/>
              <a:t>  Paulson getting killed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*QE3 monetary expansion still flat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*Demand for bars and coins still up</a:t>
            </a:r>
            <a:br>
              <a:rPr lang="en-US" dirty="0" smtClean="0"/>
            </a:br>
            <a:r>
              <a:rPr lang="en-US" dirty="0" smtClean="0"/>
              <a:t>  American gold eagle +47% YOY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 doubt the paper gold market (GLD)</a:t>
            </a:r>
            <a:br>
              <a:rPr lang="en-US" dirty="0" smtClean="0"/>
            </a:br>
            <a:r>
              <a:rPr lang="en-US" dirty="0" smtClean="0"/>
              <a:t>is pulling down the physical gold market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14600"/>
            <a:ext cx="2794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Motors (F)-</a:t>
            </a:r>
            <a:r>
              <a:rPr lang="en-US" sz="2800" dirty="0" smtClean="0"/>
              <a:t>the bottom is in</a:t>
            </a:r>
            <a:br>
              <a:rPr lang="en-US" sz="2800" dirty="0" smtClean="0"/>
            </a:br>
            <a:r>
              <a:rPr lang="en-US" sz="2800" dirty="0" smtClean="0"/>
              <a:t>53% move from October</a:t>
            </a:r>
            <a:br>
              <a:rPr lang="en-US" sz="2800" dirty="0" smtClean="0"/>
            </a:br>
            <a:r>
              <a:rPr lang="en-US" sz="2800" dirty="0" smtClean="0"/>
              <a:t>long the 3/$11-12 call spread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69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Ags</a:t>
            </a:r>
            <a:r>
              <a:rPr lang="en-US" sz="3200" dirty="0" smtClean="0"/>
              <a:t>-Dead Money</a:t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*Corn down 11 consecutive days</a:t>
            </a:r>
            <a:br>
              <a:rPr lang="en-US" sz="2400" dirty="0" smtClean="0"/>
            </a:br>
            <a:r>
              <a:rPr lang="en-US" sz="2400" dirty="0" smtClean="0"/>
              <a:t>worst performance since the 1960’s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*High prices are curing high prices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*Awaiting next spike</a:t>
            </a:r>
            <a:br>
              <a:rPr lang="en-US" sz="2400" dirty="0" smtClean="0"/>
            </a:br>
            <a:r>
              <a:rPr lang="en-US" sz="2400" dirty="0" smtClean="0"/>
              <a:t>up or down</a:t>
            </a:r>
            <a:r>
              <a:rPr lang="en-US" sz="2400" dirty="0"/>
              <a:t> </a:t>
            </a:r>
            <a:r>
              <a:rPr lang="en-US" sz="2400" dirty="0" smtClean="0"/>
              <a:t>to tell us what to do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*All the action is long cotton or</a:t>
            </a:r>
            <a:br>
              <a:rPr lang="en-US" sz="2400" dirty="0" smtClean="0"/>
            </a:br>
            <a:r>
              <a:rPr lang="en-US" sz="2400" dirty="0" smtClean="0"/>
              <a:t>short coffee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*Too many other things to do now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The Hot Hand Continues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*February +8.20%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+25%, compared to 7.1%</a:t>
            </a:r>
            <a:br>
              <a:rPr lang="en-US" sz="2000" dirty="0" smtClean="0"/>
            </a:br>
            <a:r>
              <a:rPr lang="en-US" sz="2000" dirty="0" smtClean="0"/>
              <a:t>for the Dow, beating it by 10.7%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114 </a:t>
            </a:r>
            <a:r>
              <a:rPr lang="en-US" sz="2400" dirty="0"/>
              <a:t>weeks of </a:t>
            </a:r>
            <a:r>
              <a:rPr lang="en-US" sz="2400" dirty="0" smtClean="0"/>
              <a:t>Trading +80%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+7%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73%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108 out of 155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69.7%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(BAL)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853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(JO)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273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-don’t touch the housing </a:t>
            </a:r>
            <a:r>
              <a:rPr lang="en-US" sz="2000" dirty="0" smtClean="0"/>
              <a:t>stocks-the risk/reward is terrible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(PHM)-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Sheet-No Change</a:t>
            </a:r>
            <a:br>
              <a:rPr lang="en-US" sz="3200" dirty="0" smtClean="0"/>
            </a:br>
            <a:r>
              <a:rPr lang="en-US" sz="3200" dirty="0" smtClean="0"/>
              <a:t>“RISK ON” has returned big time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buy the dips, running to a new high</a:t>
            </a:r>
            <a:br>
              <a:rPr lang="en-US" sz="2400" dirty="0" smtClean="0"/>
            </a:br>
            <a:r>
              <a:rPr lang="en-US" sz="2400" dirty="0" smtClean="0"/>
              <a:t>*Bonds- sell rallies under a 1.90%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Commodities-buy dips, grinding up</a:t>
            </a:r>
          </a:p>
          <a:p>
            <a:pPr marL="0" indent="0">
              <a:buNone/>
            </a:pPr>
            <a:r>
              <a:rPr lang="en-US" sz="2400" dirty="0" smtClean="0"/>
              <a:t>*Currencies- sell yen on any rallies, buy euro on dips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ags –has gone dead, low priority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March 6, 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1800" dirty="0" smtClean="0"/>
              <a:t>Balancing Out Longs and Shorts, </a:t>
            </a:r>
            <a:br>
              <a:rPr lang="en-US" sz="1800" dirty="0" smtClean="0"/>
            </a:br>
            <a:r>
              <a:rPr lang="en-US" sz="1800" dirty="0" smtClean="0"/>
              <a:t>Volatility collapse causing  </a:t>
            </a:r>
            <a:r>
              <a:rPr lang="en-US" sz="1800" dirty="0"/>
              <a:t>o</a:t>
            </a:r>
            <a:r>
              <a:rPr lang="en-US" sz="1800" dirty="0" smtClean="0"/>
              <a:t>ptions premiums to shrink,</a:t>
            </a:r>
            <a:br>
              <a:rPr lang="en-US" sz="1800" dirty="0" smtClean="0"/>
            </a:br>
            <a:r>
              <a:rPr lang="en-US" sz="1800" dirty="0" smtClean="0"/>
              <a:t>increasing risk and reducing returns of option spread strategy</a:t>
            </a:r>
            <a:br>
              <a:rPr lang="en-US" sz="1800" dirty="0" smtClean="0"/>
            </a:br>
            <a:r>
              <a:rPr lang="en-US" sz="1800" dirty="0" smtClean="0"/>
              <a:t>Maximum return if nothing happens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380862"/>
              </p:ext>
            </p:extLst>
          </p:nvPr>
        </p:nvGraphicFramePr>
        <p:xfrm>
          <a:off x="5257800" y="2590800"/>
          <a:ext cx="3658839" cy="352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76562"/>
              </p:ext>
            </p:extLst>
          </p:nvPr>
        </p:nvGraphicFramePr>
        <p:xfrm>
          <a:off x="457200" y="1371600"/>
          <a:ext cx="4191000" cy="5132245"/>
        </p:xfrm>
        <a:graphic>
          <a:graphicData uri="http://schemas.openxmlformats.org/drawingml/2006/table">
            <a:tbl>
              <a:tblPr/>
              <a:tblGrid>
                <a:gridCol w="2900860"/>
                <a:gridCol w="129014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3/$140-$145 call spread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3/$82-$86 call spread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(F) 3/$11-$12 call spread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3/$110-$115 put spread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3/$155-$158 puts spread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605" marR="11605" marT="116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Year to Date- +25%</a:t>
            </a:r>
            <a:br>
              <a:rPr lang="en-US" sz="2800" dirty="0" smtClean="0"/>
            </a:br>
            <a:r>
              <a:rPr lang="en-US" sz="2800" dirty="0" smtClean="0"/>
              <a:t>Biggest Performance Burst Since Launch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59746214"/>
              </p:ext>
            </p:extLst>
          </p:nvPr>
        </p:nvGraphicFramePr>
        <p:xfrm>
          <a:off x="914400" y="1600200"/>
          <a:ext cx="7078759" cy="429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Inception-Gone Ballistic</a:t>
            </a:r>
            <a:br>
              <a:rPr lang="en-US" sz="2800" dirty="0" smtClean="0"/>
            </a:br>
            <a:r>
              <a:rPr lang="en-US" sz="2800" dirty="0" smtClean="0"/>
              <a:t>+40% Average Annualized Return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5907382"/>
              </p:ext>
            </p:extLst>
          </p:nvPr>
        </p:nvGraphicFramePr>
        <p:xfrm>
          <a:off x="914400" y="1676400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Economy Is Red Hot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*Global synchronized recovery in play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*February Empire State from -7.12 to +10.04, 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best since May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German February  ZEW 32 to 48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*Weakening currencies are stimulating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economies, especially the US and </a:t>
            </a:r>
            <a:r>
              <a:rPr lang="en-US" sz="2000" dirty="0" smtClean="0">
                <a:solidFill>
                  <a:srgbClr val="008000"/>
                </a:solidFill>
              </a:rPr>
              <a:t>Japan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*Jan housing starts 890,000 vs. 300,000 low</a:t>
            </a: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*Markets are calling Washington’s bluff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*Sequestration delay from March 1 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deadline could trigger another global leg up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96" y="2895600"/>
            <a:ext cx="31964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11165</TotalTime>
  <Words>500</Words>
  <Application>Microsoft Macintosh PowerPoint</Application>
  <PresentationFormat>On-screen Show (4:3)</PresentationFormat>
  <Paragraphs>98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Please Stand By for John Thomas Wednesday, February 20, 2013, San Francisco, CA Global Trading Dispatch</vt:lpstr>
      <vt:lpstr>The Mad Hedge Fund Trader “Currency Wars Issue”</vt:lpstr>
      <vt:lpstr>MHFT Global Strategy Luncheons Buy tickets at www.madhedgefundtrader.com  2013 Schedule-Upted</vt:lpstr>
      <vt:lpstr>MHFT Global Strategy Luncheons Buy tickets at www.madhedgefundtrader.com </vt:lpstr>
      <vt:lpstr>Trade Alert Performance The Hot Hand Continues</vt:lpstr>
      <vt:lpstr>Portfolio Review-Balancing Out Longs and Shorts,  Volatility collapse causing  options premiums to shrink, increasing risk and reducing returns of option spread strategy Maximum return if nothing happens  </vt:lpstr>
      <vt:lpstr>Performance Year to Date- +25% Biggest Performance Burst Since Launch</vt:lpstr>
      <vt:lpstr>Performance Since Inception-Gone Ballistic +40% Average Annualized Return</vt:lpstr>
      <vt:lpstr>The Economy Is Red Hot</vt:lpstr>
      <vt:lpstr>Weekly Jobless Claims -27,000 plunge to 341,000 is very market positive</vt:lpstr>
      <vt:lpstr>Bonds-Treading water at the lows</vt:lpstr>
      <vt:lpstr>(TLT)</vt:lpstr>
      <vt:lpstr>(TLT)-2 Year</vt:lpstr>
      <vt:lpstr>Short Treasuries (TBT) See the 1:4 reverse Split—5% annual cost of carry</vt:lpstr>
      <vt:lpstr>Municipal Bonds (MUB)-3% yield, Mix of AAA, AA, and A rated bonds</vt:lpstr>
      <vt:lpstr>Stocks-1,600 Not Looking so “Mad”</vt:lpstr>
      <vt:lpstr>(SPY)- Long the 3/$140-$145 call spread Long 3/$155-$158 put spread</vt:lpstr>
      <vt:lpstr>(SPX)-The 30,000 view</vt:lpstr>
      <vt:lpstr>The Next Trade March $155-$158 Bear Put Spread, Then April $158-$161 and May $161-$164</vt:lpstr>
      <vt:lpstr>(QQQ)-Gone to Sleep, Awaiting a rotation-Apple stopped going down, others up</vt:lpstr>
      <vt:lpstr>(VIX)-Dying a slow death headed for the 9% handle</vt:lpstr>
      <vt:lpstr>(AAPL)-dead in the water, putting in a bottom</vt:lpstr>
      <vt:lpstr>(BAC)-Buy the Dip</vt:lpstr>
      <vt:lpstr>Russell 2000 (IWM) Long the 3/$82-$86 call spread  </vt:lpstr>
      <vt:lpstr>Shanghai-Still on Fire</vt:lpstr>
      <vt:lpstr>China (FXI)</vt:lpstr>
      <vt:lpstr>Watch Japan</vt:lpstr>
      <vt:lpstr>Japan Nikkei-up 30% since October</vt:lpstr>
      <vt:lpstr>(DXJ)-the only way to play Japan Up 35% since October-Nikkei with hedged yen Y150 targets (DXJ) at $80, up 100%</vt:lpstr>
      <vt:lpstr>Tesla (TSLA)-earnings today cash flow positive?</vt:lpstr>
      <vt:lpstr>Let the Currency Wars Continue!</vt:lpstr>
      <vt:lpstr>Long Dollar Basket (UUP)</vt:lpstr>
      <vt:lpstr>Euro (FXE) Looking for a $1.38 top</vt:lpstr>
      <vt:lpstr> Australian Dollar (FXA) -It’s all about China </vt:lpstr>
      <vt:lpstr> Japanese Yen (FXY)-worth the chase long (FXY) 3/$110-$115 in-the-money bear put spread use any yen strength to roll over into April  </vt:lpstr>
      <vt:lpstr>(YCS)-break to new high</vt:lpstr>
      <vt:lpstr>Energy-The Narrowing Wedge Targeting $100/barrel-Net net is no trade</vt:lpstr>
      <vt:lpstr>Crude</vt:lpstr>
      <vt:lpstr>(USO)</vt:lpstr>
      <vt:lpstr>Crude-Long Term-Building a Long Multi Year Wedge Economy accelerates-upside breakout, Economy slows-breakdown</vt:lpstr>
      <vt:lpstr>Natural Gas</vt:lpstr>
      <vt:lpstr>Copper (CU)-Demonetization risk could cap moves China growth rate may cap at 8%, not 13%, so slow grind up</vt:lpstr>
      <vt:lpstr>Precious Metals-The Dog of 2013   </vt:lpstr>
      <vt:lpstr>Gold </vt:lpstr>
      <vt:lpstr>Silver</vt:lpstr>
      <vt:lpstr>(Platinum) (PPLT)</vt:lpstr>
      <vt:lpstr>Palladium (PALL) </vt:lpstr>
      <vt:lpstr>Ford Motors (F)-the bottom is in 53% move from October long the 3/$11-12 call spread</vt:lpstr>
      <vt:lpstr>The Ags-Dead Money </vt:lpstr>
      <vt:lpstr>(CORN)</vt:lpstr>
      <vt:lpstr>Soybeans (SOYB)</vt:lpstr>
      <vt:lpstr>DB Commodities Index ETF (DBC)</vt:lpstr>
      <vt:lpstr>Cotton (BAL)</vt:lpstr>
      <vt:lpstr>Coffee (JO)</vt:lpstr>
      <vt:lpstr>Real Estate -don’t touch the housing stocks-the risk/reward is terrible</vt:lpstr>
      <vt:lpstr>(PHM)-</vt:lpstr>
      <vt:lpstr>Trade Sheet-No Change “RISK ON” has returned big time</vt:lpstr>
      <vt:lpstr>To buy strategy luncheon tickets Please Go to www.madhedgefundtrader.com   Next Strategy Webinar Wednesday, March 6,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2261</cp:revision>
  <cp:lastPrinted>2012-07-17T21:51:56Z</cp:lastPrinted>
  <dcterms:created xsi:type="dcterms:W3CDTF">2009-05-20T21:55:50Z</dcterms:created>
  <dcterms:modified xsi:type="dcterms:W3CDTF">2013-02-20T16:45:53Z</dcterms:modified>
</cp:coreProperties>
</file>