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53" r:id="rId2"/>
    <p:sldId id="256" r:id="rId3"/>
    <p:sldId id="468" r:id="rId4"/>
    <p:sldId id="485" r:id="rId5"/>
    <p:sldId id="354" r:id="rId6"/>
    <p:sldId id="355" r:id="rId7"/>
    <p:sldId id="447" r:id="rId8"/>
    <p:sldId id="437" r:id="rId9"/>
    <p:sldId id="438" r:id="rId10"/>
    <p:sldId id="439" r:id="rId11"/>
    <p:sldId id="466" r:id="rId12"/>
    <p:sldId id="419" r:id="rId13"/>
    <p:sldId id="420" r:id="rId14"/>
    <p:sldId id="486" r:id="rId15"/>
    <p:sldId id="484" r:id="rId16"/>
    <p:sldId id="473" r:id="rId17"/>
    <p:sldId id="463" r:id="rId18"/>
    <p:sldId id="480" r:id="rId19"/>
    <p:sldId id="431" r:id="rId20"/>
    <p:sldId id="443" r:id="rId21"/>
    <p:sldId id="444" r:id="rId22"/>
    <p:sldId id="445" r:id="rId23"/>
    <p:sldId id="454" r:id="rId24"/>
    <p:sldId id="448" r:id="rId25"/>
    <p:sldId id="457" r:id="rId26"/>
    <p:sldId id="470" r:id="rId27"/>
    <p:sldId id="434" r:id="rId28"/>
    <p:sldId id="465" r:id="rId29"/>
    <p:sldId id="433" r:id="rId30"/>
    <p:sldId id="427" r:id="rId31"/>
    <p:sldId id="428" r:id="rId32"/>
    <p:sldId id="450" r:id="rId33"/>
    <p:sldId id="451" r:id="rId34"/>
    <p:sldId id="440" r:id="rId35"/>
    <p:sldId id="442" r:id="rId36"/>
    <p:sldId id="441" r:id="rId37"/>
    <p:sldId id="449" r:id="rId38"/>
    <p:sldId id="360" r:id="rId39"/>
    <p:sldId id="293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422" autoAdjust="0"/>
  </p:normalViewPr>
  <p:slideViewPr>
    <p:cSldViewPr>
      <p:cViewPr>
        <p:scale>
          <a:sx n="107" d="100"/>
          <a:sy n="107" d="100"/>
        </p:scale>
        <p:origin x="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1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Portfolio Risk Weightings</a:t>
            </a:r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97412611885052824"/>
          <c:y val="0.12639206951720677"/>
          <c:w val="2.5873881149471707E-2"/>
          <c:h val="0.76846378266461712"/>
        </c:manualLayout>
      </c:layout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val>
            <c:numRef>
              <c:f>Sheet1!$B$89:$B$96</c:f>
              <c:numCache>
                <c:formatCode>General</c:formatCode>
                <c:ptCount val="8"/>
                <c:pt idx="0" formatCode="0.00%">
                  <c:v>0.13600000000000001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3AE42D-1306-4496-85E9-1CFCDF01E9D1}" type="datetimeFigureOut">
              <a:rPr lang="en-US"/>
              <a:pPr>
                <a:defRPr/>
              </a:pPr>
              <a:t>12/14/2011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D3926B-C3E1-4FE9-82F5-6547D9E3A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18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0DED3D-1641-45F9-A8D8-F4029443AC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964EB5-AE4A-44CA-BBD7-1A741FDA3B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581B7-7EF8-4A5F-AF36-DE646D052CD4}" type="datetimeFigureOut">
              <a:rPr lang="en-US"/>
              <a:pPr>
                <a:defRPr/>
              </a:pPr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E94A-0886-4A0C-AB56-BE787B652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C2512-39EC-4D53-9C4A-98737B938D01}" type="datetimeFigureOut">
              <a:rPr lang="en-US"/>
              <a:pPr>
                <a:defRPr/>
              </a:pPr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62C3-E191-44E5-81A9-2F81298E7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FCFF-AAC6-43ED-99C2-E906CE223DF2}" type="datetimeFigureOut">
              <a:rPr lang="en-US"/>
              <a:pPr>
                <a:defRPr/>
              </a:pPr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7390-DBF8-4C07-ADB4-452AE5949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33EF-AC14-4322-9BF3-0510C7453135}" type="datetimeFigureOut">
              <a:rPr lang="en-US"/>
              <a:pPr>
                <a:defRPr/>
              </a:pPr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760B5-E2BF-42D4-80D6-2E02A6506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994D-A21B-40A4-BB0F-ABA004C8301A}" type="datetimeFigureOut">
              <a:rPr lang="en-US"/>
              <a:pPr>
                <a:defRPr/>
              </a:pPr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E33D7-B767-4A2F-8088-9CF0557D3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255FC-F6D5-464C-8DB2-CDF57DA80417}" type="datetimeFigureOut">
              <a:rPr lang="en-US"/>
              <a:pPr>
                <a:defRPr/>
              </a:pPr>
              <a:t>12/14/2011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A1DD-87D5-46DF-856D-30224D318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5157-77C7-4086-A571-CF2106B77A76}" type="datetimeFigureOut">
              <a:rPr lang="en-US"/>
              <a:pPr>
                <a:defRPr/>
              </a:pPr>
              <a:t>12/14/2011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3935-3ED8-49D3-94B9-3129C0D31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5EB6-4A2D-4877-BDB4-6CC6A9DF78FE}" type="datetimeFigureOut">
              <a:rPr lang="en-US"/>
              <a:pPr>
                <a:defRPr/>
              </a:pPr>
              <a:t>12/14/2011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21E99-0837-495E-84D0-0FDA05AB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3344-56AE-4BAC-9123-7F19F8CE94F2}" type="datetimeFigureOut">
              <a:rPr lang="en-US"/>
              <a:pPr>
                <a:defRPr/>
              </a:pPr>
              <a:t>12/14/2011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2DD9-2D54-4EDC-BE0F-2928EF80C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926D6-0067-4AC2-A856-152A3516E93D}" type="datetimeFigureOut">
              <a:rPr lang="en-US"/>
              <a:pPr>
                <a:defRPr/>
              </a:pPr>
              <a:t>12/14/2011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A45B5-E4F3-4173-89C1-A024FE94A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8699-8B8E-435C-B13D-6239D5386B04}" type="datetimeFigureOut">
              <a:rPr lang="en-US"/>
              <a:pPr>
                <a:defRPr/>
              </a:pPr>
              <a:t>12/14/2011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274C-70D1-4B8C-9C64-EE9D81724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3F1249-29CB-4B22-BE86-91D5D1271272}" type="datetimeFigureOut">
              <a:rPr lang="en-US"/>
              <a:pPr>
                <a:defRPr/>
              </a:pPr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7BE5DA-A06A-48B7-88F9-2E90A6698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p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/>
          <a:lstStyle/>
          <a:p>
            <a:r>
              <a:rPr lang="en-US" sz="2800" dirty="0"/>
              <a:t>Please Stand </a:t>
            </a:r>
            <a:r>
              <a:rPr lang="en-US" sz="2800" dirty="0" smtClean="0"/>
              <a:t>By for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John </a:t>
            </a:r>
            <a:r>
              <a:rPr lang="en-US" sz="2800" dirty="0" smtClean="0"/>
              <a:t>Thomas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Wednesday, December 14, 2011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Trade Alert Service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90800"/>
            <a:ext cx="80772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Webinar will begin at 12:00 pm 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429000"/>
            <a:ext cx="2153322" cy="27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(TBT)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637695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(JNK)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654557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Stocks</a:t>
            </a:r>
            <a:br>
              <a:rPr lang="en-US" sz="36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>*European buzz kill continues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*When Europe goes quiet the US rises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</a:t>
            </a:r>
            <a:r>
              <a:rPr lang="en-US" sz="1800" dirty="0" smtClean="0"/>
              <a:t>The 200 day moving average wins again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*</a:t>
            </a:r>
            <a:r>
              <a:rPr lang="en-US" sz="1800" dirty="0" smtClean="0"/>
              <a:t>Back inside the range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*Not enough hot money in the market for a crash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</a:t>
            </a:r>
            <a:r>
              <a:rPr lang="en-US" sz="1800" dirty="0" smtClean="0"/>
              <a:t>Are American large caps the new safe haven?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*S&amp;P 500 year to date return is zero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828800"/>
            <a:ext cx="2438400" cy="24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96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(SPY)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115419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Double Short S&amp;P 500 ETF(</a:t>
            </a:r>
            <a:r>
              <a:rPr lang="en-US" sz="2800" dirty="0" smtClean="0"/>
              <a:t>SDS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015041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German DAX Composite(DAX)</a:t>
            </a:r>
            <a:br>
              <a:rPr lang="en-US" sz="2800" dirty="0" smtClean="0"/>
            </a:br>
            <a:r>
              <a:rPr lang="en-US" sz="2800" dirty="0" smtClean="0"/>
              <a:t>-21.5% YTD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182738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Russell 2000 (IWM)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58211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NASDAQ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651450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Bank of America (BAC)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437911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(VIX)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377162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 Mad Hedge Fund Trader</a:t>
            </a:r>
            <a:br>
              <a:rPr lang="en-US" sz="2800" dirty="0" smtClean="0"/>
            </a:br>
            <a:r>
              <a:rPr lang="en-US" sz="2800" dirty="0" smtClean="0"/>
              <a:t>Staggering Towards the Finish Line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rtlCol="0">
            <a:normAutofit fontScale="4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900" b="1" dirty="0" smtClean="0"/>
              <a:t>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i="1" dirty="0" smtClean="0">
                <a:solidFill>
                  <a:srgbClr val="002060"/>
                </a:solidFill>
              </a:rPr>
              <a:t>Diary of a Mad Hedge Fund Trader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December 14, 2011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4400" dirty="0" smtClean="0">
                <a:solidFill>
                  <a:srgbClr val="0070C0"/>
                </a:solidFill>
                <a:hlinkClick r:id="rId3"/>
              </a:rPr>
              <a:t>www.madhedgefundtrader.com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br>
              <a:rPr lang="en-US" sz="4400" dirty="0" smtClean="0">
                <a:solidFill>
                  <a:srgbClr val="0070C0"/>
                </a:solidFill>
              </a:rPr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752" y="2057400"/>
            <a:ext cx="1682496" cy="2364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Dollar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</a:t>
            </a:r>
            <a:r>
              <a:rPr lang="en-US" sz="1800" dirty="0" smtClean="0"/>
              <a:t>Uncle Buck is now the big man on campus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</a:t>
            </a:r>
            <a:r>
              <a:rPr lang="en-US" sz="1800" dirty="0" smtClean="0"/>
              <a:t>Burden of proof is on the Europeans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</a:t>
            </a:r>
            <a:r>
              <a:rPr lang="en-US" sz="1800" dirty="0" smtClean="0"/>
              <a:t>Last rescue package was worth a one day rally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</a:t>
            </a:r>
            <a:r>
              <a:rPr lang="en-US" sz="1800" dirty="0"/>
              <a:t>“feel good” rally in the </a:t>
            </a:r>
            <a:r>
              <a:rPr lang="en-US" sz="1800" dirty="0" smtClean="0"/>
              <a:t>Euro came and went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*Italian bond yields </a:t>
            </a:r>
            <a:r>
              <a:rPr lang="en-US" sz="1800" dirty="0" smtClean="0"/>
              <a:t>still at the 7% handle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*Euro shorts at all time </a:t>
            </a:r>
            <a:r>
              <a:rPr lang="en-US" sz="1800" dirty="0" smtClean="0"/>
              <a:t>high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*Multi month support at $1.31 broken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86000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96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(UUP)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226777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(FXE)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953410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Australian Dollar (FXA)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587365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(YCS)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658654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</a:t>
            </a:r>
            <a:r>
              <a:rPr lang="en-US" sz="2000" dirty="0" smtClean="0"/>
              <a:t>Iran scare bumps oil up to $103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</a:t>
            </a:r>
            <a:r>
              <a:rPr lang="en-US" sz="2000" dirty="0" smtClean="0"/>
              <a:t>Great shorting opportunity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</a:t>
            </a:r>
            <a:r>
              <a:rPr lang="en-US" sz="2000" dirty="0" smtClean="0"/>
              <a:t>Iran will never block the straights of Hormuz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*It’s the oldest rumor in the world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*Will see $75 again in next big “RISK OFF” ROUND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</a:t>
            </a:r>
            <a:r>
              <a:rPr lang="en-US" sz="2000" dirty="0" smtClean="0"/>
              <a:t>Natural gas still dead as a doorknob</a:t>
            </a:r>
            <a:br>
              <a:rPr lang="en-US" sz="20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464608"/>
            <a:ext cx="2477755" cy="270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1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Crude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964481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Natural Gas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674074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Copper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125340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Precious Metals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5638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*Gold </a:t>
            </a:r>
            <a:r>
              <a:rPr lang="en-US" dirty="0" smtClean="0"/>
              <a:t>takes a swan dive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*Massive Chinese central bank buying completely     ignored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*The hot money is leaving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*New target of $1,500, and $1,000 in the </a:t>
            </a:r>
            <a:br>
              <a:rPr lang="en-US" dirty="0" smtClean="0"/>
            </a:br>
            <a:r>
              <a:rPr lang="en-US" dirty="0" smtClean="0"/>
              <a:t>  next recession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*Hedge funds harvesting profits where they can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*Big technical selling kicks in with broken support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</a:t>
            </a:r>
            <a:r>
              <a:rPr lang="en-US" dirty="0" smtClean="0"/>
              <a:t>Silver turns to lead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*All metals are getting hit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406" y="2895600"/>
            <a:ext cx="2243667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57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232433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Chicago</a:t>
            </a:r>
            <a:br>
              <a:rPr lang="en-US" b="1" dirty="0" smtClean="0"/>
            </a:br>
            <a:r>
              <a:rPr lang="en-US" b="1" dirty="0" smtClean="0"/>
              <a:t>December 27, 2011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3429000"/>
            <a:ext cx="3242072" cy="216138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316" y="3429000"/>
            <a:ext cx="2865683" cy="22106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9200" y="232433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Beverly Hills</a:t>
            </a:r>
            <a:br>
              <a:rPr lang="en-US" b="1" dirty="0" smtClean="0"/>
            </a:br>
            <a:r>
              <a:rPr lang="en-US" b="1" dirty="0" smtClean="0"/>
              <a:t>January 23, 2012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48155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Gold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02364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Silver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8232074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(Platinum)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792687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Palladium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214130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Ags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*The season is over, no trade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*The harvest is in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*Corn is weaker, DBA is weaker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*Wait for the USDA January</a:t>
            </a:r>
            <a:br>
              <a:rPr lang="en-US" sz="2000" dirty="0" smtClean="0"/>
            </a:br>
            <a:r>
              <a:rPr lang="en-US" sz="2000" dirty="0" smtClean="0"/>
              <a:t> crop report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*Stand </a:t>
            </a:r>
            <a:r>
              <a:rPr lang="en-US" sz="2000" dirty="0" smtClean="0"/>
              <a:t>aside-no trade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*Long term is a buy at these </a:t>
            </a:r>
            <a:r>
              <a:rPr lang="en-US" sz="2000" dirty="0" smtClean="0"/>
              <a:t>l</a:t>
            </a:r>
            <a:r>
              <a:rPr lang="en-US" sz="2000" dirty="0" smtClean="0"/>
              <a:t>evels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016" y="2057400"/>
            <a:ext cx="353955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557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(CORN)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6198795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(DBA)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2331523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Real Estate</a:t>
            </a:r>
            <a:br>
              <a:rPr lang="en-US" sz="3200" dirty="0" smtClean="0"/>
            </a:br>
            <a:r>
              <a:rPr lang="en-US" sz="2000" dirty="0" smtClean="0"/>
              <a:t>September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463" y="1600200"/>
            <a:ext cx="5687073" cy="4525963"/>
          </a:xfrm>
        </p:spPr>
      </p:pic>
    </p:spTree>
    <p:extLst>
      <p:ext uri="{BB962C8B-B14F-4D97-AF65-F5344CB8AC3E}">
        <p14:creationId xmlns:p14="http://schemas.microsoft.com/office/powerpoint/2010/main" val="33442653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en-US" sz="3200" dirty="0" smtClean="0"/>
              <a:t>Trade Sheet</a:t>
            </a:r>
            <a:br>
              <a:rPr lang="en-US" sz="3200" dirty="0" smtClean="0"/>
            </a:br>
            <a:r>
              <a:rPr lang="en-US" sz="2000" dirty="0" smtClean="0"/>
              <a:t>The bottom line: Trade or die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</a:t>
            </a:r>
            <a:r>
              <a:rPr lang="en-US" sz="2400" dirty="0" smtClean="0"/>
              <a:t>Stocks-stand aside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*Bonds- </a:t>
            </a:r>
            <a:r>
              <a:rPr lang="en-US" sz="2400" dirty="0" smtClean="0"/>
              <a:t>bail on TBT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*Commodities- </a:t>
            </a:r>
            <a:r>
              <a:rPr lang="en-US" sz="2400" dirty="0" smtClean="0"/>
              <a:t>stand </a:t>
            </a:r>
            <a:r>
              <a:rPr lang="en-US" sz="2400" dirty="0" smtClean="0"/>
              <a:t>aside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</a:t>
            </a:r>
            <a:r>
              <a:rPr lang="en-US" sz="2400" dirty="0" smtClean="0"/>
              <a:t>Currencies- </a:t>
            </a:r>
            <a:r>
              <a:rPr lang="en-US" sz="2400" dirty="0" smtClean="0"/>
              <a:t>sell Euro rallies </a:t>
            </a:r>
            <a:r>
              <a:rPr lang="en-US" sz="2400" dirty="0" smtClean="0"/>
              <a:t>from $1.33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*Precious </a:t>
            </a:r>
            <a:r>
              <a:rPr lang="en-US" sz="2400" dirty="0" smtClean="0"/>
              <a:t>Metals-stand aside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</a:t>
            </a:r>
            <a:r>
              <a:rPr lang="en-US" sz="2400" dirty="0" smtClean="0"/>
              <a:t>Volatility-stand </a:t>
            </a:r>
            <a:r>
              <a:rPr lang="en-US" sz="2400" dirty="0" smtClean="0"/>
              <a:t>aside</a:t>
            </a:r>
            <a:r>
              <a:rPr lang="en-US" sz="2400" dirty="0" smtClean="0"/>
              <a:t>, but entering “buy” territory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*The ags – stand aside, the season is over</a:t>
            </a:r>
            <a:br>
              <a:rPr lang="en-US" sz="2400" dirty="0" smtClean="0"/>
            </a:br>
            <a:r>
              <a:rPr lang="en-US" sz="2400" dirty="0" smtClean="0"/>
              <a:t>*</a:t>
            </a:r>
            <a:r>
              <a:rPr lang="en-US" sz="2400" dirty="0"/>
              <a:t>Real </a:t>
            </a:r>
            <a:r>
              <a:rPr lang="en-US" sz="2400" dirty="0" smtClean="0"/>
              <a:t>estate-breaking to new lows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Next Webinar is on Wednesday, </a:t>
            </a:r>
            <a:r>
              <a:rPr lang="en-US" sz="2400" dirty="0" smtClean="0"/>
              <a:t>January 4, 2012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408911"/>
            <a:ext cx="2457450" cy="147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To access my research </a:t>
            </a:r>
            <a:r>
              <a:rPr lang="en-US" sz="2700" dirty="0"/>
              <a:t>d</a:t>
            </a:r>
            <a:r>
              <a:rPr lang="en-US" sz="2700" dirty="0" smtClean="0"/>
              <a:t>ata </a:t>
            </a:r>
            <a:r>
              <a:rPr lang="en-US" sz="2700" dirty="0"/>
              <a:t>b</a:t>
            </a:r>
            <a:r>
              <a:rPr lang="en-US" sz="2700" dirty="0" smtClean="0"/>
              <a:t>ase or buy strategy</a:t>
            </a:r>
            <a:br>
              <a:rPr lang="en-US" sz="2700" dirty="0" smtClean="0"/>
            </a:br>
            <a:r>
              <a:rPr lang="en-US" sz="2700" dirty="0" smtClean="0"/>
              <a:t> luncheon tickets Please Go to</a:t>
            </a:r>
            <a:r>
              <a:rPr lang="en-US" sz="2700" smtClean="0"/>
              <a:t/>
            </a:r>
            <a:br>
              <a:rPr lang="en-US" sz="2700" smtClean="0"/>
            </a:br>
            <a:r>
              <a:rPr lang="en-US" sz="2700" smtClean="0">
                <a:hlinkClick r:id="rId3"/>
              </a:rPr>
              <a:t>www.madhedgefundtrader.cpm</a:t>
            </a:r>
            <a:r>
              <a:rPr lang="en-US" sz="2700" smtClean="0"/>
              <a:t> </a:t>
            </a:r>
            <a:endParaRPr lang="en-US" sz="2700" dirty="0"/>
          </a:p>
        </p:txBody>
      </p:sp>
      <p:pic>
        <p:nvPicPr>
          <p:cNvPr id="38915" name="Content Placeholder 3" descr="Business10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14400" y="2895600"/>
            <a:ext cx="7361238" cy="3351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232433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Las Vegas</a:t>
            </a:r>
            <a:br>
              <a:rPr lang="en-US" b="1" dirty="0" smtClean="0"/>
            </a:br>
            <a:r>
              <a:rPr lang="en-US" b="1" dirty="0" smtClean="0"/>
              <a:t>January 27, 2012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232433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Houston</a:t>
            </a:r>
            <a:br>
              <a:rPr lang="en-US" b="1" dirty="0" smtClean="0"/>
            </a:br>
            <a:r>
              <a:rPr lang="en-US" b="1" dirty="0" smtClean="0"/>
              <a:t>February 9, 2012</a:t>
            </a:r>
            <a:endParaRPr lang="en-US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44" y="3429000"/>
            <a:ext cx="2979248" cy="221067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560" y="3352800"/>
            <a:ext cx="3121240" cy="239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20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Trade Alert Performance</a:t>
            </a:r>
            <a:br>
              <a:rPr lang="en-US" sz="3600" dirty="0" smtClean="0"/>
            </a:br>
            <a:r>
              <a:rPr lang="en-US" sz="2000" dirty="0" smtClean="0"/>
              <a:t>Tuesday Figures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*December MTD -1.55%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*First 54 </a:t>
            </a:r>
            <a:r>
              <a:rPr lang="en-US" dirty="0"/>
              <a:t>weeks of Trading</a:t>
            </a:r>
            <a:br>
              <a:rPr lang="en-US" dirty="0"/>
            </a:br>
            <a:r>
              <a:rPr lang="en-US" dirty="0"/>
              <a:t>+ </a:t>
            </a:r>
            <a:r>
              <a:rPr lang="en-US" dirty="0" smtClean="0"/>
              <a:t>40.71%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*Versus </a:t>
            </a:r>
            <a:r>
              <a:rPr lang="en-US" sz="2000" dirty="0" smtClean="0"/>
              <a:t>+5.1% </a:t>
            </a:r>
            <a:r>
              <a:rPr lang="en-US" sz="2000" dirty="0"/>
              <a:t>for the S&amp;P500</a:t>
            </a:r>
            <a:br>
              <a:rPr lang="en-US" sz="2000" dirty="0"/>
            </a:br>
            <a:r>
              <a:rPr lang="en-US" sz="2000" dirty="0"/>
              <a:t>since </a:t>
            </a:r>
            <a:r>
              <a:rPr lang="en-US" sz="2000" dirty="0" smtClean="0"/>
              <a:t>December</a:t>
            </a:r>
            <a:r>
              <a:rPr lang="en-US" sz="2000" dirty="0"/>
              <a:t>, </a:t>
            </a:r>
            <a:r>
              <a:rPr lang="en-US" sz="2000" dirty="0" smtClean="0"/>
              <a:t>2010 a 35.7% outperformance of the index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47 out of 56 closed trades profitable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84% success rate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288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7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r>
              <a:rPr lang="en-US" sz="3200" dirty="0"/>
              <a:t>Portfolio Review</a:t>
            </a:r>
            <a:br>
              <a:rPr lang="en-US" sz="3200" dirty="0"/>
            </a:br>
            <a:r>
              <a:rPr lang="en-US" sz="2000" dirty="0" smtClean="0"/>
              <a:t>Trade or Die</a:t>
            </a:r>
            <a:br>
              <a:rPr lang="en-US" sz="2000" dirty="0" smtClean="0"/>
            </a:br>
            <a:endParaRPr lang="en-US" sz="20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6335777"/>
              </p:ext>
            </p:extLst>
          </p:nvPr>
        </p:nvGraphicFramePr>
        <p:xfrm>
          <a:off x="4724400" y="3048000"/>
          <a:ext cx="40767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7187055"/>
              </p:ext>
            </p:extLst>
          </p:nvPr>
        </p:nvGraphicFramePr>
        <p:xfrm>
          <a:off x="4648200" y="2438400"/>
          <a:ext cx="36576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312611"/>
              </p:ext>
            </p:extLst>
          </p:nvPr>
        </p:nvGraphicFramePr>
        <p:xfrm>
          <a:off x="914400" y="1447800"/>
          <a:ext cx="2597316" cy="45259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6070"/>
                <a:gridCol w="951246"/>
              </a:tblGrid>
              <a:tr h="23210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Mad Hedge Fund Trader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21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Trading Book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</a:tr>
              <a:tr h="23210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Asset Class Breakdown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21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Risk Adjusted Basis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</a:tr>
              <a:tr h="25696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</a:tr>
              <a:tr h="2569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current capital at risk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</a:tr>
              <a:tr h="25696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</a:tr>
              <a:tr h="256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sng" strike="noStrike">
                          <a:effectLst/>
                        </a:rPr>
                        <a:t>Risk On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</a:tr>
              <a:tr h="2569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bonds (TBT)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13.60%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</a:tr>
              <a:tr h="25696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</a:tr>
              <a:tr h="25696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</a:tr>
              <a:tr h="25696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</a:tr>
              <a:tr h="256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sng" strike="noStrike">
                          <a:effectLst/>
                        </a:rPr>
                        <a:t>Risk Off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</a:tr>
              <a:tr h="25696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</a:tr>
              <a:tr h="25696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</a:tr>
              <a:tr h="25696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</a:tr>
              <a:tr h="25696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</a:tr>
              <a:tr h="2569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total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13.60%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9" marR="8289" marT="8289" marB="0" anchor="b"/>
                </a:tc>
              </a:tr>
            </a:tbl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4038600" y="2895600"/>
          <a:ext cx="39624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7017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Economy</a:t>
            </a:r>
            <a:br>
              <a:rPr lang="en-US" sz="3600" dirty="0" smtClean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5943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*The positive economic </a:t>
            </a:r>
            <a:r>
              <a:rPr lang="en-US" dirty="0" smtClean="0"/>
              <a:t>data continues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*Weekly jobless claims </a:t>
            </a:r>
            <a:r>
              <a:rPr lang="en-US" dirty="0" smtClean="0"/>
              <a:t>down 23,000 </a:t>
            </a:r>
            <a:br>
              <a:rPr lang="en-US" dirty="0" smtClean="0"/>
            </a:br>
            <a:r>
              <a:rPr lang="en-US" dirty="0" smtClean="0"/>
              <a:t>  381,000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*November consumer sentiment jumps from 64.1</a:t>
            </a:r>
            <a:br>
              <a:rPr lang="en-US" dirty="0" smtClean="0"/>
            </a:br>
            <a:r>
              <a:rPr lang="en-US" dirty="0" smtClean="0"/>
              <a:t>  67.7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*Europe </a:t>
            </a:r>
            <a:r>
              <a:rPr lang="en-US" dirty="0" smtClean="0"/>
              <a:t>is looking like a major drag in 2012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*Deleveraging continues at corporate</a:t>
            </a:r>
            <a:br>
              <a:rPr lang="en-US" dirty="0" smtClean="0"/>
            </a:br>
            <a:r>
              <a:rPr lang="en-US" dirty="0" smtClean="0"/>
              <a:t> and personal level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*All consistent with a low 2.0% GDP growth </a:t>
            </a:r>
            <a:r>
              <a:rPr lang="en-US" dirty="0" smtClean="0"/>
              <a:t>rate</a:t>
            </a:r>
            <a:br>
              <a:rPr lang="en-US" dirty="0" smtClean="0"/>
            </a:br>
            <a:r>
              <a:rPr lang="en-US" dirty="0" smtClean="0"/>
              <a:t>  growing as slow as molasses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692450"/>
            <a:ext cx="2506937" cy="269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74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Bonds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>*</a:t>
            </a:r>
            <a:r>
              <a:rPr lang="en-US" sz="1800" dirty="0" smtClean="0"/>
              <a:t>Did not dip at all in the last “RISK ON”</a:t>
            </a:r>
            <a:br>
              <a:rPr lang="en-US" sz="1800" dirty="0" smtClean="0"/>
            </a:br>
            <a:r>
              <a:rPr lang="en-US" sz="1800" dirty="0" smtClean="0"/>
              <a:t>  cycle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</a:t>
            </a:r>
            <a:r>
              <a:rPr lang="en-US" sz="1800" dirty="0" smtClean="0"/>
              <a:t>Yields peaked at 2.10%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*Bonds are predicting deflation</a:t>
            </a:r>
            <a:br>
              <a:rPr lang="en-US" sz="1800" dirty="0" smtClean="0"/>
            </a:br>
            <a:r>
              <a:rPr lang="en-US" sz="1800" dirty="0" smtClean="0"/>
              <a:t>  and recession for 2012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</a:t>
            </a:r>
            <a:r>
              <a:rPr lang="en-US" sz="1800" dirty="0" smtClean="0"/>
              <a:t>The bond vigilantes now speak Italian,</a:t>
            </a:r>
            <a:br>
              <a:rPr lang="en-US" sz="1800" dirty="0" smtClean="0"/>
            </a:br>
            <a:r>
              <a:rPr lang="en-US" sz="1800" dirty="0" smtClean="0"/>
              <a:t>  Spanish, and Greek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*For now, there is a bond shortage in the US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*Yields say the government is borrowing too little, not too </a:t>
            </a:r>
            <a:r>
              <a:rPr lang="en-US" sz="1800" dirty="0" smtClean="0"/>
              <a:t>much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*Target of a 1% yield on 10 year </a:t>
            </a:r>
            <a:r>
              <a:rPr lang="en-US" sz="1800" dirty="0" smtClean="0"/>
              <a:t>paper for 2012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468647" cy="245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97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(TLT)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004622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5809</TotalTime>
  <Words>211</Words>
  <Application>Microsoft Office PowerPoint</Application>
  <PresentationFormat>On-screen Show (4:3)</PresentationFormat>
  <Paragraphs>71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Please Stand By for John Thomas Wednesday, December 14, 2011 Trade Alert Service</vt:lpstr>
      <vt:lpstr> The Mad Hedge Fund Trader Staggering Towards the Finish Line</vt:lpstr>
      <vt:lpstr>MHFT Global Strategy Luncheons Buy tickets at www.madhedgefundtrader.com </vt:lpstr>
      <vt:lpstr>MHFT Global Strategy Luncheons Buy tickets at www.madhedgefundtrader.com </vt:lpstr>
      <vt:lpstr>Trade Alert Performance Tuesday Figures</vt:lpstr>
      <vt:lpstr>Portfolio Review Trade or Die </vt:lpstr>
      <vt:lpstr>The Economy </vt:lpstr>
      <vt:lpstr>Bonds</vt:lpstr>
      <vt:lpstr>(TLT)</vt:lpstr>
      <vt:lpstr>(TBT)</vt:lpstr>
      <vt:lpstr>(JNK)</vt:lpstr>
      <vt:lpstr>Stocks </vt:lpstr>
      <vt:lpstr>(SPY)</vt:lpstr>
      <vt:lpstr>Double Short S&amp;P 500 ETF(SDS)</vt:lpstr>
      <vt:lpstr>German DAX Composite(DAX) -21.5% YTD</vt:lpstr>
      <vt:lpstr>Russell 2000 (IWM)</vt:lpstr>
      <vt:lpstr>NASDAQ</vt:lpstr>
      <vt:lpstr>Bank of America (BAC)</vt:lpstr>
      <vt:lpstr>(VIX)</vt:lpstr>
      <vt:lpstr>The Dollar</vt:lpstr>
      <vt:lpstr>(UUP)</vt:lpstr>
      <vt:lpstr>(FXE)</vt:lpstr>
      <vt:lpstr>Australian Dollar (FXA)</vt:lpstr>
      <vt:lpstr>(YCS)</vt:lpstr>
      <vt:lpstr>Energy</vt:lpstr>
      <vt:lpstr>Crude</vt:lpstr>
      <vt:lpstr>Natural Gas</vt:lpstr>
      <vt:lpstr>Copper</vt:lpstr>
      <vt:lpstr>Precious Metals</vt:lpstr>
      <vt:lpstr>Gold</vt:lpstr>
      <vt:lpstr>Silver</vt:lpstr>
      <vt:lpstr>(Platinum)</vt:lpstr>
      <vt:lpstr>Palladium</vt:lpstr>
      <vt:lpstr>The Ags</vt:lpstr>
      <vt:lpstr>(CORN)</vt:lpstr>
      <vt:lpstr>(DBA)</vt:lpstr>
      <vt:lpstr>Real Estate September</vt:lpstr>
      <vt:lpstr>Trade Sheet The bottom line: Trade or die</vt:lpstr>
      <vt:lpstr>To access my research data base or buy strategy  luncheon tickets Please Go to www.madhedgefundtrader.cpm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tammi</dc:creator>
  <cp:lastModifiedBy>randy</cp:lastModifiedBy>
  <cp:revision>990</cp:revision>
  <dcterms:created xsi:type="dcterms:W3CDTF">2009-05-20T21:55:50Z</dcterms:created>
  <dcterms:modified xsi:type="dcterms:W3CDTF">2011-12-14T16:48:28Z</dcterms:modified>
</cp:coreProperties>
</file>