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353" r:id="rId2"/>
    <p:sldId id="256" r:id="rId3"/>
    <p:sldId id="468" r:id="rId4"/>
    <p:sldId id="354" r:id="rId5"/>
    <p:sldId id="477" r:id="rId6"/>
    <p:sldId id="478" r:id="rId7"/>
    <p:sldId id="482" r:id="rId8"/>
    <p:sldId id="355" r:id="rId9"/>
    <p:sldId id="447" r:id="rId10"/>
    <p:sldId id="483" r:id="rId11"/>
    <p:sldId id="437" r:id="rId12"/>
    <p:sldId id="438" r:id="rId13"/>
    <p:sldId id="439" r:id="rId14"/>
    <p:sldId id="466" r:id="rId15"/>
    <p:sldId id="419" r:id="rId16"/>
    <p:sldId id="420" r:id="rId17"/>
    <p:sldId id="484" r:id="rId18"/>
    <p:sldId id="473" r:id="rId19"/>
    <p:sldId id="463" r:id="rId20"/>
    <p:sldId id="479" r:id="rId21"/>
    <p:sldId id="480" r:id="rId22"/>
    <p:sldId id="431" r:id="rId23"/>
    <p:sldId id="443" r:id="rId24"/>
    <p:sldId id="444" r:id="rId25"/>
    <p:sldId id="445" r:id="rId26"/>
    <p:sldId id="454" r:id="rId27"/>
    <p:sldId id="448" r:id="rId28"/>
    <p:sldId id="457" r:id="rId29"/>
    <p:sldId id="470" r:id="rId30"/>
    <p:sldId id="421" r:id="rId31"/>
    <p:sldId id="481" r:id="rId32"/>
    <p:sldId id="434" r:id="rId33"/>
    <p:sldId id="465" r:id="rId34"/>
    <p:sldId id="433" r:id="rId35"/>
    <p:sldId id="427" r:id="rId36"/>
    <p:sldId id="428" r:id="rId37"/>
    <p:sldId id="450" r:id="rId38"/>
    <p:sldId id="451" r:id="rId39"/>
    <p:sldId id="440" r:id="rId40"/>
    <p:sldId id="442" r:id="rId41"/>
    <p:sldId id="441" r:id="rId42"/>
    <p:sldId id="449" r:id="rId43"/>
    <p:sldId id="360" r:id="rId44"/>
    <p:sldId id="293" r:id="rId4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86422" autoAdjust="0"/>
  </p:normalViewPr>
  <p:slideViewPr>
    <p:cSldViewPr>
      <p:cViewPr>
        <p:scale>
          <a:sx n="107" d="100"/>
          <a:sy n="107" d="100"/>
        </p:scale>
        <p:origin x="-72" y="5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41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plotArea>
      <c:layout>
        <c:manualLayout>
          <c:layoutTarget val="inner"/>
          <c:xMode val="edge"/>
          <c:yMode val="edge"/>
          <c:x val="7.3658744045883157E-2"/>
          <c:y val="1.7123869549972016E-2"/>
          <c:w val="0.79956838728492274"/>
          <c:h val="0.82284543642977193"/>
        </c:manualLayout>
      </c:layout>
      <c:lineChart>
        <c:grouping val="standard"/>
        <c:varyColors val="0"/>
        <c:ser>
          <c:idx val="0"/>
          <c:order val="0"/>
          <c:marker>
            <c:symbol val="none"/>
          </c:marker>
          <c:cat>
            <c:numRef>
              <c:f>[Performance20111129.xlsx]Sheet1!$A$6:$A$230</c:f>
              <c:numCache>
                <c:formatCode>m/d/yyyy</c:formatCode>
                <c:ptCount val="225"/>
                <c:pt idx="0">
                  <c:v>40513</c:v>
                </c:pt>
                <c:pt idx="1">
                  <c:v>40514</c:v>
                </c:pt>
                <c:pt idx="2">
                  <c:v>40515</c:v>
                </c:pt>
                <c:pt idx="3">
                  <c:v>40519</c:v>
                </c:pt>
                <c:pt idx="4">
                  <c:v>40520</c:v>
                </c:pt>
                <c:pt idx="5">
                  <c:v>40521</c:v>
                </c:pt>
                <c:pt idx="6">
                  <c:v>40522</c:v>
                </c:pt>
                <c:pt idx="7">
                  <c:v>40525</c:v>
                </c:pt>
                <c:pt idx="8">
                  <c:v>40526</c:v>
                </c:pt>
                <c:pt idx="9">
                  <c:v>40527</c:v>
                </c:pt>
                <c:pt idx="10">
                  <c:v>40528</c:v>
                </c:pt>
                <c:pt idx="11">
                  <c:v>40529</c:v>
                </c:pt>
                <c:pt idx="12">
                  <c:v>40532</c:v>
                </c:pt>
                <c:pt idx="13">
                  <c:v>40534</c:v>
                </c:pt>
                <c:pt idx="14">
                  <c:v>40535</c:v>
                </c:pt>
                <c:pt idx="15">
                  <c:v>40536</c:v>
                </c:pt>
                <c:pt idx="16">
                  <c:v>40539</c:v>
                </c:pt>
                <c:pt idx="17">
                  <c:v>40540</c:v>
                </c:pt>
                <c:pt idx="18">
                  <c:v>40541</c:v>
                </c:pt>
                <c:pt idx="19">
                  <c:v>40542</c:v>
                </c:pt>
                <c:pt idx="20">
                  <c:v>40543</c:v>
                </c:pt>
                <c:pt idx="21">
                  <c:v>40546</c:v>
                </c:pt>
                <c:pt idx="22">
                  <c:v>40547</c:v>
                </c:pt>
                <c:pt idx="23">
                  <c:v>40548</c:v>
                </c:pt>
                <c:pt idx="24">
                  <c:v>40549</c:v>
                </c:pt>
                <c:pt idx="25">
                  <c:v>40550</c:v>
                </c:pt>
                <c:pt idx="26">
                  <c:v>40553</c:v>
                </c:pt>
                <c:pt idx="27">
                  <c:v>40554</c:v>
                </c:pt>
                <c:pt idx="28">
                  <c:v>40555</c:v>
                </c:pt>
                <c:pt idx="29">
                  <c:v>40556</c:v>
                </c:pt>
                <c:pt idx="30">
                  <c:v>40557</c:v>
                </c:pt>
                <c:pt idx="31">
                  <c:v>40561</c:v>
                </c:pt>
                <c:pt idx="32">
                  <c:v>40562</c:v>
                </c:pt>
                <c:pt idx="33">
                  <c:v>40563</c:v>
                </c:pt>
                <c:pt idx="34">
                  <c:v>40564</c:v>
                </c:pt>
                <c:pt idx="35">
                  <c:v>40567</c:v>
                </c:pt>
                <c:pt idx="36">
                  <c:v>40568</c:v>
                </c:pt>
                <c:pt idx="37">
                  <c:v>40569</c:v>
                </c:pt>
                <c:pt idx="38">
                  <c:v>40570</c:v>
                </c:pt>
                <c:pt idx="39">
                  <c:v>40571</c:v>
                </c:pt>
                <c:pt idx="40">
                  <c:v>40574</c:v>
                </c:pt>
                <c:pt idx="41">
                  <c:v>40575</c:v>
                </c:pt>
                <c:pt idx="42">
                  <c:v>40576</c:v>
                </c:pt>
                <c:pt idx="43">
                  <c:v>40577</c:v>
                </c:pt>
                <c:pt idx="44">
                  <c:v>40578</c:v>
                </c:pt>
                <c:pt idx="45">
                  <c:v>40581</c:v>
                </c:pt>
                <c:pt idx="46">
                  <c:v>40582</c:v>
                </c:pt>
                <c:pt idx="47">
                  <c:v>40583</c:v>
                </c:pt>
                <c:pt idx="48">
                  <c:v>40584</c:v>
                </c:pt>
                <c:pt idx="49">
                  <c:v>40585</c:v>
                </c:pt>
                <c:pt idx="50">
                  <c:v>40588</c:v>
                </c:pt>
                <c:pt idx="51">
                  <c:v>40589</c:v>
                </c:pt>
                <c:pt idx="52">
                  <c:v>40590</c:v>
                </c:pt>
                <c:pt idx="53">
                  <c:v>40591</c:v>
                </c:pt>
                <c:pt idx="54">
                  <c:v>40592</c:v>
                </c:pt>
                <c:pt idx="55">
                  <c:v>40596</c:v>
                </c:pt>
                <c:pt idx="56">
                  <c:v>40597</c:v>
                </c:pt>
                <c:pt idx="57">
                  <c:v>40598</c:v>
                </c:pt>
                <c:pt idx="58">
                  <c:v>40599</c:v>
                </c:pt>
                <c:pt idx="59">
                  <c:v>40602</c:v>
                </c:pt>
                <c:pt idx="60">
                  <c:v>40603</c:v>
                </c:pt>
                <c:pt idx="61">
                  <c:v>40604</c:v>
                </c:pt>
                <c:pt idx="62">
                  <c:v>40605</c:v>
                </c:pt>
                <c:pt idx="63">
                  <c:v>40606</c:v>
                </c:pt>
                <c:pt idx="64">
                  <c:v>40609</c:v>
                </c:pt>
                <c:pt idx="65">
                  <c:v>40610</c:v>
                </c:pt>
                <c:pt idx="66">
                  <c:v>40611</c:v>
                </c:pt>
                <c:pt idx="67">
                  <c:v>40612</c:v>
                </c:pt>
                <c:pt idx="68">
                  <c:v>40613</c:v>
                </c:pt>
                <c:pt idx="69">
                  <c:v>40616</c:v>
                </c:pt>
                <c:pt idx="70">
                  <c:v>40617</c:v>
                </c:pt>
                <c:pt idx="71">
                  <c:v>40618</c:v>
                </c:pt>
                <c:pt idx="72">
                  <c:v>40619</c:v>
                </c:pt>
                <c:pt idx="73">
                  <c:v>40620</c:v>
                </c:pt>
                <c:pt idx="74">
                  <c:v>40624</c:v>
                </c:pt>
                <c:pt idx="75">
                  <c:v>40625</c:v>
                </c:pt>
                <c:pt idx="76">
                  <c:v>40627</c:v>
                </c:pt>
                <c:pt idx="77">
                  <c:v>40630</c:v>
                </c:pt>
                <c:pt idx="78">
                  <c:v>40644</c:v>
                </c:pt>
                <c:pt idx="79">
                  <c:v>40645</c:v>
                </c:pt>
                <c:pt idx="80">
                  <c:v>40646</c:v>
                </c:pt>
                <c:pt idx="81">
                  <c:v>40647</c:v>
                </c:pt>
                <c:pt idx="82">
                  <c:v>40648</c:v>
                </c:pt>
                <c:pt idx="83">
                  <c:v>40651</c:v>
                </c:pt>
                <c:pt idx="84">
                  <c:v>40652</c:v>
                </c:pt>
                <c:pt idx="85">
                  <c:v>40653</c:v>
                </c:pt>
                <c:pt idx="86">
                  <c:v>40654</c:v>
                </c:pt>
                <c:pt idx="87">
                  <c:v>40658</c:v>
                </c:pt>
                <c:pt idx="88">
                  <c:v>40659</c:v>
                </c:pt>
                <c:pt idx="89">
                  <c:v>40662</c:v>
                </c:pt>
                <c:pt idx="90">
                  <c:v>40665</c:v>
                </c:pt>
                <c:pt idx="91">
                  <c:v>40666</c:v>
                </c:pt>
                <c:pt idx="92">
                  <c:v>40667</c:v>
                </c:pt>
                <c:pt idx="93">
                  <c:v>40668</c:v>
                </c:pt>
                <c:pt idx="94">
                  <c:v>40673</c:v>
                </c:pt>
                <c:pt idx="95">
                  <c:v>40674</c:v>
                </c:pt>
                <c:pt idx="96">
                  <c:v>40675</c:v>
                </c:pt>
                <c:pt idx="97">
                  <c:v>40676</c:v>
                </c:pt>
                <c:pt idx="98">
                  <c:v>40679</c:v>
                </c:pt>
                <c:pt idx="99">
                  <c:v>40680</c:v>
                </c:pt>
                <c:pt idx="100">
                  <c:v>40681</c:v>
                </c:pt>
                <c:pt idx="101">
                  <c:v>40682</c:v>
                </c:pt>
                <c:pt idx="102">
                  <c:v>40683</c:v>
                </c:pt>
                <c:pt idx="103">
                  <c:v>40686</c:v>
                </c:pt>
                <c:pt idx="104">
                  <c:v>40687</c:v>
                </c:pt>
                <c:pt idx="105">
                  <c:v>40688</c:v>
                </c:pt>
                <c:pt idx="106">
                  <c:v>40689</c:v>
                </c:pt>
                <c:pt idx="107">
                  <c:v>40690</c:v>
                </c:pt>
                <c:pt idx="108">
                  <c:v>40694</c:v>
                </c:pt>
                <c:pt idx="109">
                  <c:v>40695</c:v>
                </c:pt>
                <c:pt idx="110">
                  <c:v>40696</c:v>
                </c:pt>
                <c:pt idx="111">
                  <c:v>40697</c:v>
                </c:pt>
                <c:pt idx="112">
                  <c:v>40700</c:v>
                </c:pt>
                <c:pt idx="113">
                  <c:v>40701</c:v>
                </c:pt>
                <c:pt idx="114">
                  <c:v>40702</c:v>
                </c:pt>
                <c:pt idx="115">
                  <c:v>40703</c:v>
                </c:pt>
                <c:pt idx="116">
                  <c:v>40704</c:v>
                </c:pt>
                <c:pt idx="117">
                  <c:v>40707</c:v>
                </c:pt>
                <c:pt idx="118">
                  <c:v>40708</c:v>
                </c:pt>
                <c:pt idx="119">
                  <c:v>40709</c:v>
                </c:pt>
                <c:pt idx="120">
                  <c:v>40710</c:v>
                </c:pt>
                <c:pt idx="121">
                  <c:v>40711</c:v>
                </c:pt>
                <c:pt idx="122">
                  <c:v>40714</c:v>
                </c:pt>
                <c:pt idx="123">
                  <c:v>40715</c:v>
                </c:pt>
                <c:pt idx="124">
                  <c:v>40716</c:v>
                </c:pt>
                <c:pt idx="125">
                  <c:v>40717</c:v>
                </c:pt>
                <c:pt idx="126">
                  <c:v>40718</c:v>
                </c:pt>
                <c:pt idx="127">
                  <c:v>40721</c:v>
                </c:pt>
                <c:pt idx="128">
                  <c:v>40723</c:v>
                </c:pt>
                <c:pt idx="129">
                  <c:v>40724</c:v>
                </c:pt>
                <c:pt idx="130">
                  <c:v>40725</c:v>
                </c:pt>
                <c:pt idx="131">
                  <c:v>40729</c:v>
                </c:pt>
                <c:pt idx="132">
                  <c:v>40730</c:v>
                </c:pt>
                <c:pt idx="133">
                  <c:v>40732</c:v>
                </c:pt>
                <c:pt idx="134">
                  <c:v>40735</c:v>
                </c:pt>
                <c:pt idx="135">
                  <c:v>40736</c:v>
                </c:pt>
                <c:pt idx="136">
                  <c:v>40737</c:v>
                </c:pt>
                <c:pt idx="137">
                  <c:v>40738</c:v>
                </c:pt>
                <c:pt idx="138">
                  <c:v>40739</c:v>
                </c:pt>
                <c:pt idx="139">
                  <c:v>40742</c:v>
                </c:pt>
                <c:pt idx="140">
                  <c:v>40743</c:v>
                </c:pt>
                <c:pt idx="141">
                  <c:v>40744</c:v>
                </c:pt>
                <c:pt idx="142">
                  <c:v>40745</c:v>
                </c:pt>
                <c:pt idx="143">
                  <c:v>40746</c:v>
                </c:pt>
                <c:pt idx="144">
                  <c:v>40749</c:v>
                </c:pt>
                <c:pt idx="145">
                  <c:v>40750</c:v>
                </c:pt>
                <c:pt idx="146">
                  <c:v>40751</c:v>
                </c:pt>
                <c:pt idx="147">
                  <c:v>40752</c:v>
                </c:pt>
                <c:pt idx="148">
                  <c:v>40753</c:v>
                </c:pt>
                <c:pt idx="149">
                  <c:v>40756</c:v>
                </c:pt>
                <c:pt idx="150">
                  <c:v>40757</c:v>
                </c:pt>
                <c:pt idx="151">
                  <c:v>40758</c:v>
                </c:pt>
                <c:pt idx="152">
                  <c:v>40759</c:v>
                </c:pt>
                <c:pt idx="153">
                  <c:v>40760</c:v>
                </c:pt>
                <c:pt idx="154">
                  <c:v>40763</c:v>
                </c:pt>
                <c:pt idx="155">
                  <c:v>40764</c:v>
                </c:pt>
                <c:pt idx="156">
                  <c:v>40765</c:v>
                </c:pt>
                <c:pt idx="157">
                  <c:v>40766</c:v>
                </c:pt>
                <c:pt idx="158">
                  <c:v>40767</c:v>
                </c:pt>
                <c:pt idx="159">
                  <c:v>40770</c:v>
                </c:pt>
                <c:pt idx="160">
                  <c:v>40771</c:v>
                </c:pt>
                <c:pt idx="161">
                  <c:v>40772</c:v>
                </c:pt>
                <c:pt idx="162">
                  <c:v>40773</c:v>
                </c:pt>
                <c:pt idx="163">
                  <c:v>40774</c:v>
                </c:pt>
                <c:pt idx="164">
                  <c:v>40777</c:v>
                </c:pt>
                <c:pt idx="165">
                  <c:v>40778</c:v>
                </c:pt>
                <c:pt idx="166">
                  <c:v>40779</c:v>
                </c:pt>
                <c:pt idx="167">
                  <c:v>40780</c:v>
                </c:pt>
                <c:pt idx="168">
                  <c:v>40781</c:v>
                </c:pt>
                <c:pt idx="169">
                  <c:v>40784</c:v>
                </c:pt>
                <c:pt idx="170">
                  <c:v>40785</c:v>
                </c:pt>
                <c:pt idx="171">
                  <c:v>40786</c:v>
                </c:pt>
                <c:pt idx="172">
                  <c:v>40787</c:v>
                </c:pt>
                <c:pt idx="173">
                  <c:v>40788</c:v>
                </c:pt>
                <c:pt idx="174">
                  <c:v>40792</c:v>
                </c:pt>
                <c:pt idx="175">
                  <c:v>40793</c:v>
                </c:pt>
                <c:pt idx="176">
                  <c:v>40795</c:v>
                </c:pt>
                <c:pt idx="177">
                  <c:v>40798</c:v>
                </c:pt>
                <c:pt idx="178">
                  <c:v>40799</c:v>
                </c:pt>
                <c:pt idx="179">
                  <c:v>40800</c:v>
                </c:pt>
                <c:pt idx="180">
                  <c:v>40801</c:v>
                </c:pt>
                <c:pt idx="181">
                  <c:v>40802</c:v>
                </c:pt>
                <c:pt idx="182">
                  <c:v>40805</c:v>
                </c:pt>
                <c:pt idx="183">
                  <c:v>40806</c:v>
                </c:pt>
                <c:pt idx="184">
                  <c:v>40807</c:v>
                </c:pt>
                <c:pt idx="185">
                  <c:v>40808</c:v>
                </c:pt>
                <c:pt idx="186">
                  <c:v>40812</c:v>
                </c:pt>
                <c:pt idx="187">
                  <c:v>40813</c:v>
                </c:pt>
                <c:pt idx="188">
                  <c:v>40815</c:v>
                </c:pt>
                <c:pt idx="189">
                  <c:v>40816</c:v>
                </c:pt>
                <c:pt idx="190">
                  <c:v>40819</c:v>
                </c:pt>
                <c:pt idx="191">
                  <c:v>40821</c:v>
                </c:pt>
                <c:pt idx="192">
                  <c:v>40822</c:v>
                </c:pt>
                <c:pt idx="193">
                  <c:v>40826</c:v>
                </c:pt>
                <c:pt idx="194">
                  <c:v>40827</c:v>
                </c:pt>
                <c:pt idx="195">
                  <c:v>40828</c:v>
                </c:pt>
                <c:pt idx="196">
                  <c:v>40829</c:v>
                </c:pt>
                <c:pt idx="197">
                  <c:v>40830</c:v>
                </c:pt>
                <c:pt idx="198">
                  <c:v>40833</c:v>
                </c:pt>
                <c:pt idx="199">
                  <c:v>40834</c:v>
                </c:pt>
                <c:pt idx="200">
                  <c:v>40835</c:v>
                </c:pt>
                <c:pt idx="201">
                  <c:v>40837</c:v>
                </c:pt>
                <c:pt idx="202">
                  <c:v>40840</c:v>
                </c:pt>
                <c:pt idx="203">
                  <c:v>40841</c:v>
                </c:pt>
                <c:pt idx="204">
                  <c:v>40842</c:v>
                </c:pt>
                <c:pt idx="205">
                  <c:v>40847</c:v>
                </c:pt>
                <c:pt idx="206">
                  <c:v>40848</c:v>
                </c:pt>
                <c:pt idx="207">
                  <c:v>40849</c:v>
                </c:pt>
                <c:pt idx="208">
                  <c:v>40850</c:v>
                </c:pt>
                <c:pt idx="209">
                  <c:v>40851</c:v>
                </c:pt>
                <c:pt idx="210">
                  <c:v>40855</c:v>
                </c:pt>
                <c:pt idx="211">
                  <c:v>40856</c:v>
                </c:pt>
                <c:pt idx="212">
                  <c:v>40857</c:v>
                </c:pt>
                <c:pt idx="213">
                  <c:v>40858</c:v>
                </c:pt>
                <c:pt idx="214">
                  <c:v>40861</c:v>
                </c:pt>
                <c:pt idx="215">
                  <c:v>40862</c:v>
                </c:pt>
                <c:pt idx="216">
                  <c:v>40863</c:v>
                </c:pt>
                <c:pt idx="217">
                  <c:v>40864</c:v>
                </c:pt>
                <c:pt idx="218">
                  <c:v>40865</c:v>
                </c:pt>
                <c:pt idx="219">
                  <c:v>40868</c:v>
                </c:pt>
                <c:pt idx="220">
                  <c:v>40869</c:v>
                </c:pt>
                <c:pt idx="221">
                  <c:v>40870</c:v>
                </c:pt>
                <c:pt idx="222">
                  <c:v>40872</c:v>
                </c:pt>
                <c:pt idx="223">
                  <c:v>40875</c:v>
                </c:pt>
                <c:pt idx="224">
                  <c:v>40876</c:v>
                </c:pt>
              </c:numCache>
            </c:numRef>
          </c:cat>
          <c:val>
            <c:numRef>
              <c:f>[Performance20111129.xlsx]Sheet1!$B$6:$B$230</c:f>
              <c:numCache>
                <c:formatCode>0.00%</c:formatCode>
                <c:ptCount val="22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4.8000000000000001E-2</c:v>
                </c:pt>
                <c:pt idx="6">
                  <c:v>8.1000000000000003E-2</c:v>
                </c:pt>
                <c:pt idx="7">
                  <c:v>6.7000000000000004E-2</c:v>
                </c:pt>
                <c:pt idx="8">
                  <c:v>6.8000000000000005E-2</c:v>
                </c:pt>
                <c:pt idx="9">
                  <c:v>7.4999999999999997E-2</c:v>
                </c:pt>
                <c:pt idx="10">
                  <c:v>8.6599999999999996E-2</c:v>
                </c:pt>
                <c:pt idx="11">
                  <c:v>8.6599999999999996E-2</c:v>
                </c:pt>
                <c:pt idx="12">
                  <c:v>7.7899999999999997E-2</c:v>
                </c:pt>
                <c:pt idx="13">
                  <c:v>0.10730000000000001</c:v>
                </c:pt>
                <c:pt idx="14">
                  <c:v>0.10150000000000001</c:v>
                </c:pt>
                <c:pt idx="15">
                  <c:v>0.1017</c:v>
                </c:pt>
                <c:pt idx="16">
                  <c:v>0.11840000000000001</c:v>
                </c:pt>
                <c:pt idx="17">
                  <c:v>0.13250000000000001</c:v>
                </c:pt>
                <c:pt idx="18">
                  <c:v>0.12709999999999999</c:v>
                </c:pt>
                <c:pt idx="19">
                  <c:v>0.1216</c:v>
                </c:pt>
                <c:pt idx="20">
                  <c:v>0.12280000000000001</c:v>
                </c:pt>
                <c:pt idx="21">
                  <c:v>0.16950000000000001</c:v>
                </c:pt>
                <c:pt idx="22">
                  <c:v>0.16880000000000001</c:v>
                </c:pt>
                <c:pt idx="23">
                  <c:v>0.1951</c:v>
                </c:pt>
                <c:pt idx="24">
                  <c:v>0.2112</c:v>
                </c:pt>
                <c:pt idx="25">
                  <c:v>0.2112</c:v>
                </c:pt>
                <c:pt idx="26">
                  <c:v>0.20169999999999999</c:v>
                </c:pt>
                <c:pt idx="27">
                  <c:v>0.21110000000000001</c:v>
                </c:pt>
                <c:pt idx="28">
                  <c:v>0.22409999999999999</c:v>
                </c:pt>
                <c:pt idx="29">
                  <c:v>0.22009999999999999</c:v>
                </c:pt>
                <c:pt idx="30">
                  <c:v>0.23330000000000001</c:v>
                </c:pt>
                <c:pt idx="31">
                  <c:v>0.24179999999999999</c:v>
                </c:pt>
                <c:pt idx="32">
                  <c:v>0.20749999999999999</c:v>
                </c:pt>
                <c:pt idx="33">
                  <c:v>0.21659999999999999</c:v>
                </c:pt>
                <c:pt idx="34">
                  <c:v>0.2142</c:v>
                </c:pt>
                <c:pt idx="35">
                  <c:v>0.2084</c:v>
                </c:pt>
                <c:pt idx="36">
                  <c:v>0.19969999999999999</c:v>
                </c:pt>
                <c:pt idx="37">
                  <c:v>0.18679999999999999</c:v>
                </c:pt>
                <c:pt idx="38">
                  <c:v>0.2041</c:v>
                </c:pt>
                <c:pt idx="39">
                  <c:v>0.21029999999999999</c:v>
                </c:pt>
                <c:pt idx="40">
                  <c:v>0.20599999999999999</c:v>
                </c:pt>
                <c:pt idx="41">
                  <c:v>0.1782</c:v>
                </c:pt>
                <c:pt idx="42">
                  <c:v>0.18029999999999999</c:v>
                </c:pt>
                <c:pt idx="43">
                  <c:v>0.1842</c:v>
                </c:pt>
                <c:pt idx="44">
                  <c:v>0.18390000000000001</c:v>
                </c:pt>
                <c:pt idx="45">
                  <c:v>0.17610000000000001</c:v>
                </c:pt>
                <c:pt idx="46">
                  <c:v>0.1701</c:v>
                </c:pt>
                <c:pt idx="47">
                  <c:v>0.16689999999999999</c:v>
                </c:pt>
                <c:pt idx="48">
                  <c:v>0.17419999999999999</c:v>
                </c:pt>
                <c:pt idx="49">
                  <c:v>0.1724</c:v>
                </c:pt>
                <c:pt idx="50">
                  <c:v>0.16819999999999999</c:v>
                </c:pt>
                <c:pt idx="51">
                  <c:v>0.1701</c:v>
                </c:pt>
                <c:pt idx="52">
                  <c:v>0.16739999999999999</c:v>
                </c:pt>
                <c:pt idx="53">
                  <c:v>0.1636</c:v>
                </c:pt>
                <c:pt idx="54">
                  <c:v>0.1673</c:v>
                </c:pt>
                <c:pt idx="55">
                  <c:v>0.18890000000000001</c:v>
                </c:pt>
                <c:pt idx="56">
                  <c:v>0.18909999999999999</c:v>
                </c:pt>
                <c:pt idx="57">
                  <c:v>0.1792</c:v>
                </c:pt>
                <c:pt idx="58">
                  <c:v>0.17610000000000001</c:v>
                </c:pt>
                <c:pt idx="59">
                  <c:v>0.1663</c:v>
                </c:pt>
                <c:pt idx="60">
                  <c:v>0.18809999999999999</c:v>
                </c:pt>
                <c:pt idx="61">
                  <c:v>0.1807</c:v>
                </c:pt>
                <c:pt idx="62">
                  <c:v>0.16259999999999999</c:v>
                </c:pt>
                <c:pt idx="63">
                  <c:v>0.1666</c:v>
                </c:pt>
                <c:pt idx="64">
                  <c:v>0.1666</c:v>
                </c:pt>
                <c:pt idx="65">
                  <c:v>0.1749</c:v>
                </c:pt>
                <c:pt idx="66">
                  <c:v>0.1691</c:v>
                </c:pt>
                <c:pt idx="67">
                  <c:v>0.2054</c:v>
                </c:pt>
                <c:pt idx="68">
                  <c:v>0.20610000000000001</c:v>
                </c:pt>
                <c:pt idx="69">
                  <c:v>0.19450000000000001</c:v>
                </c:pt>
                <c:pt idx="70">
                  <c:v>0.24479999999999999</c:v>
                </c:pt>
                <c:pt idx="71">
                  <c:v>0.25030000000000002</c:v>
                </c:pt>
                <c:pt idx="72">
                  <c:v>0.23830000000000001</c:v>
                </c:pt>
                <c:pt idx="73">
                  <c:v>0.23830000000000001</c:v>
                </c:pt>
                <c:pt idx="74">
                  <c:v>0.24310000000000001</c:v>
                </c:pt>
                <c:pt idx="75">
                  <c:v>0.2447</c:v>
                </c:pt>
                <c:pt idx="76">
                  <c:v>0.2422</c:v>
                </c:pt>
                <c:pt idx="77">
                  <c:v>0.2412</c:v>
                </c:pt>
                <c:pt idx="78">
                  <c:v>0.23139999999999999</c:v>
                </c:pt>
                <c:pt idx="79">
                  <c:v>0.2412</c:v>
                </c:pt>
                <c:pt idx="80">
                  <c:v>0.24610000000000001</c:v>
                </c:pt>
                <c:pt idx="81">
                  <c:v>0.24610000000000001</c:v>
                </c:pt>
                <c:pt idx="82">
                  <c:v>0.2535</c:v>
                </c:pt>
                <c:pt idx="83">
                  <c:v>0.2545</c:v>
                </c:pt>
                <c:pt idx="84">
                  <c:v>0.25790000000000002</c:v>
                </c:pt>
                <c:pt idx="85">
                  <c:v>0.25640000000000002</c:v>
                </c:pt>
                <c:pt idx="86">
                  <c:v>0.25690000000000002</c:v>
                </c:pt>
                <c:pt idx="87">
                  <c:v>0.25890000000000002</c:v>
                </c:pt>
                <c:pt idx="88">
                  <c:v>0.26079999999999998</c:v>
                </c:pt>
                <c:pt idx="89">
                  <c:v>0.26479999999999998</c:v>
                </c:pt>
                <c:pt idx="90">
                  <c:v>0.26329999999999998</c:v>
                </c:pt>
                <c:pt idx="91">
                  <c:v>0.26829999999999998</c:v>
                </c:pt>
                <c:pt idx="92">
                  <c:v>0.27950000000000003</c:v>
                </c:pt>
                <c:pt idx="93">
                  <c:v>0.31230000000000002</c:v>
                </c:pt>
                <c:pt idx="94">
                  <c:v>0.32640000000000002</c:v>
                </c:pt>
                <c:pt idx="95">
                  <c:v>0.33439999999999998</c:v>
                </c:pt>
                <c:pt idx="96">
                  <c:v>0.32869999999999999</c:v>
                </c:pt>
                <c:pt idx="97">
                  <c:v>0.3372</c:v>
                </c:pt>
                <c:pt idx="98">
                  <c:v>0.34889999999999999</c:v>
                </c:pt>
                <c:pt idx="99">
                  <c:v>0.34439999999999998</c:v>
                </c:pt>
                <c:pt idx="100">
                  <c:v>0.33189999999999997</c:v>
                </c:pt>
                <c:pt idx="101">
                  <c:v>0.33019999999999999</c:v>
                </c:pt>
                <c:pt idx="102">
                  <c:v>0.3463</c:v>
                </c:pt>
                <c:pt idx="103">
                  <c:v>0.38</c:v>
                </c:pt>
                <c:pt idx="104">
                  <c:v>0.35880000000000001</c:v>
                </c:pt>
                <c:pt idx="105">
                  <c:v>0.34439999999999998</c:v>
                </c:pt>
                <c:pt idx="106">
                  <c:v>0.3286</c:v>
                </c:pt>
                <c:pt idx="107">
                  <c:v>0.30830000000000002</c:v>
                </c:pt>
                <c:pt idx="108">
                  <c:v>0.27700000000000002</c:v>
                </c:pt>
                <c:pt idx="109">
                  <c:v>0.31159999999999999</c:v>
                </c:pt>
                <c:pt idx="110">
                  <c:v>0.29870000000000002</c:v>
                </c:pt>
                <c:pt idx="111">
                  <c:v>0.30420000000000003</c:v>
                </c:pt>
                <c:pt idx="112">
                  <c:v>0.30680000000000002</c:v>
                </c:pt>
                <c:pt idx="113">
                  <c:v>0.3</c:v>
                </c:pt>
                <c:pt idx="114">
                  <c:v>0.30149999999999999</c:v>
                </c:pt>
                <c:pt idx="115">
                  <c:v>0.30359999999999998</c:v>
                </c:pt>
                <c:pt idx="116">
                  <c:v>0.3009</c:v>
                </c:pt>
                <c:pt idx="117">
                  <c:v>0.30299999999999999</c:v>
                </c:pt>
                <c:pt idx="118">
                  <c:v>0.309</c:v>
                </c:pt>
                <c:pt idx="119">
                  <c:v>0.30030000000000001</c:v>
                </c:pt>
                <c:pt idx="120">
                  <c:v>0.29970000000000002</c:v>
                </c:pt>
                <c:pt idx="121">
                  <c:v>0.30059999999999998</c:v>
                </c:pt>
                <c:pt idx="122">
                  <c:v>0.30330000000000001</c:v>
                </c:pt>
                <c:pt idx="123">
                  <c:v>0.3054</c:v>
                </c:pt>
                <c:pt idx="124">
                  <c:v>0.30630000000000002</c:v>
                </c:pt>
                <c:pt idx="125">
                  <c:v>0.30149999999999999</c:v>
                </c:pt>
                <c:pt idx="126">
                  <c:v>0.30299999999999999</c:v>
                </c:pt>
                <c:pt idx="127">
                  <c:v>0.31019999999999998</c:v>
                </c:pt>
                <c:pt idx="128">
                  <c:v>0.31469999999999998</c:v>
                </c:pt>
                <c:pt idx="129">
                  <c:v>0.31619999999999998</c:v>
                </c:pt>
                <c:pt idx="130">
                  <c:v>0.31619999999999998</c:v>
                </c:pt>
                <c:pt idx="131">
                  <c:v>0.31619999999999998</c:v>
                </c:pt>
                <c:pt idx="132">
                  <c:v>0.31619999999999998</c:v>
                </c:pt>
                <c:pt idx="133">
                  <c:v>0.31709999999999999</c:v>
                </c:pt>
                <c:pt idx="134">
                  <c:v>0.3165</c:v>
                </c:pt>
                <c:pt idx="135">
                  <c:v>0.31259999999999999</c:v>
                </c:pt>
                <c:pt idx="136">
                  <c:v>0.30959999999999999</c:v>
                </c:pt>
                <c:pt idx="137">
                  <c:v>0.31259999999999999</c:v>
                </c:pt>
                <c:pt idx="138">
                  <c:v>0.31319999999999998</c:v>
                </c:pt>
                <c:pt idx="139">
                  <c:v>0.31319999999999998</c:v>
                </c:pt>
                <c:pt idx="140">
                  <c:v>0.31140000000000001</c:v>
                </c:pt>
                <c:pt idx="141">
                  <c:v>0.31080000000000002</c:v>
                </c:pt>
                <c:pt idx="142">
                  <c:v>0.33650000000000002</c:v>
                </c:pt>
                <c:pt idx="143">
                  <c:v>0.33029999999999998</c:v>
                </c:pt>
                <c:pt idx="144">
                  <c:v>0.32429999999999998</c:v>
                </c:pt>
                <c:pt idx="145">
                  <c:v>0.31519999999999998</c:v>
                </c:pt>
                <c:pt idx="146">
                  <c:v>0.29530000000000001</c:v>
                </c:pt>
                <c:pt idx="147">
                  <c:v>0.27479999999999999</c:v>
                </c:pt>
                <c:pt idx="148">
                  <c:v>0.2581</c:v>
                </c:pt>
                <c:pt idx="149">
                  <c:v>0.25719999999999998</c:v>
                </c:pt>
                <c:pt idx="150">
                  <c:v>0.2555</c:v>
                </c:pt>
                <c:pt idx="151">
                  <c:v>0.2356</c:v>
                </c:pt>
                <c:pt idx="152">
                  <c:v>0.22739999999999999</c:v>
                </c:pt>
                <c:pt idx="153">
                  <c:v>0.22409999999999999</c:v>
                </c:pt>
                <c:pt idx="154">
                  <c:v>0.19670000000000001</c:v>
                </c:pt>
                <c:pt idx="155">
                  <c:v>0.19500000000000001</c:v>
                </c:pt>
                <c:pt idx="156">
                  <c:v>0.19139999999999999</c:v>
                </c:pt>
                <c:pt idx="157">
                  <c:v>0.2225</c:v>
                </c:pt>
                <c:pt idx="158">
                  <c:v>0.22919999999999999</c:v>
                </c:pt>
                <c:pt idx="159">
                  <c:v>0.23150000000000001</c:v>
                </c:pt>
                <c:pt idx="160">
                  <c:v>0.2293</c:v>
                </c:pt>
                <c:pt idx="161">
                  <c:v>0.22869999999999999</c:v>
                </c:pt>
                <c:pt idx="162">
                  <c:v>0.2253</c:v>
                </c:pt>
                <c:pt idx="163">
                  <c:v>0.21679999999999999</c:v>
                </c:pt>
                <c:pt idx="164">
                  <c:v>0.21840000000000001</c:v>
                </c:pt>
                <c:pt idx="165">
                  <c:v>0.22090000000000001</c:v>
                </c:pt>
                <c:pt idx="166">
                  <c:v>0.24809999999999999</c:v>
                </c:pt>
                <c:pt idx="167">
                  <c:v>0.26729999999999998</c:v>
                </c:pt>
                <c:pt idx="168">
                  <c:v>0.25629999999999997</c:v>
                </c:pt>
                <c:pt idx="169">
                  <c:v>0.2616</c:v>
                </c:pt>
                <c:pt idx="170">
                  <c:v>0.25430000000000003</c:v>
                </c:pt>
                <c:pt idx="171">
                  <c:v>0.22589999999999999</c:v>
                </c:pt>
                <c:pt idx="172">
                  <c:v>0.20749999999999999</c:v>
                </c:pt>
                <c:pt idx="173">
                  <c:v>0.25090000000000001</c:v>
                </c:pt>
                <c:pt idx="174">
                  <c:v>0.34489999999999998</c:v>
                </c:pt>
                <c:pt idx="175">
                  <c:v>0.35499999999999998</c:v>
                </c:pt>
                <c:pt idx="176">
                  <c:v>0.36049999999999999</c:v>
                </c:pt>
                <c:pt idx="177">
                  <c:v>0.35930000000000001</c:v>
                </c:pt>
                <c:pt idx="178">
                  <c:v>0.36330000000000001</c:v>
                </c:pt>
                <c:pt idx="179">
                  <c:v>0.36349999999999999</c:v>
                </c:pt>
                <c:pt idx="180">
                  <c:v>0.36680000000000001</c:v>
                </c:pt>
                <c:pt idx="181">
                  <c:v>0.37109999999999999</c:v>
                </c:pt>
                <c:pt idx="182">
                  <c:v>0.35320000000000001</c:v>
                </c:pt>
                <c:pt idx="183">
                  <c:v>0.38829999999999998</c:v>
                </c:pt>
                <c:pt idx="184">
                  <c:v>0.37680000000000002</c:v>
                </c:pt>
                <c:pt idx="185">
                  <c:v>0.36420000000000002</c:v>
                </c:pt>
                <c:pt idx="186">
                  <c:v>0.37990000000000002</c:v>
                </c:pt>
                <c:pt idx="187">
                  <c:v>0.3896</c:v>
                </c:pt>
                <c:pt idx="188">
                  <c:v>0.38350000000000001</c:v>
                </c:pt>
                <c:pt idx="189">
                  <c:v>0.39810000000000001</c:v>
                </c:pt>
                <c:pt idx="190">
                  <c:v>0.39400000000000002</c:v>
                </c:pt>
                <c:pt idx="191">
                  <c:v>0.40500000000000003</c:v>
                </c:pt>
                <c:pt idx="192">
                  <c:v>0.4073</c:v>
                </c:pt>
                <c:pt idx="193">
                  <c:v>0.4133</c:v>
                </c:pt>
                <c:pt idx="194">
                  <c:v>0.41399999999999998</c:v>
                </c:pt>
                <c:pt idx="195">
                  <c:v>0.41830000000000001</c:v>
                </c:pt>
                <c:pt idx="196">
                  <c:v>0.41549999999999998</c:v>
                </c:pt>
                <c:pt idx="197">
                  <c:v>0.41959999999999997</c:v>
                </c:pt>
                <c:pt idx="198">
                  <c:v>0.41439999999999999</c:v>
                </c:pt>
                <c:pt idx="199">
                  <c:v>0.41620000000000001</c:v>
                </c:pt>
                <c:pt idx="200">
                  <c:v>0.41620000000000001</c:v>
                </c:pt>
                <c:pt idx="201">
                  <c:v>0.42149999999999999</c:v>
                </c:pt>
                <c:pt idx="202">
                  <c:v>0.42109999999999997</c:v>
                </c:pt>
                <c:pt idx="203">
                  <c:v>0.4133</c:v>
                </c:pt>
                <c:pt idx="204">
                  <c:v>0.41839999999999999</c:v>
                </c:pt>
                <c:pt idx="205">
                  <c:v>0.40710000000000002</c:v>
                </c:pt>
                <c:pt idx="206">
                  <c:v>0.45760000000000001</c:v>
                </c:pt>
                <c:pt idx="207">
                  <c:v>0.46039999999999998</c:v>
                </c:pt>
                <c:pt idx="208">
                  <c:v>0.46410000000000001</c:v>
                </c:pt>
                <c:pt idx="209">
                  <c:v>0.46750000000000003</c:v>
                </c:pt>
                <c:pt idx="210">
                  <c:v>0.47170000000000001</c:v>
                </c:pt>
                <c:pt idx="211">
                  <c:v>0.4521</c:v>
                </c:pt>
                <c:pt idx="212">
                  <c:v>0.45279999999999998</c:v>
                </c:pt>
                <c:pt idx="213">
                  <c:v>0.4572</c:v>
                </c:pt>
                <c:pt idx="214">
                  <c:v>0.44640000000000002</c:v>
                </c:pt>
                <c:pt idx="215">
                  <c:v>0.44740000000000002</c:v>
                </c:pt>
                <c:pt idx="216">
                  <c:v>0.43459999999999999</c:v>
                </c:pt>
                <c:pt idx="217">
                  <c:v>0.41920000000000002</c:v>
                </c:pt>
                <c:pt idx="218">
                  <c:v>0.42649999999999999</c:v>
                </c:pt>
                <c:pt idx="219">
                  <c:v>0.41870000000000002</c:v>
                </c:pt>
                <c:pt idx="220">
                  <c:v>0.41899999999999998</c:v>
                </c:pt>
                <c:pt idx="221">
                  <c:v>0.42559999999999998</c:v>
                </c:pt>
                <c:pt idx="222">
                  <c:v>0.434</c:v>
                </c:pt>
                <c:pt idx="223">
                  <c:v>0.42580000000000001</c:v>
                </c:pt>
                <c:pt idx="224">
                  <c:v>0.42220000000000002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255744"/>
        <c:axId val="6257280"/>
      </c:lineChart>
      <c:dateAx>
        <c:axId val="6255744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crossAx val="6257280"/>
        <c:crosses val="autoZero"/>
        <c:auto val="1"/>
        <c:lblOffset val="100"/>
        <c:baseTimeUnit val="days"/>
      </c:dateAx>
      <c:valAx>
        <c:axId val="6257280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625574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Portfolio Risk Weightings</a:t>
            </a:r>
          </a:p>
        </c:rich>
      </c:tx>
      <c:layout/>
      <c:overlay val="0"/>
    </c:title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t"/>
      <c:layout/>
      <c:overlay val="0"/>
      <c:txPr>
        <a:bodyPr/>
        <a:lstStyle/>
        <a:p>
          <a:pPr rtl="0">
            <a:defRPr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97412611885052824"/>
          <c:y val="0.12639206951720677"/>
          <c:w val="2.5873881149471707E-2"/>
          <c:h val="0.76846378266461712"/>
        </c:manualLayout>
      </c:layout>
      <c:overlay val="0"/>
      <c:txPr>
        <a:bodyPr/>
        <a:lstStyle/>
        <a:p>
          <a:pPr rtl="0">
            <a:defRPr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0756315616797899"/>
          <c:y val="7.4466814402690693E-2"/>
          <c:w val="0.78472222222222221"/>
          <c:h val="0.92775041050903118"/>
        </c:manualLayout>
      </c:layout>
      <c:pieChart>
        <c:varyColors val="1"/>
        <c:ser>
          <c:idx val="0"/>
          <c:order val="0"/>
          <c:explosion val="25"/>
          <c:val>
            <c:numRef>
              <c:f>Sheet1!$B$91:$B$98</c:f>
              <c:numCache>
                <c:formatCode>0.00%</c:formatCode>
                <c:ptCount val="8"/>
                <c:pt idx="0">
                  <c:v>0.13600000000000001</c:v>
                </c:pt>
                <c:pt idx="1">
                  <c:v>2.5000000000000001E-2</c:v>
                </c:pt>
                <c:pt idx="2">
                  <c:v>0.05</c:v>
                </c:pt>
                <c:pt idx="6">
                  <c:v>-0.05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 rtl="0">
            <a:defRPr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0.12963</cdr:x>
      <cdr:y>0.58927</cdr:y>
    </cdr:from>
    <cdr:to>
      <cdr:x>0.34259</cdr:x>
      <cdr:y>0.89232</cdr:y>
    </cdr:to>
    <cdr:sp macro="" textlink="">
      <cdr:nvSpPr>
        <cdr:cNvPr id="2" name="Left Arrow Callout 1"/>
        <cdr:cNvSpPr/>
      </cdr:nvSpPr>
      <cdr:spPr>
        <a:xfrm xmlns:a="http://schemas.openxmlformats.org/drawingml/2006/main">
          <a:off x="1066803" y="2667000"/>
          <a:ext cx="1752576" cy="1371599"/>
        </a:xfrm>
        <a:prstGeom xmlns:a="http://schemas.openxmlformats.org/drawingml/2006/main" prst="leftArrowCallout">
          <a:avLst/>
        </a:prstGeom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en-US" sz="1400" b="1" dirty="0" smtClean="0"/>
            <a:t>QE2</a:t>
          </a:r>
          <a:br>
            <a:rPr lang="en-US" sz="1400" b="1" dirty="0" smtClean="0"/>
          </a:br>
          <a:r>
            <a:rPr lang="en-US" sz="1400" b="1" dirty="0" smtClean="0"/>
            <a:t>Tax</a:t>
          </a:r>
          <a:br>
            <a:rPr lang="en-US" sz="1400" b="1" dirty="0" smtClean="0"/>
          </a:br>
          <a:r>
            <a:rPr lang="en-US" sz="1400" b="1" dirty="0" smtClean="0"/>
            <a:t>Compromise</a:t>
          </a:r>
          <a:br>
            <a:rPr lang="en-US" sz="1400" b="1" dirty="0" smtClean="0"/>
          </a:br>
          <a:r>
            <a:rPr lang="en-US" sz="1400" b="1" dirty="0" smtClean="0"/>
            <a:t>RISK ON</a:t>
          </a:r>
          <a:br>
            <a:rPr lang="en-US" sz="1400" b="1" dirty="0" smtClean="0"/>
          </a:br>
          <a:r>
            <a:rPr lang="en-US" sz="1400" b="1" dirty="0" smtClean="0"/>
            <a:t>BAC, CSCO, GLD, CORN</a:t>
          </a:r>
        </a:p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0.13889</cdr:x>
      <cdr:y>0.1852</cdr:y>
    </cdr:from>
    <cdr:to>
      <cdr:x>0.37963</cdr:x>
      <cdr:y>0.43774</cdr:y>
    </cdr:to>
    <cdr:sp macro="" textlink="">
      <cdr:nvSpPr>
        <cdr:cNvPr id="3" name="Right Arrow Callout 2"/>
        <cdr:cNvSpPr/>
      </cdr:nvSpPr>
      <cdr:spPr>
        <a:xfrm xmlns:a="http://schemas.openxmlformats.org/drawingml/2006/main">
          <a:off x="1143000" y="838200"/>
          <a:ext cx="1981200" cy="1143000"/>
        </a:xfrm>
        <a:prstGeom xmlns:a="http://schemas.openxmlformats.org/drawingml/2006/main" prst="rightArrowCallout">
          <a:avLst/>
        </a:prstGeom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en-US" sz="1400" b="1" dirty="0" smtClean="0"/>
            <a:t>April 29</a:t>
          </a:r>
          <a:br>
            <a:rPr lang="en-US" sz="1400" b="1" dirty="0" smtClean="0"/>
          </a:br>
          <a:r>
            <a:rPr lang="en-US" sz="1400" b="1" dirty="0" smtClean="0"/>
            <a:t>RISK OFF</a:t>
          </a:r>
          <a:br>
            <a:rPr lang="en-US" sz="1400" b="1" dirty="0" smtClean="0"/>
          </a:br>
          <a:r>
            <a:rPr lang="en-US" sz="1400" b="1" dirty="0" smtClean="0"/>
            <a:t>Short Euro,</a:t>
          </a:r>
          <a:br>
            <a:rPr lang="en-US" sz="1400" b="1" dirty="0" smtClean="0"/>
          </a:br>
          <a:r>
            <a:rPr lang="en-US" sz="1400" b="1" dirty="0" smtClean="0"/>
            <a:t>SPY, Oil</a:t>
          </a:r>
          <a:br>
            <a:rPr lang="en-US" sz="1400" b="1" dirty="0" smtClean="0"/>
          </a:br>
          <a:r>
            <a:rPr lang="en-US" sz="1400" b="1" dirty="0" smtClean="0"/>
            <a:t>Long dollar</a:t>
          </a:r>
          <a:endParaRPr lang="en-US" sz="1400" b="1" dirty="0"/>
        </a:p>
      </cdr:txBody>
    </cdr:sp>
  </cdr:relSizeAnchor>
  <cdr:relSizeAnchor xmlns:cdr="http://schemas.openxmlformats.org/drawingml/2006/chartDrawing">
    <cdr:from>
      <cdr:x>0.62963</cdr:x>
      <cdr:y>0.53876</cdr:y>
    </cdr:from>
    <cdr:to>
      <cdr:x>0.73148</cdr:x>
      <cdr:y>0.82497</cdr:y>
    </cdr:to>
    <cdr:sp macro="" textlink="">
      <cdr:nvSpPr>
        <cdr:cNvPr id="4" name="Up Arrow Callout 3"/>
        <cdr:cNvSpPr/>
      </cdr:nvSpPr>
      <cdr:spPr>
        <a:xfrm xmlns:a="http://schemas.openxmlformats.org/drawingml/2006/main">
          <a:off x="5181600" y="2438400"/>
          <a:ext cx="838200" cy="1295400"/>
        </a:xfrm>
        <a:prstGeom xmlns:a="http://schemas.openxmlformats.org/drawingml/2006/main" prst="upArrowCallout">
          <a:avLst>
            <a:gd name="adj1" fmla="val 25000"/>
            <a:gd name="adj2" fmla="val 25000"/>
            <a:gd name="adj3" fmla="val 25971"/>
            <a:gd name="adj4" fmla="val 64977"/>
          </a:avLst>
        </a:prstGeom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en-US" sz="1400" b="1" dirty="0" smtClean="0"/>
            <a:t>Short</a:t>
          </a:r>
          <a:br>
            <a:rPr lang="en-US" sz="1400" b="1" dirty="0" smtClean="0"/>
          </a:br>
          <a:r>
            <a:rPr lang="en-US" sz="1400" b="1" dirty="0" smtClean="0"/>
            <a:t>Swiss</a:t>
          </a:r>
          <a:br>
            <a:rPr lang="en-US" sz="1400" b="1" dirty="0" smtClean="0"/>
          </a:br>
          <a:r>
            <a:rPr lang="en-US" sz="1400" b="1" dirty="0" smtClean="0"/>
            <a:t>Franc</a:t>
          </a:r>
          <a:endParaRPr lang="en-US" sz="1400" b="1" dirty="0"/>
        </a:p>
      </cdr:txBody>
    </cdr:sp>
  </cdr:relSizeAnchor>
  <cdr:relSizeAnchor xmlns:cdr="http://schemas.openxmlformats.org/drawingml/2006/chartDrawing">
    <cdr:from>
      <cdr:x>0.53704</cdr:x>
      <cdr:y>0</cdr:y>
    </cdr:from>
    <cdr:to>
      <cdr:x>0.7037</cdr:x>
      <cdr:y>0.26938</cdr:y>
    </cdr:to>
    <cdr:sp macro="" textlink="">
      <cdr:nvSpPr>
        <cdr:cNvPr id="5" name="Right Arrow Callout 4"/>
        <cdr:cNvSpPr/>
      </cdr:nvSpPr>
      <cdr:spPr>
        <a:xfrm xmlns:a="http://schemas.openxmlformats.org/drawingml/2006/main">
          <a:off x="4419600" y="0"/>
          <a:ext cx="1371570" cy="1219204"/>
        </a:xfrm>
        <a:prstGeom xmlns:a="http://schemas.openxmlformats.org/drawingml/2006/main" prst="rightArrowCallout">
          <a:avLst/>
        </a:prstGeom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en-US" sz="1400" b="1" dirty="0" smtClean="0"/>
            <a:t>Short Russell</a:t>
          </a:r>
          <a:br>
            <a:rPr lang="en-US" sz="1400" b="1" dirty="0" smtClean="0"/>
          </a:br>
          <a:r>
            <a:rPr lang="en-US" sz="1400" b="1" dirty="0" smtClean="0"/>
            <a:t>2000</a:t>
          </a:r>
          <a:br>
            <a:rPr lang="en-US" sz="1400" b="1" dirty="0" smtClean="0"/>
          </a:br>
          <a:r>
            <a:rPr lang="en-US" sz="1400" b="1" dirty="0" smtClean="0"/>
            <a:t>Short SPY, Euro</a:t>
          </a:r>
          <a:endParaRPr lang="en-US" sz="14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63AE42D-1306-4496-85E9-1CFCDF01E9D1}" type="datetimeFigureOut">
              <a:rPr lang="en-US"/>
              <a:pPr>
                <a:defRPr/>
              </a:pPr>
              <a:t>11/30/2011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AD3926B-C3E1-4FE9-82F5-6547D9E3AC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9183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0DED3D-1641-45F9-A8D8-F4029443AC3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964EB5-AE4A-44CA-BBD7-1A741FDA3B8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44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581B7-7EF8-4A5F-AF36-DE646D052CD4}" type="datetimeFigureOut">
              <a:rPr lang="en-US"/>
              <a:pPr>
                <a:defRPr/>
              </a:pPr>
              <a:t>11/30/2011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0BE94A-0886-4A0C-AB56-BE787B6528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EC2512-39EC-4D53-9C4A-98737B938D01}" type="datetimeFigureOut">
              <a:rPr lang="en-US"/>
              <a:pPr>
                <a:defRPr/>
              </a:pPr>
              <a:t>11/30/2011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3B62C3-E191-44E5-81A9-2F81298E7A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7FCFF-AAC6-43ED-99C2-E906CE223DF2}" type="datetimeFigureOut">
              <a:rPr lang="en-US"/>
              <a:pPr>
                <a:defRPr/>
              </a:pPr>
              <a:t>11/30/2011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4F7390-DBF8-4C07-ADB4-452AE59494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433EF-AC14-4322-9BF3-0510C7453135}" type="datetimeFigureOut">
              <a:rPr lang="en-US"/>
              <a:pPr>
                <a:defRPr/>
              </a:pPr>
              <a:t>11/30/2011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1760B5-E2BF-42D4-80D6-2E02A65069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5994D-A21B-40A4-BB0F-ABA004C8301A}" type="datetimeFigureOut">
              <a:rPr lang="en-US"/>
              <a:pPr>
                <a:defRPr/>
              </a:pPr>
              <a:t>11/30/2011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6E33D7-B767-4A2F-8088-9CF0557D38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255FC-F6D5-464C-8DB2-CDF57DA80417}" type="datetimeFigureOut">
              <a:rPr lang="en-US"/>
              <a:pPr>
                <a:defRPr/>
              </a:pPr>
              <a:t>11/30/2011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AA1DD-87D5-46DF-856D-30224D3187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D15157-77C7-4086-A571-CF2106B77A76}" type="datetimeFigureOut">
              <a:rPr lang="en-US"/>
              <a:pPr>
                <a:defRPr/>
              </a:pPr>
              <a:t>11/30/2011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B73935-3ED8-49D3-94B9-3129C0D31A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35EB6-4A2D-4877-BDB4-6CC6A9DF78FE}" type="datetimeFigureOut">
              <a:rPr lang="en-US"/>
              <a:pPr>
                <a:defRPr/>
              </a:pPr>
              <a:t>11/30/2011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721E99-0837-495E-84D0-0FDA05ABC4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43344-56AE-4BAC-9123-7F19F8CE94F2}" type="datetimeFigureOut">
              <a:rPr lang="en-US"/>
              <a:pPr>
                <a:defRPr/>
              </a:pPr>
              <a:t>11/30/2011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A52DD9-2D54-4EDC-BE0F-2928EF80C9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7926D6-0067-4AC2-A856-152A3516E93D}" type="datetimeFigureOut">
              <a:rPr lang="en-US"/>
              <a:pPr>
                <a:defRPr/>
              </a:pPr>
              <a:t>11/30/2011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BA45B5-E4F3-4173-89C1-A024FE94A5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D8699-8B8E-435C-B13D-6239D5386B04}" type="datetimeFigureOut">
              <a:rPr lang="en-US"/>
              <a:pPr>
                <a:defRPr/>
              </a:pPr>
              <a:t>11/30/2011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D0274C-70D1-4B8C-9C64-EE9D81724B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B3F1249-29CB-4B22-BE86-91D5D1271272}" type="datetimeFigureOut">
              <a:rPr lang="en-US"/>
              <a:pPr>
                <a:defRPr/>
              </a:pPr>
              <a:t>11/30/2011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47BE5DA-A06A-48B7-88F9-2E90A66988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dhedgefundtrader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madhedgefundtrader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dhedgefundtrader.cpm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620962"/>
          </a:xfrm>
        </p:spPr>
        <p:txBody>
          <a:bodyPr/>
          <a:lstStyle/>
          <a:p>
            <a:r>
              <a:rPr lang="en-US" sz="2800" dirty="0"/>
              <a:t>Please Stand </a:t>
            </a:r>
            <a:r>
              <a:rPr lang="en-US" sz="2800" dirty="0" smtClean="0"/>
              <a:t>By for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John </a:t>
            </a:r>
            <a:r>
              <a:rPr lang="en-US" sz="2800" dirty="0" smtClean="0"/>
              <a:t>Thomas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>Wednesday, November 30, 2011</a:t>
            </a:r>
            <a:r>
              <a:rPr lang="en-US" dirty="0"/>
              <a:t/>
            </a:r>
            <a:br>
              <a:rPr lang="en-US" dirty="0"/>
            </a:br>
            <a:r>
              <a:rPr lang="en-US" sz="2800" dirty="0" smtClean="0"/>
              <a:t>Trade Alert Service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590800"/>
            <a:ext cx="8077200" cy="609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 Webinar will begin at 12:00 pm EST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3429000"/>
            <a:ext cx="2153322" cy="2752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855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Add a Fourth Black Swan</a:t>
            </a:r>
            <a:br>
              <a:rPr lang="en-US" sz="2800" dirty="0" smtClean="0"/>
            </a:br>
            <a:r>
              <a:rPr lang="en-US" sz="2000" dirty="0" smtClean="0"/>
              <a:t>Surprises not discounted by the market</a:t>
            </a:r>
            <a:endParaRPr lang="en-US" sz="2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356" y="1600200"/>
            <a:ext cx="2444376" cy="2438400"/>
          </a:xfrm>
        </p:spPr>
      </p:pic>
      <p:sp>
        <p:nvSpPr>
          <p:cNvPr id="5" name="TextBox 4"/>
          <p:cNvSpPr txBox="1"/>
          <p:nvPr/>
        </p:nvSpPr>
        <p:spPr>
          <a:xfrm>
            <a:off x="533400" y="1752600"/>
            <a:ext cx="5029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*</a:t>
            </a:r>
            <a:r>
              <a:rPr lang="en-US" sz="1600" b="1" u="sng" dirty="0" smtClean="0"/>
              <a:t>ECB cuts interest rate</a:t>
            </a:r>
            <a:r>
              <a:rPr lang="en-US" sz="1600" dirty="0" smtClean="0"/>
              <a:t>, Trichet retirement paves the way for Draghi action, there’s a new fire chief in town. </a:t>
            </a:r>
            <a:r>
              <a:rPr lang="en-US" sz="1600" dirty="0" smtClean="0">
                <a:solidFill>
                  <a:srgbClr val="C00000"/>
                </a:solidFill>
              </a:rPr>
              <a:t>Happened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*</a:t>
            </a:r>
            <a:r>
              <a:rPr lang="en-US" sz="1600" b="1" u="sng" dirty="0" smtClean="0"/>
              <a:t>Supercommittee Surprise </a:t>
            </a:r>
            <a:r>
              <a:rPr lang="en-US" sz="1600" dirty="0" smtClean="0"/>
              <a:t>compromise</a:t>
            </a:r>
            <a:br>
              <a:rPr lang="en-US" sz="1600" dirty="0" smtClean="0"/>
            </a:br>
            <a:r>
              <a:rPr lang="en-US" sz="1600" dirty="0" smtClean="0"/>
              <a:t>$4 trillion compromise from last summer is revived, Dow rallies 1,000 points by year end.</a:t>
            </a:r>
            <a:br>
              <a:rPr lang="en-US" sz="1600" dirty="0" smtClean="0"/>
            </a:br>
            <a:r>
              <a:rPr lang="en-US" sz="1600" dirty="0" smtClean="0">
                <a:solidFill>
                  <a:srgbClr val="C00000"/>
                </a:solidFill>
              </a:rPr>
              <a:t>DOA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*</a:t>
            </a:r>
            <a:r>
              <a:rPr lang="en-US" sz="1600" b="1" u="sng" dirty="0" smtClean="0"/>
              <a:t>China cuts interest rates</a:t>
            </a:r>
            <a:br>
              <a:rPr lang="en-US" sz="1600" b="1" u="sng" dirty="0" smtClean="0"/>
            </a:br>
            <a:r>
              <a:rPr lang="en-US" sz="1600" dirty="0" smtClean="0"/>
              <a:t>declares victory on inflation, says risks to economy are now on the downside, its off to the races for emerging markets. </a:t>
            </a:r>
            <a:r>
              <a:rPr lang="en-US" sz="1600" dirty="0" smtClean="0">
                <a:solidFill>
                  <a:srgbClr val="C00000"/>
                </a:solidFill>
              </a:rPr>
              <a:t>Happened today</a:t>
            </a:r>
            <a:br>
              <a:rPr lang="en-US" sz="1600" dirty="0" smtClean="0">
                <a:solidFill>
                  <a:srgbClr val="C00000"/>
                </a:solidFill>
              </a:rPr>
            </a:br>
            <a:r>
              <a:rPr lang="en-US" sz="1600" dirty="0" smtClean="0">
                <a:solidFill>
                  <a:srgbClr val="C00000"/>
                </a:solidFill>
              </a:rPr>
              <a:t/>
            </a:r>
            <a:br>
              <a:rPr lang="en-US" sz="1600" dirty="0" smtClean="0">
                <a:solidFill>
                  <a:srgbClr val="C00000"/>
                </a:solidFill>
              </a:rPr>
            </a:br>
            <a:r>
              <a:rPr lang="en-US" sz="1600" dirty="0" smtClean="0"/>
              <a:t>*</a:t>
            </a:r>
            <a:r>
              <a:rPr lang="en-US" sz="1600" b="1" u="sng" dirty="0" smtClean="0"/>
              <a:t>QE3-</a:t>
            </a:r>
            <a:r>
              <a:rPr lang="en-US" sz="1600" dirty="0" smtClean="0"/>
              <a:t>On the table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8648611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Bonds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 smtClean="0"/>
              <a:t>*Are not buying this rally at all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*Market is stalled at 60 year highs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*Junk bonds gave up the October rally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*Euro bond crisis may spread to US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*For now, there is a bond shortage in the US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*Yields say the government is borrowing too little, not too much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*The bond market clearly sees a 2012 recession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*Target of a 1% yield on 10 year paper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5745" y="1676400"/>
            <a:ext cx="1831731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5973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(TLT)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20046228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(TBT)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26376952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(JNK)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6545571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Stocks</a:t>
            </a:r>
            <a:br>
              <a:rPr lang="en-US" sz="3600" dirty="0" smtClean="0"/>
            </a:b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dirty="0" smtClean="0"/>
              <a:t>*US keep rallying, but Europe rains on the parade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*Energy and commodities </a:t>
            </a:r>
            <a:r>
              <a:rPr lang="en-US" sz="1800" dirty="0"/>
              <a:t>lead</a:t>
            </a:r>
            <a:br>
              <a:rPr lang="en-US" sz="1800" dirty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>*Banks will continue as major drag</a:t>
            </a:r>
            <a:br>
              <a:rPr lang="en-US" sz="1800" dirty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*Modest year end rally  in the cards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*200 day moving average at 1,266 in range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*Apple is not participating-supply chain problems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*Are American large caps the new safe haven?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*Suddenly, a zero return doesn’t look so bad</a:t>
            </a:r>
            <a:endParaRPr lang="en-US" sz="2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596" y="2514600"/>
            <a:ext cx="3203604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1960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(SPY)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646" y="1600200"/>
            <a:ext cx="5534708" cy="4525963"/>
          </a:xfrm>
        </p:spPr>
      </p:pic>
    </p:spTree>
    <p:extLst>
      <p:ext uri="{BB962C8B-B14F-4D97-AF65-F5344CB8AC3E}">
        <p14:creationId xmlns:p14="http://schemas.microsoft.com/office/powerpoint/2010/main" val="31154193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German DAX Composite(DAX)</a:t>
            </a:r>
            <a:br>
              <a:rPr lang="en-US" sz="2800" dirty="0" smtClean="0"/>
            </a:br>
            <a:r>
              <a:rPr lang="en-US" sz="2800" dirty="0" smtClean="0"/>
              <a:t>-21.5% YTD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31827382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Russell 2000 (IWM)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646" y="1600200"/>
            <a:ext cx="5534708" cy="4525963"/>
          </a:xfrm>
        </p:spPr>
      </p:pic>
    </p:spTree>
    <p:extLst>
      <p:ext uri="{BB962C8B-B14F-4D97-AF65-F5344CB8AC3E}">
        <p14:creationId xmlns:p14="http://schemas.microsoft.com/office/powerpoint/2010/main" val="1582117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NASDAQ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646" y="1600200"/>
            <a:ext cx="5534708" cy="4525963"/>
          </a:xfrm>
        </p:spPr>
      </p:pic>
    </p:spTree>
    <p:extLst>
      <p:ext uri="{BB962C8B-B14F-4D97-AF65-F5344CB8AC3E}">
        <p14:creationId xmlns:p14="http://schemas.microsoft.com/office/powerpoint/2010/main" val="3651450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The Mad Hedge Fund Trader</a:t>
            </a:r>
            <a:br>
              <a:rPr lang="en-US" sz="2800" dirty="0" smtClean="0"/>
            </a:br>
            <a:r>
              <a:rPr lang="en-US" sz="2800" dirty="0" smtClean="0"/>
              <a:t>Special One Year Anniversary Issue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 rtlCol="0">
            <a:normAutofit fontScale="400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5900" b="1" dirty="0" smtClean="0"/>
              <a:t>     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b="1" i="1" dirty="0" smtClean="0">
                <a:solidFill>
                  <a:srgbClr val="002060"/>
                </a:solidFill>
              </a:rPr>
              <a:t>Diary of a Mad Hedge Fund Trader</a:t>
            </a:r>
            <a:r>
              <a:rPr lang="en-US" b="1" i="1" dirty="0" smtClean="0"/>
              <a:t> </a:t>
            </a:r>
            <a:br>
              <a:rPr lang="en-US" b="1" i="1" dirty="0" smtClean="0"/>
            </a:br>
            <a:r>
              <a:rPr lang="en-US" b="1" i="1" dirty="0" smtClean="0"/>
              <a:t/>
            </a:r>
            <a:br>
              <a:rPr lang="en-US" b="1" i="1" dirty="0" smtClean="0"/>
            </a:br>
            <a:r>
              <a:rPr lang="en-US" b="1" i="1" dirty="0" smtClean="0"/>
              <a:t>November 30, 2011</a:t>
            </a:r>
            <a:br>
              <a:rPr lang="en-US" b="1" i="1" dirty="0" smtClean="0"/>
            </a:br>
            <a:r>
              <a:rPr lang="en-US" b="1" i="1" dirty="0" smtClean="0"/>
              <a:t/>
            </a:r>
            <a:br>
              <a:rPr lang="en-US" b="1" i="1" dirty="0" smtClean="0"/>
            </a:br>
            <a:r>
              <a:rPr lang="en-US" sz="4400" dirty="0" smtClean="0">
                <a:solidFill>
                  <a:srgbClr val="0070C0"/>
                </a:solidFill>
                <a:hlinkClick r:id="rId3"/>
              </a:rPr>
              <a:t>www.madhedgefundtrader.com</a:t>
            </a:r>
            <a:r>
              <a:rPr lang="en-US" sz="4400" dirty="0" smtClean="0">
                <a:solidFill>
                  <a:srgbClr val="0070C0"/>
                </a:solidFill>
              </a:rPr>
              <a:t> </a:t>
            </a:r>
            <a:br>
              <a:rPr lang="en-US" sz="4400" dirty="0" smtClean="0">
                <a:solidFill>
                  <a:srgbClr val="0070C0"/>
                </a:solidFill>
              </a:rPr>
            </a:br>
            <a:r>
              <a:rPr lang="en-US" sz="4400" dirty="0" smtClean="0"/>
              <a:t/>
            </a:r>
            <a:br>
              <a:rPr lang="en-US" sz="4400" dirty="0" smtClean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905000"/>
            <a:ext cx="2971800" cy="24972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Apple (AAPL)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11602539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Bank of America (BAC)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14379116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(VIX)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23771629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The Dollar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 smtClean="0"/>
              <a:t>*Its all about the Euro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*Major international coordination effort give a</a:t>
            </a:r>
            <a:br>
              <a:rPr lang="en-US" sz="1800" dirty="0" smtClean="0"/>
            </a:br>
            <a:r>
              <a:rPr lang="en-US" sz="1800" dirty="0" smtClean="0"/>
              <a:t>respite and a window for concrete action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*Britain sharply downgrades GDP forecast</a:t>
            </a:r>
            <a:br>
              <a:rPr lang="en-US" sz="1800" dirty="0" smtClean="0"/>
            </a:br>
            <a:r>
              <a:rPr lang="en-US" sz="1800" dirty="0" smtClean="0"/>
              <a:t>2 million go on strike today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*Italian bond yields hit 8%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*Euro shorts at all time high, so no break of $1.31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*December 9 meeting of European leaders may trigger</a:t>
            </a:r>
            <a:br>
              <a:rPr lang="en-US" sz="1800" dirty="0" smtClean="0"/>
            </a:br>
            <a:r>
              <a:rPr lang="en-US" sz="1800" dirty="0" smtClean="0"/>
              <a:t>“feel good” rally in the Euro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*Australian dollar strength points to more “RISK ON”</a:t>
            </a:r>
            <a:br>
              <a:rPr lang="en-US" sz="18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600200"/>
            <a:ext cx="2154546" cy="2841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9961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(UUP)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42267774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(FXE)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29534109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Australian Dollar (FXA)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35873651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(YCS)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26586547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smtClean="0"/>
              <a:t>*Oil has been on fire, breaks $100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*Confirms the “RISK ON” bias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*Getting a boost from Iran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*Is leading all financial markets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*Is $120 the recession trigger for 2012?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*Natural gas still dead as a doorknob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0706" y="2057400"/>
            <a:ext cx="2572555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614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Crude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2964481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MHFT </a:t>
            </a:r>
            <a:r>
              <a:rPr lang="en-US" sz="2800" dirty="0"/>
              <a:t>Global Strategy Luncheons</a:t>
            </a:r>
            <a:br>
              <a:rPr lang="en-US" sz="2800" dirty="0"/>
            </a:br>
            <a:r>
              <a:rPr lang="en-US" sz="2800" dirty="0"/>
              <a:t>Buy tickets at </a:t>
            </a:r>
            <a:r>
              <a:rPr lang="en-US" sz="2800" dirty="0">
                <a:hlinkClick r:id="rId2"/>
              </a:rPr>
              <a:t>www.madhedgefundtrader.com</a:t>
            </a:r>
            <a:r>
              <a:rPr lang="en-US" sz="2800" dirty="0"/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5800" y="2324339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Chicago</a:t>
            </a:r>
            <a:br>
              <a:rPr lang="en-US" b="1" dirty="0" smtClean="0"/>
            </a:br>
            <a:r>
              <a:rPr lang="en-US" b="1" dirty="0" smtClean="0"/>
              <a:t>December 27, 2011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64" y="3429000"/>
            <a:ext cx="3242072" cy="2161381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316" y="3429000"/>
            <a:ext cx="2865683" cy="221067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29200" y="2324339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Beverly Hills</a:t>
            </a:r>
            <a:br>
              <a:rPr lang="en-US" b="1" dirty="0" smtClean="0"/>
            </a:br>
            <a:r>
              <a:rPr lang="en-US" b="1" dirty="0" smtClean="0"/>
              <a:t>January 23, 2012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648155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sz="3200" dirty="0" smtClean="0"/>
              <a:t>OIL</a:t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250" y="1014412"/>
            <a:ext cx="5905500" cy="482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761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Occidental Petroleum (OXY)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20587880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Natural Gas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16740746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Copper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21253404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Precious Metals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1905000"/>
            <a:ext cx="5638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*Gold is keeping a bid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*Silver has lost its momentum, bail on options within 2 weeks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*European rescue means a TARP and a quantitative easing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*Technical picture looks good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*Gold has turned into paper, so ‘RISK ON” means buy precious metals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1448" y="3733800"/>
            <a:ext cx="2528179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0577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Gold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40236419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Silver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82320741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(Platinum)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179268736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Palladium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22141301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The Ags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 smtClean="0"/>
              <a:t>*The season is over, no trade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*The harvest is in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*Corn is weaker, DBA is weaker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*Wait for the USDA January</a:t>
            </a:r>
            <a:br>
              <a:rPr lang="en-US" sz="2000" dirty="0" smtClean="0"/>
            </a:br>
            <a:r>
              <a:rPr lang="en-US" sz="2000" dirty="0" smtClean="0"/>
              <a:t> crop report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*Stand aside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074" y="1752600"/>
            <a:ext cx="3486968" cy="2467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8557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Trade Alert Performance</a:t>
            </a:r>
            <a:br>
              <a:rPr lang="en-US" sz="3600" dirty="0" smtClean="0"/>
            </a:br>
            <a:r>
              <a:rPr lang="en-US" sz="2000" dirty="0" smtClean="0"/>
              <a:t>Tuesday Figures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/>
              <a:t>*November MTD -1.55%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*First 52 </a:t>
            </a:r>
            <a:r>
              <a:rPr lang="en-US" dirty="0"/>
              <a:t>weeks of Trading</a:t>
            </a:r>
            <a:br>
              <a:rPr lang="en-US" dirty="0"/>
            </a:br>
            <a:r>
              <a:rPr lang="en-US" dirty="0"/>
              <a:t>+ </a:t>
            </a:r>
            <a:r>
              <a:rPr lang="en-US" dirty="0" smtClean="0"/>
              <a:t>42.2%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2000" dirty="0"/>
              <a:t>*Versus </a:t>
            </a:r>
            <a:r>
              <a:rPr lang="en-US" sz="2000" dirty="0" smtClean="0"/>
              <a:t>+1.3% </a:t>
            </a:r>
            <a:r>
              <a:rPr lang="en-US" sz="2000" dirty="0"/>
              <a:t>for the S&amp;P500</a:t>
            </a:r>
            <a:br>
              <a:rPr lang="en-US" sz="2000" dirty="0"/>
            </a:br>
            <a:r>
              <a:rPr lang="en-US" sz="2000" dirty="0"/>
              <a:t>since </a:t>
            </a:r>
            <a:r>
              <a:rPr lang="en-US" sz="2000" dirty="0" smtClean="0"/>
              <a:t>December</a:t>
            </a:r>
            <a:r>
              <a:rPr lang="en-US" sz="2000" dirty="0"/>
              <a:t>, </a:t>
            </a:r>
            <a:r>
              <a:rPr lang="en-US" sz="2000" dirty="0" smtClean="0"/>
              <a:t>2010 a 40.9% outperformance of the index</a:t>
            </a: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46 out of 55 closed trades profitable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dirty="0" smtClean="0"/>
              <a:t>82% success rate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1828800"/>
            <a:ext cx="20574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075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(CORN)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61987955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(DBA)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223315230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Real Estate</a:t>
            </a:r>
            <a:br>
              <a:rPr lang="en-US" sz="3200" dirty="0" smtClean="0"/>
            </a:br>
            <a:r>
              <a:rPr lang="en-US" sz="2000" dirty="0" smtClean="0"/>
              <a:t>September</a:t>
            </a:r>
            <a:endParaRPr lang="en-US" sz="2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463" y="1600200"/>
            <a:ext cx="5687073" cy="4525963"/>
          </a:xfrm>
        </p:spPr>
      </p:pic>
    </p:spTree>
    <p:extLst>
      <p:ext uri="{BB962C8B-B14F-4D97-AF65-F5344CB8AC3E}">
        <p14:creationId xmlns:p14="http://schemas.microsoft.com/office/powerpoint/2010/main" val="334426535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5162"/>
          </a:xfrm>
        </p:spPr>
        <p:txBody>
          <a:bodyPr/>
          <a:lstStyle/>
          <a:p>
            <a:r>
              <a:rPr lang="en-US" sz="3200" dirty="0" smtClean="0"/>
              <a:t>Trade Sheet</a:t>
            </a:r>
            <a:br>
              <a:rPr lang="en-US" sz="3200" dirty="0" smtClean="0"/>
            </a:br>
            <a:r>
              <a:rPr lang="en-US" sz="2000" dirty="0" smtClean="0"/>
              <a:t>The bottom line: Trade or die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*Stocks-run longs for a breakout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*Bonds- stand aside, wait for 2.5% yield to sell</a:t>
            </a:r>
            <a:br>
              <a:rPr lang="en-US" sz="2400" dirty="0" smtClean="0"/>
            </a:br>
            <a:r>
              <a:rPr lang="en-US" sz="2400" dirty="0" smtClean="0"/>
              <a:t>   TBT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*Commodities- </a:t>
            </a:r>
            <a:r>
              <a:rPr lang="en-US" sz="2400" dirty="0" smtClean="0"/>
              <a:t>stand aside, wait for a dip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*</a:t>
            </a:r>
            <a:r>
              <a:rPr lang="en-US" sz="2400" dirty="0" smtClean="0"/>
              <a:t>Currencies-get ready to sell Euro rallies higher, $1.35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*Precious </a:t>
            </a:r>
            <a:r>
              <a:rPr lang="en-US" sz="2400" dirty="0" smtClean="0"/>
              <a:t>Metals-run silver longs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*</a:t>
            </a:r>
            <a:r>
              <a:rPr lang="en-US" sz="2400" dirty="0" smtClean="0"/>
              <a:t>Volatility-stand aside, year end flattening</a:t>
            </a:r>
            <a:br>
              <a:rPr lang="en-US" sz="2400" dirty="0" smtClean="0"/>
            </a:br>
            <a:r>
              <a:rPr lang="en-US" sz="2400" dirty="0" smtClean="0"/>
              <a:t>*The ags – stand aside, the season is over</a:t>
            </a:r>
            <a:br>
              <a:rPr lang="en-US" sz="2400" dirty="0" smtClean="0"/>
            </a:br>
            <a:r>
              <a:rPr lang="en-US" sz="2400" dirty="0" smtClean="0"/>
              <a:t>*</a:t>
            </a:r>
            <a:r>
              <a:rPr lang="en-US" sz="2400" dirty="0"/>
              <a:t>Real </a:t>
            </a:r>
            <a:r>
              <a:rPr lang="en-US" sz="2400" dirty="0" smtClean="0"/>
              <a:t>estate-breaking to new lows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Next Webinar is on Wednesday, December 14</a:t>
            </a:r>
            <a:br>
              <a:rPr lang="en-US" sz="2400" dirty="0" smtClean="0"/>
            </a:b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4408911"/>
            <a:ext cx="2457450" cy="1473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381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9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700" dirty="0" smtClean="0"/>
              <a:t>To access my research </a:t>
            </a:r>
            <a:r>
              <a:rPr lang="en-US" sz="2700" dirty="0"/>
              <a:t>d</a:t>
            </a:r>
            <a:r>
              <a:rPr lang="en-US" sz="2700" dirty="0" smtClean="0"/>
              <a:t>ata </a:t>
            </a:r>
            <a:r>
              <a:rPr lang="en-US" sz="2700" dirty="0"/>
              <a:t>b</a:t>
            </a:r>
            <a:r>
              <a:rPr lang="en-US" sz="2700" dirty="0" smtClean="0"/>
              <a:t>ase or buy strategy</a:t>
            </a:r>
            <a:br>
              <a:rPr lang="en-US" sz="2700" dirty="0" smtClean="0"/>
            </a:br>
            <a:r>
              <a:rPr lang="en-US" sz="2700" dirty="0" smtClean="0"/>
              <a:t> luncheon tickets Please Go to</a:t>
            </a:r>
            <a:r>
              <a:rPr lang="en-US" sz="2700" smtClean="0"/>
              <a:t/>
            </a:r>
            <a:br>
              <a:rPr lang="en-US" sz="2700" smtClean="0"/>
            </a:br>
            <a:r>
              <a:rPr lang="en-US" sz="2700" smtClean="0">
                <a:hlinkClick r:id="rId3"/>
              </a:rPr>
              <a:t>www.madhedgefundtrader.cpm</a:t>
            </a:r>
            <a:r>
              <a:rPr lang="en-US" sz="2700" smtClean="0"/>
              <a:t> </a:t>
            </a:r>
            <a:endParaRPr lang="en-US" sz="2700" dirty="0"/>
          </a:p>
        </p:txBody>
      </p:sp>
      <p:pic>
        <p:nvPicPr>
          <p:cNvPr id="38915" name="Content Placeholder 3" descr="Business100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914400" y="2895600"/>
            <a:ext cx="7361238" cy="33512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One Year Performance</a:t>
            </a:r>
            <a:endParaRPr lang="en-US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252639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743581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Best and Worst Trades</a:t>
            </a: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9105560"/>
              </p:ext>
            </p:extLst>
          </p:nvPr>
        </p:nvGraphicFramePr>
        <p:xfrm>
          <a:off x="761999" y="1523996"/>
          <a:ext cx="7620002" cy="4114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55219"/>
                <a:gridCol w="1094919"/>
                <a:gridCol w="2830920"/>
                <a:gridCol w="914019"/>
                <a:gridCol w="63474"/>
                <a:gridCol w="63474"/>
                <a:gridCol w="76168"/>
                <a:gridCol w="101558"/>
                <a:gridCol w="63474"/>
                <a:gridCol w="50779"/>
                <a:gridCol w="63474"/>
                <a:gridCol w="1142524"/>
              </a:tblGrid>
              <a:tr h="411480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8/26/2011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9/6/2011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FXF 10/$123 puts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long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9.07%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11480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12/7/2010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1/6/2011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BAC 3/2011 $12-$14 call spread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long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8.93%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11480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10/28/2011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11/1/2011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FXE 1/2012   $140 puts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long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5.36%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11480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5/5/2011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5/9/2011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FXE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long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5.14%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11480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8/31/2011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1/9/1900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IWM 10/2011 $71 puts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long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5.02%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11480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3/10/2011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5/10/2011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TLT 6/2011 $86 puts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short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4.51%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11480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12/16/2010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1/24/2011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CSCO 3/2011 $20-$22 call spread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long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3.31%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11480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1/18/2011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4/6/2011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FXE 6/2011 $132-$129 put spread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long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-3.77%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11480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7/25/2011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10/5/2011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CAT 1/2012 $110 calls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long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-4.81%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11480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7/20/2011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8/12/2011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SPY 8/2011 $133 calls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long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-4.96%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58536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Trade of the Year! (FXF)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4478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3301847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524000"/>
          </a:xfrm>
        </p:spPr>
        <p:txBody>
          <a:bodyPr/>
          <a:lstStyle/>
          <a:p>
            <a:r>
              <a:rPr lang="en-US" sz="3200" dirty="0"/>
              <a:t>Portfolio Review</a:t>
            </a:r>
            <a:br>
              <a:rPr lang="en-US" sz="3200" dirty="0"/>
            </a:br>
            <a:r>
              <a:rPr lang="en-US" sz="2000" dirty="0" smtClean="0"/>
              <a:t>Trade or Die</a:t>
            </a:r>
            <a:br>
              <a:rPr lang="en-US" sz="2000" dirty="0" smtClean="0"/>
            </a:br>
            <a:endParaRPr lang="en-US" sz="2000" dirty="0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6335777"/>
              </p:ext>
            </p:extLst>
          </p:nvPr>
        </p:nvGraphicFramePr>
        <p:xfrm>
          <a:off x="4724400" y="3048000"/>
          <a:ext cx="4076700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7187055"/>
              </p:ext>
            </p:extLst>
          </p:nvPr>
        </p:nvGraphicFramePr>
        <p:xfrm>
          <a:off x="4648200" y="2438400"/>
          <a:ext cx="3657600" cy="327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038600" y="2895600"/>
            <a:ext cx="3962400" cy="297179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*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4184369"/>
              </p:ext>
            </p:extLst>
          </p:nvPr>
        </p:nvGraphicFramePr>
        <p:xfrm>
          <a:off x="914400" y="1447800"/>
          <a:ext cx="2597316" cy="45259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46070"/>
                <a:gridCol w="951246"/>
              </a:tblGrid>
              <a:tr h="232101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Mad Hedge Fund Trader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89" marR="8289" marT="8289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210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Trading Book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89" marR="8289" marT="828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89" marR="8289" marT="8289" marB="0" anchor="b"/>
                </a:tc>
              </a:tr>
              <a:tr h="232101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Asset Class Breakdown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89" marR="8289" marT="8289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210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Risk Adjusted Basis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89" marR="8289" marT="828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89" marR="8289" marT="8289" marB="0" anchor="b"/>
                </a:tc>
              </a:tr>
              <a:tr h="256969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89" marR="8289" marT="828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89" marR="8289" marT="8289" marB="0" anchor="b"/>
                </a:tc>
              </a:tr>
              <a:tr h="25696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current capital at risk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89" marR="8289" marT="828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89" marR="8289" marT="8289" marB="0" anchor="b"/>
                </a:tc>
              </a:tr>
              <a:tr h="256969"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89" marR="8289" marT="828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89" marR="8289" marT="8289" marB="0" anchor="b"/>
                </a:tc>
              </a:tr>
              <a:tr h="2569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sng" strike="noStrike">
                          <a:effectLst/>
                        </a:rPr>
                        <a:t>Risk On</a:t>
                      </a:r>
                      <a:endParaRPr lang="en-US" sz="1400" b="1" i="0" u="sng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89" marR="8289" marT="828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89" marR="8289" marT="8289" marB="0" anchor="b"/>
                </a:tc>
              </a:tr>
              <a:tr h="25696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bonds (TBT)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89" marR="8289" marT="828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13.60%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89" marR="8289" marT="8289" marB="0" anchor="b"/>
                </a:tc>
              </a:tr>
              <a:tr h="25696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equity (JEF)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89" marR="8289" marT="828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2.50%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89" marR="8289" marT="8289" marB="0" anchor="b"/>
                </a:tc>
              </a:tr>
              <a:tr h="25696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silver (SLV)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89" marR="8289" marT="828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5.00%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89" marR="8289" marT="8289" marB="0" anchor="b"/>
                </a:tc>
              </a:tr>
              <a:tr h="256969"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89" marR="8289" marT="828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89" marR="8289" marT="8289" marB="0" anchor="b"/>
                </a:tc>
              </a:tr>
              <a:tr h="2569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sng" strike="noStrike">
                          <a:effectLst/>
                        </a:rPr>
                        <a:t>Risk Off</a:t>
                      </a:r>
                      <a:endParaRPr lang="en-US" sz="1400" b="1" i="0" u="sng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89" marR="8289" marT="828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89" marR="8289" marT="8289" marB="0" anchor="b"/>
                </a:tc>
              </a:tr>
              <a:tr h="256969"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89" marR="8289" marT="828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89" marR="8289" marT="8289" marB="0" anchor="b"/>
                </a:tc>
              </a:tr>
              <a:tr h="25696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euro (FXE)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89" marR="8289" marT="828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-5.00%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89" marR="8289" marT="8289" marB="0" anchor="b"/>
                </a:tc>
              </a:tr>
              <a:tr h="256969"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89" marR="8289" marT="828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89" marR="8289" marT="8289" marB="0" anchor="b"/>
                </a:tc>
              </a:tr>
              <a:tr h="256969"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89" marR="8289" marT="828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89" marR="8289" marT="8289" marB="0" anchor="b"/>
                </a:tc>
              </a:tr>
              <a:tr h="25696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total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89" marR="8289" marT="828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16.10%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89" marR="8289" marT="8289" marB="0" anchor="b"/>
                </a:tc>
              </a:tr>
            </a:tbl>
          </a:graphicData>
        </a:graphic>
      </p:graphicFrame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2786939"/>
              </p:ext>
            </p:extLst>
          </p:nvPr>
        </p:nvGraphicFramePr>
        <p:xfrm>
          <a:off x="4267200" y="2286000"/>
          <a:ext cx="3657600" cy="3181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970178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The Economy</a:t>
            </a:r>
            <a:br>
              <a:rPr lang="en-US" sz="3600" dirty="0" smtClean="0"/>
            </a:b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1371600"/>
            <a:ext cx="59436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*The positive economic data is accelerating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*Weekly jobless claims under 400,000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*Nov ADP private sector jobs 206,000, October</a:t>
            </a:r>
            <a:br>
              <a:rPr lang="en-US" dirty="0" smtClean="0"/>
            </a:br>
            <a:r>
              <a:rPr lang="en-US" dirty="0" smtClean="0"/>
              <a:t>revised up from 110,000 to </a:t>
            </a:r>
            <a:r>
              <a:rPr lang="en-US" dirty="0" smtClean="0"/>
              <a:t>130,000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*Chicago PMI </a:t>
            </a:r>
            <a:r>
              <a:rPr lang="en-US" smtClean="0"/>
              <a:t>a blistering 62.6, best since April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*Friday nonfarm payroll est. at +125,000 or more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*Consumer confidence rockets, up 40% MOM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*Europe is looking like a major drag in 2012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*Deleveraging continues at corporate</a:t>
            </a:r>
            <a:br>
              <a:rPr lang="en-US" dirty="0" smtClean="0"/>
            </a:br>
            <a:r>
              <a:rPr lang="en-US" dirty="0" smtClean="0"/>
              <a:t> and personal </a:t>
            </a:r>
            <a:r>
              <a:rPr lang="en-US" dirty="0" smtClean="0"/>
              <a:t>level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*All consistent with a low 2.0% GDP growth rate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2133600"/>
            <a:ext cx="2362200" cy="2698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2745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5711</TotalTime>
  <Words>394</Words>
  <Application>Microsoft Office PowerPoint</Application>
  <PresentationFormat>On-screen Show (4:3)</PresentationFormat>
  <Paragraphs>137</Paragraphs>
  <Slides>44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Office Theme</vt:lpstr>
      <vt:lpstr>Please Stand By for John Thomas Wednesday, November 30, 2011 Trade Alert Service</vt:lpstr>
      <vt:lpstr> The Mad Hedge Fund Trader Special One Year Anniversary Issue</vt:lpstr>
      <vt:lpstr>MHFT Global Strategy Luncheons Buy tickets at www.madhedgefundtrader.com </vt:lpstr>
      <vt:lpstr>Trade Alert Performance Tuesday Figures</vt:lpstr>
      <vt:lpstr>One Year Performance</vt:lpstr>
      <vt:lpstr>Best and Worst Trades</vt:lpstr>
      <vt:lpstr>Trade of the Year! (FXF)</vt:lpstr>
      <vt:lpstr>Portfolio Review Trade or Die </vt:lpstr>
      <vt:lpstr>The Economy </vt:lpstr>
      <vt:lpstr>Add a Fourth Black Swan Surprises not discounted by the market</vt:lpstr>
      <vt:lpstr>Bonds</vt:lpstr>
      <vt:lpstr>(TLT)</vt:lpstr>
      <vt:lpstr>(TBT)</vt:lpstr>
      <vt:lpstr>(JNK)</vt:lpstr>
      <vt:lpstr>Stocks </vt:lpstr>
      <vt:lpstr>(SPY)</vt:lpstr>
      <vt:lpstr>German DAX Composite(DAX) -21.5% YTD</vt:lpstr>
      <vt:lpstr>Russell 2000 (IWM)</vt:lpstr>
      <vt:lpstr>NASDAQ</vt:lpstr>
      <vt:lpstr>Apple (AAPL)</vt:lpstr>
      <vt:lpstr>Bank of America (BAC)</vt:lpstr>
      <vt:lpstr>(VIX)</vt:lpstr>
      <vt:lpstr>The Dollar</vt:lpstr>
      <vt:lpstr>(UUP)</vt:lpstr>
      <vt:lpstr>(FXE)</vt:lpstr>
      <vt:lpstr>Australian Dollar (FXA)</vt:lpstr>
      <vt:lpstr>(YCS)</vt:lpstr>
      <vt:lpstr>Energy</vt:lpstr>
      <vt:lpstr>Crude</vt:lpstr>
      <vt:lpstr>OIL </vt:lpstr>
      <vt:lpstr>Occidental Petroleum (OXY)</vt:lpstr>
      <vt:lpstr>Natural Gas</vt:lpstr>
      <vt:lpstr>Copper</vt:lpstr>
      <vt:lpstr>Precious Metals</vt:lpstr>
      <vt:lpstr>Gold</vt:lpstr>
      <vt:lpstr>Silver</vt:lpstr>
      <vt:lpstr>(Platinum)</vt:lpstr>
      <vt:lpstr>Palladium</vt:lpstr>
      <vt:lpstr>The Ags</vt:lpstr>
      <vt:lpstr>(CORN)</vt:lpstr>
      <vt:lpstr>(DBA)</vt:lpstr>
      <vt:lpstr>Real Estate September</vt:lpstr>
      <vt:lpstr>Trade Sheet The bottom line: Trade or die</vt:lpstr>
      <vt:lpstr>To access my research data base or buy strategy  luncheon tickets Please Go to www.madhedgefundtrader.cpm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tammi</dc:creator>
  <cp:lastModifiedBy>randy</cp:lastModifiedBy>
  <cp:revision>964</cp:revision>
  <dcterms:created xsi:type="dcterms:W3CDTF">2009-05-20T21:55:50Z</dcterms:created>
  <dcterms:modified xsi:type="dcterms:W3CDTF">2011-11-30T15:01:58Z</dcterms:modified>
</cp:coreProperties>
</file>