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53" r:id="rId2"/>
    <p:sldId id="256" r:id="rId3"/>
    <p:sldId id="468" r:id="rId4"/>
    <p:sldId id="485" r:id="rId5"/>
    <p:sldId id="354" r:id="rId6"/>
    <p:sldId id="355" r:id="rId7"/>
    <p:sldId id="447" r:id="rId8"/>
    <p:sldId id="491" r:id="rId9"/>
    <p:sldId id="437" r:id="rId10"/>
    <p:sldId id="438" r:id="rId11"/>
    <p:sldId id="439" r:id="rId12"/>
    <p:sldId id="466" r:id="rId13"/>
    <p:sldId id="419" r:id="rId14"/>
    <p:sldId id="420" r:id="rId15"/>
    <p:sldId id="487" r:id="rId16"/>
    <p:sldId id="486" r:id="rId17"/>
    <p:sldId id="484" r:id="rId18"/>
    <p:sldId id="473" r:id="rId19"/>
    <p:sldId id="463" r:id="rId20"/>
    <p:sldId id="489" r:id="rId21"/>
    <p:sldId id="490" r:id="rId22"/>
    <p:sldId id="431" r:id="rId23"/>
    <p:sldId id="443" r:id="rId24"/>
    <p:sldId id="444" r:id="rId25"/>
    <p:sldId id="445" r:id="rId26"/>
    <p:sldId id="488" r:id="rId27"/>
    <p:sldId id="454" r:id="rId28"/>
    <p:sldId id="448" r:id="rId29"/>
    <p:sldId id="457" r:id="rId30"/>
    <p:sldId id="470" r:id="rId31"/>
    <p:sldId id="434" r:id="rId32"/>
    <p:sldId id="465" r:id="rId33"/>
    <p:sldId id="433" r:id="rId34"/>
    <p:sldId id="427" r:id="rId35"/>
    <p:sldId id="428" r:id="rId36"/>
    <p:sldId id="450" r:id="rId37"/>
    <p:sldId id="451" r:id="rId38"/>
    <p:sldId id="440" r:id="rId39"/>
    <p:sldId id="442" r:id="rId40"/>
    <p:sldId id="441" r:id="rId41"/>
    <p:sldId id="449" r:id="rId42"/>
    <p:sldId id="360" r:id="rId43"/>
    <p:sldId id="293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422" autoAdjust="0"/>
  </p:normalViewPr>
  <p:slideViewPr>
    <p:cSldViewPr>
      <p:cViewPr>
        <p:scale>
          <a:sx n="107" d="100"/>
          <a:sy n="107" d="100"/>
        </p:scale>
        <p:origin x="-72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1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3AE42D-1306-4496-85E9-1CFCDF01E9D1}" type="datetimeFigureOut">
              <a:rPr lang="en-US"/>
              <a:pPr>
                <a:defRPr/>
              </a:pPr>
              <a:t>1/4/2012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D3926B-C3E1-4FE9-82F5-6547D9E3A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18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DED3D-1641-45F9-A8D8-F4029443AC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964EB5-AE4A-44CA-BBD7-1A741FDA3B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581B7-7EF8-4A5F-AF36-DE646D052CD4}" type="datetimeFigureOut">
              <a:rPr lang="en-US"/>
              <a:pPr>
                <a:defRPr/>
              </a:pPr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E94A-0886-4A0C-AB56-BE787B652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C2512-39EC-4D53-9C4A-98737B938D01}" type="datetimeFigureOut">
              <a:rPr lang="en-US"/>
              <a:pPr>
                <a:defRPr/>
              </a:pPr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62C3-E191-44E5-81A9-2F81298E7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FCFF-AAC6-43ED-99C2-E906CE223DF2}" type="datetimeFigureOut">
              <a:rPr lang="en-US"/>
              <a:pPr>
                <a:defRPr/>
              </a:pPr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7390-DBF8-4C07-ADB4-452AE5949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33EF-AC14-4322-9BF3-0510C7453135}" type="datetimeFigureOut">
              <a:rPr lang="en-US"/>
              <a:pPr>
                <a:defRPr/>
              </a:pPr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760B5-E2BF-42D4-80D6-2E02A6506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994D-A21B-40A4-BB0F-ABA004C8301A}" type="datetimeFigureOut">
              <a:rPr lang="en-US"/>
              <a:pPr>
                <a:defRPr/>
              </a:pPr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E33D7-B767-4A2F-8088-9CF0557D3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255FC-F6D5-464C-8DB2-CDF57DA80417}" type="datetimeFigureOut">
              <a:rPr lang="en-US"/>
              <a:pPr>
                <a:defRPr/>
              </a:pPr>
              <a:t>1/4/2012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A1DD-87D5-46DF-856D-30224D318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5157-77C7-4086-A571-CF2106B77A76}" type="datetimeFigureOut">
              <a:rPr lang="en-US"/>
              <a:pPr>
                <a:defRPr/>
              </a:pPr>
              <a:t>1/4/2012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3935-3ED8-49D3-94B9-3129C0D31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5EB6-4A2D-4877-BDB4-6CC6A9DF78FE}" type="datetimeFigureOut">
              <a:rPr lang="en-US"/>
              <a:pPr>
                <a:defRPr/>
              </a:pPr>
              <a:t>1/4/2012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21E99-0837-495E-84D0-0FDA05AB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3344-56AE-4BAC-9123-7F19F8CE94F2}" type="datetimeFigureOut">
              <a:rPr lang="en-US"/>
              <a:pPr>
                <a:defRPr/>
              </a:pPr>
              <a:t>1/4/2012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2DD9-2D54-4EDC-BE0F-2928EF80C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926D6-0067-4AC2-A856-152A3516E93D}" type="datetimeFigureOut">
              <a:rPr lang="en-US"/>
              <a:pPr>
                <a:defRPr/>
              </a:pPr>
              <a:t>1/4/2012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A45B5-E4F3-4173-89C1-A024FE94A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8699-8B8E-435C-B13D-6239D5386B04}" type="datetimeFigureOut">
              <a:rPr lang="en-US"/>
              <a:pPr>
                <a:defRPr/>
              </a:pPr>
              <a:t>1/4/2012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274C-70D1-4B8C-9C64-EE9D81724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3F1249-29CB-4B22-BE86-91D5D1271272}" type="datetimeFigureOut">
              <a:rPr lang="en-US"/>
              <a:pPr>
                <a:defRPr/>
              </a:pPr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7BE5DA-A06A-48B7-88F9-2E90A6698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p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/>
          <a:lstStyle/>
          <a:p>
            <a:r>
              <a:rPr lang="en-US" sz="2800" dirty="0"/>
              <a:t>Please Stand </a:t>
            </a:r>
            <a:r>
              <a:rPr lang="en-US" sz="2800" dirty="0" smtClean="0"/>
              <a:t>By for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John </a:t>
            </a:r>
            <a:r>
              <a:rPr lang="en-US" sz="2800" dirty="0" smtClean="0"/>
              <a:t>Thomas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Wednesday, January 4, 2012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Trade Alert Service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90800"/>
            <a:ext cx="80772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Webinar will begin at 12:00 pm 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429000"/>
            <a:ext cx="2153322" cy="27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(TLT)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004622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(TBT)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637695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(JNK)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654557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Stocks</a:t>
            </a:r>
            <a:br>
              <a:rPr lang="en-US" sz="36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*The low volume grind around the 200 day moving average resolved to the </a:t>
            </a:r>
            <a:r>
              <a:rPr lang="en-US" sz="1800" dirty="0" smtClean="0"/>
              <a:t>upside</a:t>
            </a:r>
            <a:br>
              <a:rPr lang="en-US" sz="1800" dirty="0" smtClean="0"/>
            </a:br>
            <a:r>
              <a:rPr lang="en-US" sz="1800" dirty="0" smtClean="0"/>
              <a:t>triggering a general “RISK ON” move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*We are 72% through a 300 point (SPX) move from 1,060 to 1,360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*When Europe went on vacation, the US went up</a:t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*Still inside the range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*Value players and pension funds are making</a:t>
            </a:r>
            <a:br>
              <a:rPr lang="en-US" sz="1800" dirty="0" smtClean="0"/>
            </a:br>
            <a:r>
              <a:rPr lang="en-US" sz="1800" dirty="0" smtClean="0"/>
              <a:t>their annual allocations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*High dividend multinationals leading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*Technology lagging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581400"/>
            <a:ext cx="2975568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96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(SPY)</a:t>
            </a:r>
            <a:endParaRPr lang="en-US" sz="36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115419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(INDU)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752600"/>
            <a:ext cx="6466546" cy="3992389"/>
          </a:xfrm>
        </p:spPr>
      </p:pic>
    </p:spTree>
    <p:extLst>
      <p:ext uri="{BB962C8B-B14F-4D97-AF65-F5344CB8AC3E}">
        <p14:creationId xmlns:p14="http://schemas.microsoft.com/office/powerpoint/2010/main" val="3613177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Double Short S&amp;P 500 ETF(SDS)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015041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German DAX Composite(DAX)</a:t>
            </a:r>
            <a:br>
              <a:rPr lang="en-US" sz="2800" dirty="0" smtClean="0"/>
            </a:br>
            <a:r>
              <a:rPr lang="en-US" sz="2800" dirty="0" smtClean="0"/>
              <a:t>-21.5% YTD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182738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Russell 2000 (IWM)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58211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NASDAQ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651450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 Mad Hedge Fund Trader</a:t>
            </a:r>
            <a:br>
              <a:rPr lang="en-US" sz="2800" dirty="0" smtClean="0"/>
            </a:br>
            <a:r>
              <a:rPr lang="en-US" sz="2800" dirty="0" smtClean="0"/>
              <a:t>Welcome to the New Year!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rtlCol="0">
            <a:normAutofit fontScale="4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900" b="1" dirty="0" smtClean="0"/>
              <a:t>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i="1" dirty="0" smtClean="0">
                <a:solidFill>
                  <a:srgbClr val="002060"/>
                </a:solidFill>
              </a:rPr>
              <a:t>Diary of a Mad Hedge Fund Trader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January 4, 2012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4400" dirty="0" smtClean="0">
                <a:solidFill>
                  <a:srgbClr val="0070C0"/>
                </a:solidFill>
                <a:hlinkClick r:id="rId3"/>
              </a:rPr>
              <a:t>www.madhedgefundtrader.com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br>
              <a:rPr lang="en-US" sz="4400" dirty="0" smtClean="0">
                <a:solidFill>
                  <a:srgbClr val="0070C0"/>
                </a:solidFill>
              </a:rPr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828800"/>
            <a:ext cx="3810000" cy="255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McDonalds (MCD)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285555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Starbucks (SBUX)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496945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(VIX)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377162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Dollar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*Taking a rest while “RISK ON” is in vogue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*Euro is drifting up on a news drought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*Waiting to slam the Euro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*Ausie on fire, a nice short is setting up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*Italian bond yields lingering at the 7% handle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*German bond auction went well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*Europe has €750 billion to roll over</a:t>
            </a:r>
            <a:br>
              <a:rPr lang="en-US" sz="1800" dirty="0" smtClean="0"/>
            </a:br>
            <a:r>
              <a:rPr lang="en-US" sz="1800" dirty="0" smtClean="0"/>
              <a:t>at double the coupons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*Euro shorts at all time high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0"/>
            <a:ext cx="3556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96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(UUP)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143000"/>
            <a:ext cx="4547983" cy="4765496"/>
          </a:xfrm>
        </p:spPr>
      </p:pic>
    </p:spTree>
    <p:extLst>
      <p:ext uri="{BB962C8B-B14F-4D97-AF65-F5344CB8AC3E}">
        <p14:creationId xmlns:p14="http://schemas.microsoft.com/office/powerpoint/2010/main" val="4226777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(FXE)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953410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(EUO)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590004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Australian Dollar ($XAD)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575" y="1676400"/>
            <a:ext cx="6541393" cy="4038599"/>
          </a:xfrm>
        </p:spPr>
      </p:pic>
    </p:spTree>
    <p:extLst>
      <p:ext uri="{BB962C8B-B14F-4D97-AF65-F5344CB8AC3E}">
        <p14:creationId xmlns:p14="http://schemas.microsoft.com/office/powerpoint/2010/main" val="3587365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(YCS)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658654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>*Iran scare bumps oil up to $103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*Great shorting opportunity setting up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*Look for a 2012 range of $75-$110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*At $110 USO puts start to look very interesting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*Iran will never block the straights of Hormuz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*China has quit buying Iranian oil, diverting</a:t>
            </a:r>
            <a:br>
              <a:rPr lang="en-US" sz="1800" dirty="0" smtClean="0"/>
            </a:br>
            <a:r>
              <a:rPr lang="en-US" sz="1800" dirty="0" smtClean="0"/>
              <a:t>ships from elsewhere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*Will see $75 again in next big “RISK OFF” ROUND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*Natural gas hits new lows</a:t>
            </a:r>
            <a:br>
              <a:rPr lang="en-US" sz="1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464608"/>
            <a:ext cx="2477755" cy="270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1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276600"/>
            <a:ext cx="2865683" cy="22106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2209800"/>
            <a:ext cx="3276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Beverly Hills Seminar</a:t>
            </a:r>
            <a:br>
              <a:rPr lang="en-US" b="1" dirty="0" smtClean="0"/>
            </a:br>
            <a:r>
              <a:rPr lang="en-US" b="1" dirty="0" smtClean="0"/>
              <a:t>January 23, 2012</a:t>
            </a:r>
            <a:br>
              <a:rPr lang="en-US" b="1" dirty="0" smtClean="0"/>
            </a:br>
            <a:r>
              <a:rPr lang="en-US" b="1" dirty="0" smtClean="0"/>
              <a:t>1:30-5:00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76200" y="6096000"/>
            <a:ext cx="76200" cy="15239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155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Crude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151" y="1752600"/>
            <a:ext cx="6541393" cy="4038599"/>
          </a:xfrm>
        </p:spPr>
      </p:pic>
    </p:spTree>
    <p:extLst>
      <p:ext uri="{BB962C8B-B14F-4D97-AF65-F5344CB8AC3E}">
        <p14:creationId xmlns:p14="http://schemas.microsoft.com/office/powerpoint/2010/main" val="2964481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Natural Gas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674074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Copper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1253404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Precious Metals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563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*Interim low is hit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*The hot money is moving back in for a trade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*Possibly a $200 rally off lows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*Year end selling pressure from hedge funds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is done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208" y="2438400"/>
            <a:ext cx="29972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577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Gold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023641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Silver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8232074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(Platinum)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7926873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Palladium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21413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Ags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*Dry conditions in South America prompt a 10% rally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*USDA crop report coming up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*”RISK ON” is helping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*Stand aside-no trade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027285"/>
            <a:ext cx="3429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557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(CORN)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619879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232433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Las Vegas</a:t>
            </a:r>
            <a:br>
              <a:rPr lang="en-US" b="1" dirty="0" smtClean="0"/>
            </a:br>
            <a:r>
              <a:rPr lang="en-US" b="1" dirty="0" smtClean="0"/>
              <a:t>January 27, 2012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232433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Houston</a:t>
            </a:r>
            <a:br>
              <a:rPr lang="en-US" b="1" dirty="0" smtClean="0"/>
            </a:br>
            <a:r>
              <a:rPr lang="en-US" b="1" dirty="0" smtClean="0"/>
              <a:t>February 9, 2012</a:t>
            </a:r>
            <a:endParaRPr lang="en-US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44" y="3429000"/>
            <a:ext cx="2979248" cy="221067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560" y="3352800"/>
            <a:ext cx="3121240" cy="239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201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(DBA)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62" y="1143000"/>
            <a:ext cx="5163261" cy="5410200"/>
          </a:xfrm>
        </p:spPr>
      </p:pic>
    </p:spTree>
    <p:extLst>
      <p:ext uri="{BB962C8B-B14F-4D97-AF65-F5344CB8AC3E}">
        <p14:creationId xmlns:p14="http://schemas.microsoft.com/office/powerpoint/2010/main" val="22331523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Real Estate</a:t>
            </a:r>
            <a:br>
              <a:rPr lang="en-US" sz="3200" dirty="0" smtClean="0"/>
            </a:br>
            <a:r>
              <a:rPr lang="en-US" sz="2000" dirty="0" smtClean="0"/>
              <a:t>September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463" y="1600200"/>
            <a:ext cx="5687073" cy="4525963"/>
          </a:xfrm>
        </p:spPr>
      </p:pic>
    </p:spTree>
    <p:extLst>
      <p:ext uri="{BB962C8B-B14F-4D97-AF65-F5344CB8AC3E}">
        <p14:creationId xmlns:p14="http://schemas.microsoft.com/office/powerpoint/2010/main" val="33442653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en-US" sz="3200" dirty="0" smtClean="0"/>
              <a:t>Trade Sheet</a:t>
            </a:r>
            <a:br>
              <a:rPr lang="en-US" sz="3200" dirty="0" smtClean="0"/>
            </a:br>
            <a:r>
              <a:rPr lang="en-US" sz="2000" dirty="0" smtClean="0"/>
              <a:t>The bottom line: Trade or die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*Stocks-stand aside, wait to short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*Bonds- stand aside, wait for “RISK OFF”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*Commodities- </a:t>
            </a:r>
            <a:r>
              <a:rPr lang="en-US" sz="2400" dirty="0" smtClean="0"/>
              <a:t>stand aside-middle of range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</a:t>
            </a:r>
            <a:r>
              <a:rPr lang="en-US" sz="2400" dirty="0" smtClean="0"/>
              <a:t>Currencies- sell Euro rallies from $1.33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*Precious </a:t>
            </a:r>
            <a:r>
              <a:rPr lang="en-US" sz="2400" dirty="0" smtClean="0"/>
              <a:t>Metals-stand aside-is the move real?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</a:t>
            </a:r>
            <a:r>
              <a:rPr lang="en-US" sz="2400" dirty="0" smtClean="0"/>
              <a:t>Volatility-buy under $20</a:t>
            </a:r>
            <a:br>
              <a:rPr lang="en-US" sz="2400" dirty="0" smtClean="0"/>
            </a:br>
            <a:r>
              <a:rPr lang="en-US" sz="2400" dirty="0" smtClean="0"/>
              <a:t>*The ags – stand aside-missed the pop</a:t>
            </a:r>
            <a:br>
              <a:rPr lang="en-US" sz="2400" dirty="0" smtClean="0"/>
            </a:br>
            <a:r>
              <a:rPr lang="en-US" sz="2400" dirty="0" smtClean="0"/>
              <a:t>*</a:t>
            </a:r>
            <a:r>
              <a:rPr lang="en-US" sz="2400" dirty="0"/>
              <a:t>Real </a:t>
            </a:r>
            <a:r>
              <a:rPr lang="en-US" sz="2400" dirty="0" smtClean="0"/>
              <a:t>estate-breaking to new lows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Next Webinar is on Wednesday, January 18, 2012</a:t>
            </a:r>
            <a:br>
              <a:rPr lang="en-US" sz="2400" dirty="0" smtClean="0"/>
            </a:b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810000"/>
            <a:ext cx="2457450" cy="14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To access my research </a:t>
            </a:r>
            <a:r>
              <a:rPr lang="en-US" sz="2700" dirty="0"/>
              <a:t>d</a:t>
            </a:r>
            <a:r>
              <a:rPr lang="en-US" sz="2700" dirty="0" smtClean="0"/>
              <a:t>ata </a:t>
            </a:r>
            <a:r>
              <a:rPr lang="en-US" sz="2700" dirty="0"/>
              <a:t>b</a:t>
            </a:r>
            <a:r>
              <a:rPr lang="en-US" sz="2700" dirty="0" smtClean="0"/>
              <a:t>ase or buy strategy</a:t>
            </a:r>
            <a:br>
              <a:rPr lang="en-US" sz="2700" dirty="0" smtClean="0"/>
            </a:br>
            <a:r>
              <a:rPr lang="en-US" sz="2700" dirty="0" smtClean="0"/>
              <a:t> luncheon tickets Please Go to</a:t>
            </a:r>
            <a:r>
              <a:rPr lang="en-US" sz="2700" smtClean="0"/>
              <a:t/>
            </a:r>
            <a:br>
              <a:rPr lang="en-US" sz="2700" smtClean="0"/>
            </a:br>
            <a:r>
              <a:rPr lang="en-US" sz="2700" smtClean="0">
                <a:hlinkClick r:id="rId3"/>
              </a:rPr>
              <a:t>www.madhedgefundtrader.cpm</a:t>
            </a:r>
            <a:r>
              <a:rPr lang="en-US" sz="2700" smtClean="0"/>
              <a:t> </a:t>
            </a:r>
            <a:endParaRPr lang="en-US" sz="2700" dirty="0"/>
          </a:p>
        </p:txBody>
      </p:sp>
      <p:pic>
        <p:nvPicPr>
          <p:cNvPr id="38915" name="Content Placeholder 3" descr="Business10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14400" y="2895600"/>
            <a:ext cx="7361238" cy="3351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Trade Alert Performance</a:t>
            </a:r>
            <a:br>
              <a:rPr lang="en-US" sz="36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*December final -2.08%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*First 58 </a:t>
            </a:r>
            <a:r>
              <a:rPr lang="en-US" dirty="0"/>
              <a:t>weeks of Trading</a:t>
            </a:r>
            <a:br>
              <a:rPr lang="en-US" dirty="0"/>
            </a:br>
            <a:r>
              <a:rPr lang="en-US" dirty="0"/>
              <a:t>+ </a:t>
            </a:r>
            <a:r>
              <a:rPr lang="en-US" dirty="0" smtClean="0"/>
              <a:t>40.17%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*Versus </a:t>
            </a:r>
            <a:r>
              <a:rPr lang="en-US" sz="2000" dirty="0" smtClean="0"/>
              <a:t>+0.3% </a:t>
            </a:r>
            <a:r>
              <a:rPr lang="en-US" sz="2000" dirty="0"/>
              <a:t>for the S&amp;P500</a:t>
            </a:r>
            <a:br>
              <a:rPr lang="en-US" sz="2000" dirty="0"/>
            </a:br>
            <a:r>
              <a:rPr lang="en-US" sz="2000" dirty="0" smtClean="0"/>
              <a:t>A 39.9% outperformance of the index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47 out of 56 closed trades profitable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84% success rate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288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7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r>
              <a:rPr lang="en-US" sz="3200" dirty="0"/>
              <a:t>Portfolio Review</a:t>
            </a:r>
            <a:br>
              <a:rPr lang="en-US" sz="3200" dirty="0"/>
            </a:br>
            <a:r>
              <a:rPr lang="en-US" sz="2000" dirty="0" smtClean="0"/>
              <a:t>Trade or Die</a:t>
            </a:r>
            <a:br>
              <a:rPr lang="en-US" sz="2000" dirty="0" smtClean="0"/>
            </a:b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184280"/>
              </p:ext>
            </p:extLst>
          </p:nvPr>
        </p:nvGraphicFramePr>
        <p:xfrm>
          <a:off x="381000" y="1447800"/>
          <a:ext cx="2597316" cy="45259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6070"/>
                <a:gridCol w="951246"/>
              </a:tblGrid>
              <a:tr h="23210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Mad Hedge Fund Trader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21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Trading Book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</a:tr>
              <a:tr h="23210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Asset Class Breakdown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21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Risk Adjusted Basis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</a:tr>
              <a:tr h="25696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</a:tr>
              <a:tr h="2569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current capital at risk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</a:tr>
              <a:tr h="25696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</a:tr>
              <a:tr h="256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sng" strike="noStrike">
                          <a:effectLst/>
                        </a:rPr>
                        <a:t>Risk On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</a:tr>
              <a:tr h="25696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</a:tr>
              <a:tr h="25696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</a:tr>
              <a:tr h="25696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</a:tr>
              <a:tr h="25696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</a:tr>
              <a:tr h="256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sng" strike="noStrike">
                          <a:effectLst/>
                        </a:rPr>
                        <a:t>Risk Off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</a:tr>
              <a:tr h="25696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</a:tr>
              <a:tr h="25696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</a:tr>
              <a:tr h="25696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</a:tr>
              <a:tr h="25696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</a:tr>
              <a:tr h="2569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total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0.00%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52800" y="1447800"/>
            <a:ext cx="449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*No Trade</a:t>
            </a:r>
            <a:br>
              <a:rPr lang="en-US" dirty="0" smtClean="0"/>
            </a:br>
            <a:r>
              <a:rPr lang="en-US" dirty="0" smtClean="0"/>
              <a:t>*We are in the middle of  all ranges</a:t>
            </a:r>
            <a:br>
              <a:rPr lang="en-US" dirty="0" smtClean="0"/>
            </a:br>
            <a:r>
              <a:rPr lang="en-US" dirty="0" smtClean="0"/>
              <a:t>*Wait for the markets to come to you</a:t>
            </a:r>
            <a:br>
              <a:rPr lang="en-US" dirty="0" smtClean="0"/>
            </a:br>
            <a:r>
              <a:rPr lang="en-US" dirty="0" smtClean="0"/>
              <a:t>*Wait for the markets to get overbought or oversold</a:t>
            </a:r>
            <a:br>
              <a:rPr lang="en-US" dirty="0" smtClean="0"/>
            </a:br>
            <a:r>
              <a:rPr lang="en-US" dirty="0" smtClean="0"/>
              <a:t>*Maintain your discipline</a:t>
            </a:r>
            <a:br>
              <a:rPr lang="en-US" dirty="0" smtClean="0"/>
            </a:br>
            <a:r>
              <a:rPr lang="en-US" dirty="0" smtClean="0"/>
              <a:t>*Go do some research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007" y="365760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Economy</a:t>
            </a:r>
            <a:br>
              <a:rPr lang="en-US" sz="3600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5943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*The positive economic data continues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*ISM Manufacturing Index for December from 52.7 to 53.</a:t>
            </a:r>
            <a:br>
              <a:rPr lang="en-US" dirty="0" smtClean="0"/>
            </a:br>
            <a:r>
              <a:rPr lang="en-US" dirty="0" smtClean="0"/>
              <a:t>well over expansionary 50 level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*Data suggest Q4 is looking like a 3%-3.5% pop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*Weekly jobless claims at 381,000</a:t>
            </a:r>
            <a:br>
              <a:rPr lang="en-US" dirty="0" smtClean="0"/>
            </a:br>
            <a:r>
              <a:rPr lang="en-US" dirty="0" smtClean="0"/>
              <a:t>well into expansion territory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*Everyone is waiting for the first European</a:t>
            </a:r>
            <a:br>
              <a:rPr lang="en-US" dirty="0" smtClean="0"/>
            </a:br>
            <a:r>
              <a:rPr lang="en-US" dirty="0" smtClean="0"/>
              <a:t>recessionary data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*Friday nonfarm payroll expected to be good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*All consistent with a low 2.0% GDP growth rate</a:t>
            </a:r>
            <a:br>
              <a:rPr lang="en-US" dirty="0" smtClean="0"/>
            </a:br>
            <a:r>
              <a:rPr lang="en-US" dirty="0" smtClean="0"/>
              <a:t>  growing as slow as molasses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819400"/>
            <a:ext cx="2971800" cy="242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74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December ISM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099" y="1828800"/>
            <a:ext cx="5932107" cy="4038600"/>
          </a:xfrm>
        </p:spPr>
      </p:pic>
    </p:spTree>
    <p:extLst>
      <p:ext uri="{BB962C8B-B14F-4D97-AF65-F5344CB8AC3E}">
        <p14:creationId xmlns:p14="http://schemas.microsoft.com/office/powerpoint/2010/main" val="2352978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Bonds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>*Still is not buying the “RISK ON” scenario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*Ten year could go to 1.60% in the next “RISK OFF” round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*Long term charts show the uptrend is still alive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*Bonds are predicting deflation</a:t>
            </a:r>
            <a:br>
              <a:rPr lang="en-US" sz="1800" dirty="0" smtClean="0"/>
            </a:br>
            <a:r>
              <a:rPr lang="en-US" sz="1800" dirty="0" smtClean="0"/>
              <a:t>  and recession for 2012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*Waiting for the next Euro disaster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*Junk tracking nicely with equities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819400"/>
            <a:ext cx="2085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97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6168</TotalTime>
  <Words>236</Words>
  <Application>Microsoft Office PowerPoint</Application>
  <PresentationFormat>On-screen Show (4:3)</PresentationFormat>
  <Paragraphs>72</Paragraphs>
  <Slides>43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Please Stand By for John Thomas Wednesday, January 4, 2012 Trade Alert Service</vt:lpstr>
      <vt:lpstr> The Mad Hedge Fund Trader Welcome to the New Year!</vt:lpstr>
      <vt:lpstr>MHFT Global Strategy Luncheons Buy tickets at www.madhedgefundtrader.com </vt:lpstr>
      <vt:lpstr>MHFT Global Strategy Luncheons Buy tickets at www.madhedgefundtrader.com </vt:lpstr>
      <vt:lpstr>Trade Alert Performance </vt:lpstr>
      <vt:lpstr>Portfolio Review Trade or Die </vt:lpstr>
      <vt:lpstr>The Economy </vt:lpstr>
      <vt:lpstr>December ISM</vt:lpstr>
      <vt:lpstr>Bonds</vt:lpstr>
      <vt:lpstr>(TLT)</vt:lpstr>
      <vt:lpstr>(TBT)</vt:lpstr>
      <vt:lpstr>(JNK)</vt:lpstr>
      <vt:lpstr>Stocks </vt:lpstr>
      <vt:lpstr>(SPY)</vt:lpstr>
      <vt:lpstr>(INDU)</vt:lpstr>
      <vt:lpstr>Double Short S&amp;P 500 ETF(SDS)</vt:lpstr>
      <vt:lpstr>German DAX Composite(DAX) -21.5% YTD</vt:lpstr>
      <vt:lpstr>Russell 2000 (IWM)</vt:lpstr>
      <vt:lpstr>NASDAQ</vt:lpstr>
      <vt:lpstr>McDonalds (MCD)</vt:lpstr>
      <vt:lpstr>Starbucks (SBUX)</vt:lpstr>
      <vt:lpstr>(VIX)</vt:lpstr>
      <vt:lpstr>The Dollar</vt:lpstr>
      <vt:lpstr>(UUP)</vt:lpstr>
      <vt:lpstr>(FXE)</vt:lpstr>
      <vt:lpstr>(EUO)</vt:lpstr>
      <vt:lpstr>Australian Dollar ($XAD)</vt:lpstr>
      <vt:lpstr>(YCS)</vt:lpstr>
      <vt:lpstr>Energy</vt:lpstr>
      <vt:lpstr>Crude</vt:lpstr>
      <vt:lpstr>Natural Gas</vt:lpstr>
      <vt:lpstr>Copper</vt:lpstr>
      <vt:lpstr>Precious Metals</vt:lpstr>
      <vt:lpstr>Gold</vt:lpstr>
      <vt:lpstr>Silver</vt:lpstr>
      <vt:lpstr>(Platinum)</vt:lpstr>
      <vt:lpstr>Palladium</vt:lpstr>
      <vt:lpstr>The Ags</vt:lpstr>
      <vt:lpstr>(CORN)</vt:lpstr>
      <vt:lpstr>(DBA)</vt:lpstr>
      <vt:lpstr>Real Estate September</vt:lpstr>
      <vt:lpstr>Trade Sheet The bottom line: Trade or die</vt:lpstr>
      <vt:lpstr>To access my research data base or buy strategy  luncheon tickets Please Go to www.madhedgefundtrader.cpm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tammi</dc:creator>
  <cp:lastModifiedBy>randy</cp:lastModifiedBy>
  <cp:revision>1022</cp:revision>
  <dcterms:created xsi:type="dcterms:W3CDTF">2009-05-20T21:55:50Z</dcterms:created>
  <dcterms:modified xsi:type="dcterms:W3CDTF">2012-01-04T18:55:29Z</dcterms:modified>
</cp:coreProperties>
</file>