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53" r:id="rId2"/>
    <p:sldId id="256" r:id="rId3"/>
    <p:sldId id="485" r:id="rId4"/>
    <p:sldId id="354" r:id="rId5"/>
    <p:sldId id="355" r:id="rId6"/>
    <p:sldId id="447" r:id="rId7"/>
    <p:sldId id="437" r:id="rId8"/>
    <p:sldId id="438" r:id="rId9"/>
    <p:sldId id="496" r:id="rId10"/>
    <p:sldId id="495" r:id="rId11"/>
    <p:sldId id="439" r:id="rId12"/>
    <p:sldId id="466" r:id="rId13"/>
    <p:sldId id="419" r:id="rId14"/>
    <p:sldId id="498" r:id="rId15"/>
    <p:sldId id="420" r:id="rId16"/>
    <p:sldId id="486" r:id="rId17"/>
    <p:sldId id="473" r:id="rId18"/>
    <p:sldId id="463" r:id="rId19"/>
    <p:sldId id="431" r:id="rId20"/>
    <p:sldId id="490" r:id="rId21"/>
    <p:sldId id="443" r:id="rId22"/>
    <p:sldId id="444" r:id="rId23"/>
    <p:sldId id="445" r:id="rId24"/>
    <p:sldId id="488" r:id="rId25"/>
    <p:sldId id="454" r:id="rId26"/>
    <p:sldId id="497" r:id="rId27"/>
    <p:sldId id="448" r:id="rId28"/>
    <p:sldId id="492" r:id="rId29"/>
    <p:sldId id="457" r:id="rId30"/>
    <p:sldId id="470" r:id="rId31"/>
    <p:sldId id="434" r:id="rId32"/>
    <p:sldId id="465" r:id="rId33"/>
    <p:sldId id="433" r:id="rId34"/>
    <p:sldId id="427" r:id="rId35"/>
    <p:sldId id="428" r:id="rId36"/>
    <p:sldId id="450" r:id="rId37"/>
    <p:sldId id="451" r:id="rId38"/>
    <p:sldId id="440" r:id="rId39"/>
    <p:sldId id="442" r:id="rId40"/>
    <p:sldId id="441" r:id="rId41"/>
    <p:sldId id="449" r:id="rId42"/>
    <p:sldId id="360" r:id="rId43"/>
    <p:sldId id="293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382" autoAdjust="0"/>
  </p:normalViewPr>
  <p:slideViewPr>
    <p:cSldViewPr>
      <p:cViewPr>
        <p:scale>
          <a:sx n="107" d="100"/>
          <a:sy n="107" d="100"/>
        </p:scale>
        <p:origin x="-72" y="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1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454545454545456E-2"/>
          <c:y val="4.8569165540697935E-2"/>
          <c:w val="0.9178492603197328"/>
          <c:h val="0.9514308344593021"/>
        </c:manualLayout>
      </c:layout>
      <c:pieChart>
        <c:varyColors val="1"/>
        <c:ser>
          <c:idx val="0"/>
          <c:order val="0"/>
          <c:explosion val="25"/>
          <c:val>
            <c:numRef>
              <c:f>Sheet1!$B$95:$B$104</c:f>
              <c:numCache>
                <c:formatCode>General</c:formatCode>
                <c:ptCount val="10"/>
                <c:pt idx="8" formatCode="0.00%">
                  <c:v>-0.1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3AE42D-1306-4496-85E9-1CFCDF01E9D1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D3926B-C3E1-4FE9-82F5-6547D9E3A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18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0DED3D-1641-45F9-A8D8-F4029443AC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964EB5-AE4A-44CA-BBD7-1A741FDA3B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581B7-7EF8-4A5F-AF36-DE646D052CD4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E94A-0886-4A0C-AB56-BE787B652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C2512-39EC-4D53-9C4A-98737B938D01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62C3-E191-44E5-81A9-2F81298E7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FCFF-AAC6-43ED-99C2-E906CE223DF2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7390-DBF8-4C07-ADB4-452AE5949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33EF-AC14-4322-9BF3-0510C7453135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760B5-E2BF-42D4-80D6-2E02A6506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994D-A21B-40A4-BB0F-ABA004C8301A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E33D7-B767-4A2F-8088-9CF0557D3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255FC-F6D5-464C-8DB2-CDF57DA80417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A1DD-87D5-46DF-856D-30224D318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5157-77C7-4086-A571-CF2106B77A76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3935-3ED8-49D3-94B9-3129C0D31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5EB6-4A2D-4877-BDB4-6CC6A9DF78FE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21E99-0837-495E-84D0-0FDA05AB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3344-56AE-4BAC-9123-7F19F8CE94F2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2DD9-2D54-4EDC-BE0F-2928EF80C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926D6-0067-4AC2-A856-152A3516E93D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A45B5-E4F3-4173-89C1-A024FE94A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8699-8B8E-435C-B13D-6239D5386B04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274C-70D1-4B8C-9C64-EE9D81724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3F1249-29CB-4B22-BE86-91D5D1271272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7BE5DA-A06A-48B7-88F9-2E90A6698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/>
          <a:lstStyle/>
          <a:p>
            <a:r>
              <a:rPr lang="en-US" sz="2800" dirty="0"/>
              <a:t>Please Stand </a:t>
            </a:r>
            <a:r>
              <a:rPr lang="en-US" sz="2800" dirty="0" smtClean="0"/>
              <a:t>By for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John </a:t>
            </a:r>
            <a:r>
              <a:rPr lang="en-US" sz="2800" dirty="0" smtClean="0"/>
              <a:t>Thomas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Wednesday, February 15, 2012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Global Trading Dispatch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90800"/>
            <a:ext cx="80772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Webinar will begin at 12:00 pm 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429000"/>
            <a:ext cx="2153322" cy="27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(TYX)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6" y="1600200"/>
            <a:ext cx="5534708" cy="4525963"/>
          </a:xfrm>
        </p:spPr>
      </p:pic>
    </p:spTree>
    <p:extLst>
      <p:ext uri="{BB962C8B-B14F-4D97-AF65-F5344CB8AC3E}">
        <p14:creationId xmlns:p14="http://schemas.microsoft.com/office/powerpoint/2010/main" val="3352715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(TBT)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637695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(JNK)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654557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Stocks</a:t>
            </a:r>
            <a:br>
              <a:rPr lang="en-US" sz="36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569676"/>
            <a:ext cx="3581400" cy="397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96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Stocks</a:t>
            </a:r>
            <a:br>
              <a:rPr lang="en-US" sz="36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 smtClean="0"/>
              <a:t>*Distilled down to a market of a single stock: Apple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*We are 99% through a 300 point (SPX) move from 1,060 to 1,360</a:t>
            </a:r>
            <a:br>
              <a:rPr lang="en-US" sz="1600" dirty="0" smtClean="0"/>
            </a:br>
            <a:r>
              <a:rPr lang="en-US" sz="1600" dirty="0" smtClean="0"/>
              <a:t>(two weeks ago was 93%), 13 to 14 multiple expansion</a:t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*Global stock markets most overbought in years</a:t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*Stocks are still going up marginally, while most</a:t>
            </a:r>
            <a:br>
              <a:rPr lang="en-US" sz="1600" dirty="0" smtClean="0"/>
            </a:br>
            <a:r>
              <a:rPr lang="en-US" sz="1600" dirty="0" smtClean="0"/>
              <a:t>other stocks, bonds, copper, oil, precious metals, ags,</a:t>
            </a:r>
            <a:br>
              <a:rPr lang="en-US" sz="1600" dirty="0" smtClean="0"/>
            </a:br>
            <a:r>
              <a:rPr lang="en-US" sz="1600" dirty="0" smtClean="0"/>
              <a:t>Australian and Canadian dollar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*Huge amount of money trapped on the sidelines</a:t>
            </a:r>
            <a:br>
              <a:rPr lang="en-US" sz="1600" dirty="0" smtClean="0"/>
            </a:br>
            <a:r>
              <a:rPr lang="en-US" sz="1600" dirty="0" smtClean="0"/>
              <a:t>is preventing normal corrections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*Europe’s, and now Japan’s quantitative easing</a:t>
            </a:r>
            <a:br>
              <a:rPr lang="en-US" sz="1600" dirty="0" smtClean="0"/>
            </a:br>
            <a:r>
              <a:rPr lang="en-US" sz="1600" dirty="0" smtClean="0"/>
              <a:t>is spilling over into US stocks and bonds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*Upside risks are still greater than downside risks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*Risk of a sideways correction in time, not price, then a </a:t>
            </a:r>
            <a:r>
              <a:rPr lang="en-US" sz="1600" dirty="0" smtClean="0"/>
              <a:t>pop</a:t>
            </a:r>
            <a:br>
              <a:rPr lang="en-US" sz="1600" dirty="0" smtClean="0"/>
            </a:br>
            <a:r>
              <a:rPr lang="en-US" sz="1600" dirty="0" smtClean="0"/>
              <a:t>*No one in the market except hedge funds and institutions, volume collapsing, Volker rule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743200"/>
            <a:ext cx="29210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19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(SPY)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115419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Double Short S&amp;P 500 ETF(SDS)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015041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Russell 2000 (IWM)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58211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NASDAQ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651450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(VIX)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377162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 Mad Hedge Fund Trader</a:t>
            </a:r>
            <a:br>
              <a:rPr lang="en-US" sz="2800" dirty="0" smtClean="0"/>
            </a:br>
            <a:r>
              <a:rPr lang="en-US" sz="2800" dirty="0" smtClean="0"/>
              <a:t>The Grind Up Continues</a:t>
            </a:r>
            <a:endParaRPr lang="en-US" sz="1600" dirty="0" smtClean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rtlCol="0">
            <a:normAutofit fontScale="4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900" b="1" dirty="0" smtClean="0"/>
              <a:t>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i="1" dirty="0" smtClean="0">
                <a:solidFill>
                  <a:srgbClr val="002060"/>
                </a:solidFill>
              </a:rPr>
              <a:t>Diary of a Mad Hedge Fund Trader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February 15, 2012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4400" dirty="0" smtClean="0">
                <a:solidFill>
                  <a:srgbClr val="0070C0"/>
                </a:solidFill>
                <a:hlinkClick r:id="rId3"/>
              </a:rPr>
              <a:t>www.madhedgefundtrader.com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br>
              <a:rPr lang="en-US" sz="4400" dirty="0" smtClean="0">
                <a:solidFill>
                  <a:srgbClr val="0070C0"/>
                </a:solidFill>
              </a:rPr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828800"/>
            <a:ext cx="2004420" cy="2676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(AAPL)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816658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Dollar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*Major Breakout threatening in </a:t>
            </a:r>
            <a:r>
              <a:rPr lang="en-US" sz="1600" dirty="0"/>
              <a:t>the yen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*A 2011 -2.3% GDP forces the government to announce</a:t>
            </a:r>
            <a:br>
              <a:rPr lang="en-US" sz="1600" dirty="0" smtClean="0"/>
            </a:br>
            <a:r>
              <a:rPr lang="en-US" sz="1600" dirty="0" smtClean="0"/>
              <a:t>a more aggressive quantitative easing and 1% </a:t>
            </a:r>
            <a:r>
              <a:rPr lang="en-US" sz="1600" dirty="0"/>
              <a:t>inflation target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*Sell into the yen spike up, the low risk play is the </a:t>
            </a:r>
            <a:br>
              <a:rPr lang="en-US" sz="1600" dirty="0"/>
            </a:br>
            <a:r>
              <a:rPr lang="en-US" sz="1600" dirty="0"/>
              <a:t>¥75-¥80 range, $126-$130 in the (FXY</a:t>
            </a:r>
            <a:r>
              <a:rPr lang="en-US" sz="1600" dirty="0" smtClean="0"/>
              <a:t>)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*Made 3.18% on the short, 6.51% if you kept it,</a:t>
            </a:r>
            <a:br>
              <a:rPr lang="en-US" sz="1600" dirty="0" smtClean="0"/>
            </a:br>
            <a:r>
              <a:rPr lang="en-US" sz="1600" dirty="0" smtClean="0"/>
              <a:t>or 130% on the position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Look to reestablish on next “RISK OFF” round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</a:t>
            </a:r>
            <a:r>
              <a:rPr lang="en-US" sz="1600" dirty="0"/>
              <a:t>Euro shorts at </a:t>
            </a:r>
            <a:r>
              <a:rPr lang="en-US" sz="1600" dirty="0" smtClean="0"/>
              <a:t>a new all </a:t>
            </a:r>
            <a:r>
              <a:rPr lang="en-US" sz="1600" dirty="0"/>
              <a:t>time </a:t>
            </a:r>
            <a:r>
              <a:rPr lang="en-US" sz="1600" dirty="0" smtClean="0"/>
              <a:t>high as hedge funds</a:t>
            </a:r>
            <a:br>
              <a:rPr lang="en-US" sz="1600" dirty="0" smtClean="0"/>
            </a:br>
            <a:r>
              <a:rPr lang="en-US" sz="1600" dirty="0" smtClean="0"/>
              <a:t>sell into the rally, possible $1.33 top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*€500 billion in LTRO money in the market, maybe</a:t>
            </a:r>
            <a:br>
              <a:rPr lang="en-US" sz="1600" dirty="0" smtClean="0"/>
            </a:br>
            <a:r>
              <a:rPr lang="en-US" sz="1600" dirty="0" smtClean="0"/>
              <a:t>another €500 billion at month end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*Australian dollar may be peaking here</a:t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352800"/>
            <a:ext cx="2305050" cy="297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96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(UUP)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226777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(FXE)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953410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(EUO)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590004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Australian Dollar (FXA)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587365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(FXY)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743972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(YCS)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658654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Japanese Yen (FXY)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335057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>*Cooking with natural Gas, 3.77% profit on the short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*Waiting to smack the next rally in Natural gas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*Hold out for $3/MBTU, $6 in the (UNG)</a:t>
            </a:r>
            <a:br>
              <a:rPr lang="en-US" sz="1800" dirty="0" smtClean="0"/>
            </a:b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/>
              <a:t>*Oil is flat lining around $100, despite Iran push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*At $110 (USO) puts start to look</a:t>
            </a:r>
            <a:br>
              <a:rPr lang="en-US" sz="1800" dirty="0" smtClean="0"/>
            </a:br>
            <a:r>
              <a:rPr lang="en-US" sz="1800" dirty="0" smtClean="0"/>
              <a:t>very interesting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*Will see $75 again in next big “RISK OFF” round,</a:t>
            </a:r>
            <a:br>
              <a:rPr lang="en-US" sz="1800" dirty="0" smtClean="0"/>
            </a:br>
            <a:r>
              <a:rPr lang="en-US" sz="1800" dirty="0" smtClean="0"/>
              <a:t>$50 if the Arab Spring makes it to </a:t>
            </a:r>
            <a:r>
              <a:rPr lang="en-US" sz="1800" dirty="0" smtClean="0"/>
              <a:t>Iran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*Long term, not short term view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191000"/>
            <a:ext cx="29464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1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9767" y="25146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Seminar at Sea</a:t>
            </a:r>
            <a:br>
              <a:rPr lang="en-US" b="1" dirty="0" smtClean="0"/>
            </a:br>
            <a:r>
              <a:rPr lang="en-US" b="1" dirty="0" smtClean="0"/>
              <a:t>July 11, 2012</a:t>
            </a:r>
            <a:br>
              <a:rPr lang="en-US" b="1" dirty="0" smtClean="0"/>
            </a:br>
            <a:r>
              <a:rPr lang="en-US" b="1" dirty="0" smtClean="0"/>
              <a:t>Queen Mary 2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09789" y="2514600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San Francisco</a:t>
            </a:r>
            <a:br>
              <a:rPr lang="en-US" b="1" dirty="0" smtClean="0"/>
            </a:br>
            <a:r>
              <a:rPr lang="en-US" b="1" dirty="0" smtClean="0"/>
              <a:t>April 20, 2012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733800"/>
            <a:ext cx="3200400" cy="2067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767154"/>
            <a:ext cx="3943534" cy="20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2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Crude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964481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Natural Gas (UNG)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6740746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Copper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1253404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Precious Metals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563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*Is rolling over with other asset classes, except stocks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*The hot money is moving back in for a trade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*Short term overbought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*The long term target is still $2,300 for gold,</a:t>
            </a:r>
            <a:br>
              <a:rPr lang="en-US" dirty="0" smtClean="0"/>
            </a:br>
            <a:r>
              <a:rPr lang="en-US" dirty="0" smtClean="0"/>
              <a:t>$100 for silver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463771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577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Gold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023641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Silver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8232074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(Platinum)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7926873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Palladium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214130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Ags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*Out of Season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*Still digesting the USDA January crop report disaster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*Will be dead for a few more months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*Stand aside-no trade for now</a:t>
            </a:r>
            <a:br>
              <a:rPr lang="en-US" sz="2000" dirty="0" smtClean="0"/>
            </a:br>
            <a:r>
              <a:rPr lang="en-US" sz="2000" dirty="0" smtClean="0"/>
              <a:t>but a nice buy is setting up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*Long term positive fundamentals</a:t>
            </a:r>
            <a:br>
              <a:rPr lang="en-US" sz="2000" dirty="0" smtClean="0"/>
            </a:br>
            <a:r>
              <a:rPr lang="en-US" sz="2000" dirty="0" smtClean="0"/>
              <a:t> eventually kick in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352800"/>
            <a:ext cx="3733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557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(CORN)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619879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Trade Alert Performance</a:t>
            </a:r>
            <a:br>
              <a:rPr lang="en-US" sz="36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*February MTD +2.63%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*2012 YTD +2.95%</a:t>
            </a:r>
            <a:br>
              <a:rPr lang="en-US" sz="2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*First 64 </a:t>
            </a:r>
            <a:r>
              <a:rPr lang="en-US" sz="2400" dirty="0"/>
              <a:t>weeks of Trading</a:t>
            </a:r>
            <a:br>
              <a:rPr lang="en-US" sz="2400" dirty="0"/>
            </a:br>
            <a:r>
              <a:rPr lang="en-US" sz="2400" dirty="0"/>
              <a:t>+ </a:t>
            </a:r>
            <a:r>
              <a:rPr lang="en-US" sz="2400" dirty="0" smtClean="0"/>
              <a:t>43.13%</a:t>
            </a:r>
            <a:br>
              <a:rPr lang="en-US" sz="24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*Versus </a:t>
            </a:r>
            <a:r>
              <a:rPr lang="en-US" sz="2000" dirty="0" smtClean="0"/>
              <a:t>+4.5% </a:t>
            </a:r>
            <a:r>
              <a:rPr lang="en-US" sz="2000" dirty="0"/>
              <a:t>for the S&amp;P500</a:t>
            </a:r>
            <a:br>
              <a:rPr lang="en-US" sz="2000" dirty="0"/>
            </a:br>
            <a:r>
              <a:rPr lang="en-US" sz="2000" dirty="0" smtClean="0"/>
              <a:t>A 36.1% outperformance of the index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52</a:t>
            </a:r>
            <a:r>
              <a:rPr lang="en-US" sz="2000" dirty="0" smtClean="0"/>
              <a:t> </a:t>
            </a:r>
            <a:r>
              <a:rPr lang="en-US" sz="2000" dirty="0" smtClean="0"/>
              <a:t>out of </a:t>
            </a:r>
            <a:r>
              <a:rPr lang="en-US" sz="2000" dirty="0" smtClean="0"/>
              <a:t>63 </a:t>
            </a:r>
            <a:r>
              <a:rPr lang="en-US" sz="2000" dirty="0" smtClean="0"/>
              <a:t>closed trades </a:t>
            </a:r>
            <a:r>
              <a:rPr lang="en-US" sz="2000" dirty="0" smtClean="0"/>
              <a:t>profitable, users manual coming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u="sng" dirty="0" smtClean="0"/>
              <a:t>82% </a:t>
            </a:r>
            <a:r>
              <a:rPr lang="en-US" u="sng" dirty="0" smtClean="0"/>
              <a:t>success rate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288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7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(DBA)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2331523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Real Estate</a:t>
            </a:r>
            <a:br>
              <a:rPr lang="en-US" sz="3200" dirty="0" smtClean="0"/>
            </a:br>
            <a:r>
              <a:rPr lang="en-US" sz="2000" dirty="0" smtClean="0"/>
              <a:t>September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00200"/>
            <a:ext cx="6034616" cy="4525963"/>
          </a:xfrm>
        </p:spPr>
      </p:pic>
    </p:spTree>
    <p:extLst>
      <p:ext uri="{BB962C8B-B14F-4D97-AF65-F5344CB8AC3E}">
        <p14:creationId xmlns:p14="http://schemas.microsoft.com/office/powerpoint/2010/main" val="33442653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en-US" sz="3200" dirty="0" smtClean="0"/>
              <a:t>Trade Sheet</a:t>
            </a:r>
            <a:br>
              <a:rPr lang="en-US" sz="3200" dirty="0" smtClean="0"/>
            </a:br>
            <a:r>
              <a:rPr lang="en-US" sz="2000" dirty="0" smtClean="0"/>
              <a:t>The bottom line: Trade or die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*Stocks-sell big rallies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*Bonds- stand aside, buy the next dip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*Commodities- </a:t>
            </a:r>
            <a:r>
              <a:rPr lang="en-US" sz="2400" dirty="0" smtClean="0"/>
              <a:t>sell rallies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</a:t>
            </a:r>
            <a:r>
              <a:rPr lang="en-US" sz="2400" dirty="0" smtClean="0"/>
              <a:t>Currencies- sell Euro and yen rallies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*Precious </a:t>
            </a:r>
            <a:r>
              <a:rPr lang="en-US" sz="2400" dirty="0" smtClean="0"/>
              <a:t>Metals-wait for the next short to set up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</a:t>
            </a:r>
            <a:r>
              <a:rPr lang="en-US" sz="2400" dirty="0" smtClean="0"/>
              <a:t>Volatility-buy under $20</a:t>
            </a:r>
            <a:br>
              <a:rPr lang="en-US" sz="2400" dirty="0" smtClean="0"/>
            </a:br>
            <a:r>
              <a:rPr lang="en-US" sz="2400" dirty="0" smtClean="0"/>
              <a:t>*The ags – stand aside wait for a bottom</a:t>
            </a:r>
            <a:br>
              <a:rPr lang="en-US" sz="2400" dirty="0" smtClean="0"/>
            </a:br>
            <a:r>
              <a:rPr lang="en-US" sz="2400" dirty="0" smtClean="0"/>
              <a:t>*</a:t>
            </a:r>
            <a:r>
              <a:rPr lang="en-US" sz="2400" dirty="0"/>
              <a:t>Real </a:t>
            </a:r>
            <a:r>
              <a:rPr lang="en-US" sz="2400" dirty="0" smtClean="0"/>
              <a:t>estate-breaking to new lows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Next Webinar is on Wednesday, February 29, 2012</a:t>
            </a:r>
            <a:br>
              <a:rPr lang="en-US" sz="2400" dirty="0" smtClean="0"/>
            </a:br>
            <a:r>
              <a:rPr lang="en-US" sz="2400" dirty="0" smtClean="0"/>
              <a:t>(Sadie Hawkins Day)</a:t>
            </a:r>
            <a:br>
              <a:rPr lang="en-US" sz="2400" dirty="0" smtClean="0"/>
            </a:b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810000"/>
            <a:ext cx="2457450" cy="147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To access my research </a:t>
            </a:r>
            <a:r>
              <a:rPr lang="en-US" sz="2700" dirty="0"/>
              <a:t>d</a:t>
            </a:r>
            <a:r>
              <a:rPr lang="en-US" sz="2700" dirty="0" smtClean="0"/>
              <a:t>ata </a:t>
            </a:r>
            <a:r>
              <a:rPr lang="en-US" sz="2700" dirty="0"/>
              <a:t>b</a:t>
            </a:r>
            <a:r>
              <a:rPr lang="en-US" sz="2700" dirty="0" smtClean="0"/>
              <a:t>ase or buy strategy</a:t>
            </a:r>
            <a:br>
              <a:rPr lang="en-US" sz="2700" dirty="0" smtClean="0"/>
            </a:br>
            <a:r>
              <a:rPr lang="en-US" sz="2700" dirty="0" smtClean="0"/>
              <a:t> luncheon tickets Please Go to</a:t>
            </a:r>
            <a:r>
              <a:rPr lang="en-US" sz="2700" smtClean="0"/>
              <a:t/>
            </a:r>
            <a:br>
              <a:rPr lang="en-US" sz="2700" smtClean="0"/>
            </a:br>
            <a:r>
              <a:rPr lang="en-US" sz="2700" smtClean="0">
                <a:hlinkClick r:id="rId3"/>
              </a:rPr>
              <a:t>www.madhedgefundtrader.com</a:t>
            </a:r>
            <a:r>
              <a:rPr lang="en-US" sz="2700" smtClean="0"/>
              <a:t> </a:t>
            </a:r>
            <a:endParaRPr lang="en-US" sz="2700" dirty="0"/>
          </a:p>
        </p:txBody>
      </p:sp>
      <p:pic>
        <p:nvPicPr>
          <p:cNvPr id="38915" name="Content Placeholder 3" descr="Business10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14400" y="2895600"/>
            <a:ext cx="7361238" cy="3351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r>
              <a:rPr lang="en-US" sz="3200" dirty="0"/>
              <a:t>Portfolio Review</a:t>
            </a:r>
            <a:br>
              <a:rPr lang="en-US" sz="3200" dirty="0"/>
            </a:br>
            <a:r>
              <a:rPr lang="en-US" sz="2000" dirty="0" smtClean="0"/>
              <a:t>Stay Small Until a Reversal is Confirmed</a:t>
            </a:r>
            <a:br>
              <a:rPr lang="en-US" sz="2000" dirty="0" smtClean="0"/>
            </a:br>
            <a:endParaRPr lang="en-US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586500"/>
              </p:ext>
            </p:extLst>
          </p:nvPr>
        </p:nvGraphicFramePr>
        <p:xfrm>
          <a:off x="1295400" y="1600200"/>
          <a:ext cx="2332459" cy="45259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8215"/>
                <a:gridCol w="854244"/>
              </a:tblGrid>
              <a:tr h="2084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Mad Hedge Fund Trader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8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Trading Book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084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Asset Class Breakdown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8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Risk Adjusted Basis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current capital at risk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sng" strike="noStrike">
                          <a:effectLst/>
                        </a:rPr>
                        <a:t>Risk On</a:t>
                      </a:r>
                      <a:endParaRPr lang="en-US" sz="13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sng" strike="noStrike">
                          <a:effectLst/>
                        </a:rPr>
                        <a:t>Risk Off</a:t>
                      </a:r>
                      <a:endParaRPr lang="en-US" sz="13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Short SPX (SDS)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-10.00%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total net position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-10.00%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4808535"/>
              </p:ext>
            </p:extLst>
          </p:nvPr>
        </p:nvGraphicFramePr>
        <p:xfrm>
          <a:off x="4267200" y="2590800"/>
          <a:ext cx="3352800" cy="321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017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Economy</a:t>
            </a:r>
            <a:br>
              <a:rPr lang="en-US" sz="3600" dirty="0" smtClean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5410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*Economic data transitioning from strong to mixed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*January Retail Sales 0.4% vs. 1% expected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*Japan 2011 GDP came in at -2.3%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*German ZEW economic sentiment index jumped from minus -21.6 to 5.4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*Weekly jobless claims -15,000 to </a:t>
            </a:r>
            <a:r>
              <a:rPr lang="en-US" sz="1600" dirty="0" smtClean="0"/>
              <a:t>358,000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*Empire state survey 13.48 up to 19,53 in February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*All consistent with a low 2.0% GDP growth rate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50" y="1600200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74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Bonds-Mixed Signals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*Still is not buying the “RISK ON” scenario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*Ten year yields hit 1.79%, a new 60 year low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*20 and 30 Year Treasury bonds are falling,</a:t>
            </a:r>
            <a:br>
              <a:rPr lang="en-US" sz="1800" dirty="0" smtClean="0"/>
            </a:br>
            <a:r>
              <a:rPr lang="en-US" sz="1800" dirty="0" smtClean="0"/>
              <a:t> yields rising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*7-10 year bonds are rising, yields falling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*Net, Net, bond investors are taking risk</a:t>
            </a:r>
            <a:br>
              <a:rPr lang="en-US" sz="1800" dirty="0" smtClean="0"/>
            </a:br>
            <a:r>
              <a:rPr lang="en-US" sz="1800" dirty="0" smtClean="0"/>
              <a:t> off the table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JNK is tracking the equity market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*Waiting for the next “RISK OFF” round to pop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*Is this the final move?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162175"/>
            <a:ext cx="304578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97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(TLT)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6" y="1600200"/>
            <a:ext cx="5534708" cy="4525963"/>
          </a:xfrm>
        </p:spPr>
      </p:pic>
    </p:spTree>
    <p:extLst>
      <p:ext uri="{BB962C8B-B14F-4D97-AF65-F5344CB8AC3E}">
        <p14:creationId xmlns:p14="http://schemas.microsoft.com/office/powerpoint/2010/main" val="2004622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(IEF) 7-10 Year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306" y="1600200"/>
            <a:ext cx="4391388" cy="4525963"/>
          </a:xfrm>
        </p:spPr>
      </p:pic>
    </p:spTree>
    <p:extLst>
      <p:ext uri="{BB962C8B-B14F-4D97-AF65-F5344CB8AC3E}">
        <p14:creationId xmlns:p14="http://schemas.microsoft.com/office/powerpoint/2010/main" val="3352715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6621</TotalTime>
  <Words>242</Words>
  <Application>Microsoft Office PowerPoint</Application>
  <PresentationFormat>On-screen Show (4:3)</PresentationFormat>
  <Paragraphs>73</Paragraphs>
  <Slides>43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Please Stand By for John Thomas Wednesday, February 15, 2012 Global Trading Dispatch</vt:lpstr>
      <vt:lpstr> The Mad Hedge Fund Trader The Grind Up Continues</vt:lpstr>
      <vt:lpstr>MHFT Global Strategy Luncheons Buy tickets at www.madhedgefundtrader.com </vt:lpstr>
      <vt:lpstr>Trade Alert Performance </vt:lpstr>
      <vt:lpstr>Portfolio Review Stay Small Until a Reversal is Confirmed </vt:lpstr>
      <vt:lpstr>The Economy </vt:lpstr>
      <vt:lpstr>Bonds-Mixed Signals</vt:lpstr>
      <vt:lpstr>(TLT)</vt:lpstr>
      <vt:lpstr>(IEF) 7-10 Year</vt:lpstr>
      <vt:lpstr>(TYX)</vt:lpstr>
      <vt:lpstr>(TBT)</vt:lpstr>
      <vt:lpstr>(JNK)</vt:lpstr>
      <vt:lpstr>Stocks </vt:lpstr>
      <vt:lpstr>Stocks </vt:lpstr>
      <vt:lpstr>(SPY)</vt:lpstr>
      <vt:lpstr>Double Short S&amp;P 500 ETF(SDS)</vt:lpstr>
      <vt:lpstr>Russell 2000 (IWM)</vt:lpstr>
      <vt:lpstr>NASDAQ</vt:lpstr>
      <vt:lpstr>(VIX)</vt:lpstr>
      <vt:lpstr>(AAPL)</vt:lpstr>
      <vt:lpstr>The Dollar</vt:lpstr>
      <vt:lpstr>(UUP)</vt:lpstr>
      <vt:lpstr>(FXE)</vt:lpstr>
      <vt:lpstr>(EUO)</vt:lpstr>
      <vt:lpstr>Australian Dollar (FXA)</vt:lpstr>
      <vt:lpstr>(FXY)</vt:lpstr>
      <vt:lpstr>(YCS)</vt:lpstr>
      <vt:lpstr>Japanese Yen (FXY)</vt:lpstr>
      <vt:lpstr>Energy</vt:lpstr>
      <vt:lpstr>Crude</vt:lpstr>
      <vt:lpstr>Natural Gas (UNG)</vt:lpstr>
      <vt:lpstr>Copper</vt:lpstr>
      <vt:lpstr>Precious Metals</vt:lpstr>
      <vt:lpstr>Gold</vt:lpstr>
      <vt:lpstr>Silver</vt:lpstr>
      <vt:lpstr>(Platinum)</vt:lpstr>
      <vt:lpstr>Palladium</vt:lpstr>
      <vt:lpstr>The Ags</vt:lpstr>
      <vt:lpstr>(CORN)</vt:lpstr>
      <vt:lpstr>(DBA)</vt:lpstr>
      <vt:lpstr>Real Estate September</vt:lpstr>
      <vt:lpstr>Trade Sheet The bottom line: Trade or die</vt:lpstr>
      <vt:lpstr>To access my research data base or buy strategy  luncheon tickets Please Go to www.madhedgefundtrader.com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tammi</dc:creator>
  <cp:lastModifiedBy>randy</cp:lastModifiedBy>
  <cp:revision>1170</cp:revision>
  <dcterms:created xsi:type="dcterms:W3CDTF">2009-05-20T21:55:50Z</dcterms:created>
  <dcterms:modified xsi:type="dcterms:W3CDTF">2012-02-15T16:38:18Z</dcterms:modified>
</cp:coreProperties>
</file>