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53" r:id="rId2"/>
    <p:sldId id="256" r:id="rId3"/>
    <p:sldId id="485" r:id="rId4"/>
    <p:sldId id="354" r:id="rId5"/>
    <p:sldId id="355" r:id="rId6"/>
    <p:sldId id="447" r:id="rId7"/>
    <p:sldId id="437" r:id="rId8"/>
    <p:sldId id="438" r:id="rId9"/>
    <p:sldId id="439" r:id="rId10"/>
    <p:sldId id="466" r:id="rId11"/>
    <p:sldId id="419" r:id="rId12"/>
    <p:sldId id="420" r:id="rId13"/>
    <p:sldId id="486" r:id="rId14"/>
    <p:sldId id="484" r:id="rId15"/>
    <p:sldId id="473" r:id="rId16"/>
    <p:sldId id="463" r:id="rId17"/>
    <p:sldId id="431" r:id="rId18"/>
    <p:sldId id="490" r:id="rId19"/>
    <p:sldId id="443" r:id="rId20"/>
    <p:sldId id="491" r:id="rId21"/>
    <p:sldId id="444" r:id="rId22"/>
    <p:sldId id="445" r:id="rId23"/>
    <p:sldId id="488" r:id="rId24"/>
    <p:sldId id="454" r:id="rId25"/>
    <p:sldId id="448" r:id="rId26"/>
    <p:sldId id="492" r:id="rId27"/>
    <p:sldId id="457" r:id="rId28"/>
    <p:sldId id="470" r:id="rId29"/>
    <p:sldId id="434" r:id="rId30"/>
    <p:sldId id="494" r:id="rId31"/>
    <p:sldId id="465" r:id="rId32"/>
    <p:sldId id="433" r:id="rId33"/>
    <p:sldId id="427" r:id="rId34"/>
    <p:sldId id="428" r:id="rId35"/>
    <p:sldId id="450" r:id="rId36"/>
    <p:sldId id="451" r:id="rId37"/>
    <p:sldId id="440" r:id="rId38"/>
    <p:sldId id="442" r:id="rId39"/>
    <p:sldId id="441" r:id="rId40"/>
    <p:sldId id="449" r:id="rId41"/>
    <p:sldId id="360" r:id="rId42"/>
    <p:sldId id="293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422" autoAdjust="0"/>
  </p:normalViewPr>
  <p:slideViewPr>
    <p:cSldViewPr>
      <p:cViewPr>
        <p:scale>
          <a:sx n="107" d="100"/>
          <a:sy n="107" d="100"/>
        </p:scale>
        <p:origin x="180" y="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1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val>
            <c:numRef>
              <c:f>Sheet1!$B$93:$B$102</c:f>
              <c:numCache>
                <c:formatCode>0.00%</c:formatCode>
                <c:ptCount val="10"/>
                <c:pt idx="0">
                  <c:v>0.05</c:v>
                </c:pt>
                <c:pt idx="1">
                  <c:v>0.05</c:v>
                </c:pt>
                <c:pt idx="6">
                  <c:v>0.25</c:v>
                </c:pt>
                <c:pt idx="7">
                  <c:v>-2.5000000000000001E-2</c:v>
                </c:pt>
                <c:pt idx="8">
                  <c:v>-0.1</c:v>
                </c:pt>
                <c:pt idx="9">
                  <c:v>-0.05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3AE42D-1306-4496-85E9-1CFCDF01E9D1}" type="datetimeFigureOut">
              <a:rPr lang="en-US"/>
              <a:pPr>
                <a:defRPr/>
              </a:pPr>
              <a:t>2/1/2012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D3926B-C3E1-4FE9-82F5-6547D9E3A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18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0DED3D-1641-45F9-A8D8-F4029443AC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964EB5-AE4A-44CA-BBD7-1A741FDA3B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581B7-7EF8-4A5F-AF36-DE646D052CD4}" type="datetimeFigureOut">
              <a:rPr lang="en-US"/>
              <a:pPr>
                <a:defRPr/>
              </a:pPr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E94A-0886-4A0C-AB56-BE787B652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C2512-39EC-4D53-9C4A-98737B938D01}" type="datetimeFigureOut">
              <a:rPr lang="en-US"/>
              <a:pPr>
                <a:defRPr/>
              </a:pPr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62C3-E191-44E5-81A9-2F81298E7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FCFF-AAC6-43ED-99C2-E906CE223DF2}" type="datetimeFigureOut">
              <a:rPr lang="en-US"/>
              <a:pPr>
                <a:defRPr/>
              </a:pPr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7390-DBF8-4C07-ADB4-452AE5949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33EF-AC14-4322-9BF3-0510C7453135}" type="datetimeFigureOut">
              <a:rPr lang="en-US"/>
              <a:pPr>
                <a:defRPr/>
              </a:pPr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760B5-E2BF-42D4-80D6-2E02A6506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5994D-A21B-40A4-BB0F-ABA004C8301A}" type="datetimeFigureOut">
              <a:rPr lang="en-US"/>
              <a:pPr>
                <a:defRPr/>
              </a:pPr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E33D7-B767-4A2F-8088-9CF0557D3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255FC-F6D5-464C-8DB2-CDF57DA80417}" type="datetimeFigureOut">
              <a:rPr lang="en-US"/>
              <a:pPr>
                <a:defRPr/>
              </a:pPr>
              <a:t>2/1/2012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A1DD-87D5-46DF-856D-30224D318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5157-77C7-4086-A571-CF2106B77A76}" type="datetimeFigureOut">
              <a:rPr lang="en-US"/>
              <a:pPr>
                <a:defRPr/>
              </a:pPr>
              <a:t>2/1/2012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3935-3ED8-49D3-94B9-3129C0D31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5EB6-4A2D-4877-BDB4-6CC6A9DF78FE}" type="datetimeFigureOut">
              <a:rPr lang="en-US"/>
              <a:pPr>
                <a:defRPr/>
              </a:pPr>
              <a:t>2/1/2012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21E99-0837-495E-84D0-0FDA05AB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3344-56AE-4BAC-9123-7F19F8CE94F2}" type="datetimeFigureOut">
              <a:rPr lang="en-US"/>
              <a:pPr>
                <a:defRPr/>
              </a:pPr>
              <a:t>2/1/2012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2DD9-2D54-4EDC-BE0F-2928EF80C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926D6-0067-4AC2-A856-152A3516E93D}" type="datetimeFigureOut">
              <a:rPr lang="en-US"/>
              <a:pPr>
                <a:defRPr/>
              </a:pPr>
              <a:t>2/1/2012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A45B5-E4F3-4173-89C1-A024FE94A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8699-8B8E-435C-B13D-6239D5386B04}" type="datetimeFigureOut">
              <a:rPr lang="en-US"/>
              <a:pPr>
                <a:defRPr/>
              </a:pPr>
              <a:t>2/1/2012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274C-70D1-4B8C-9C64-EE9D81724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3F1249-29CB-4B22-BE86-91D5D1271272}" type="datetimeFigureOut">
              <a:rPr lang="en-US"/>
              <a:pPr>
                <a:defRPr/>
              </a:pPr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7BE5DA-A06A-48B7-88F9-2E90A6698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/>
          <a:lstStyle/>
          <a:p>
            <a:r>
              <a:rPr lang="en-US" sz="2800" dirty="0"/>
              <a:t>Please Stand </a:t>
            </a:r>
            <a:r>
              <a:rPr lang="en-US" sz="2800" dirty="0" smtClean="0"/>
              <a:t>By for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John </a:t>
            </a:r>
            <a:r>
              <a:rPr lang="en-US" sz="2800" dirty="0" smtClean="0"/>
              <a:t>Thomas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Wednesday, February 1, 2012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Global Trading Dispatch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90800"/>
            <a:ext cx="80772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Webinar will begin at 12:00 pm 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429000"/>
            <a:ext cx="2153322" cy="27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(JNK)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654557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Stocks</a:t>
            </a:r>
            <a:br>
              <a:rPr lang="en-US" sz="36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>*Best January in 15 years, up 4.6%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*We are 93% through a 300 point (SPX) move from 1,060 to 1,360</a:t>
            </a:r>
            <a:br>
              <a:rPr lang="en-US" sz="1800" dirty="0" smtClean="0"/>
            </a:br>
            <a:r>
              <a:rPr lang="en-US" sz="1800" dirty="0" smtClean="0"/>
              <a:t>(two weeks ago was 80%)</a:t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*Global stock markets most overbought in years</a:t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*Still inside the range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*Is February the give back month?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*Value players and pension funds are making</a:t>
            </a:r>
            <a:br>
              <a:rPr lang="en-US" sz="1800" dirty="0" smtClean="0"/>
            </a:br>
            <a:r>
              <a:rPr lang="en-US" sz="1800" dirty="0" smtClean="0"/>
              <a:t>their annual allocations, but running out of steam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*Europe’s quantitative easing is spilling over into</a:t>
            </a:r>
            <a:br>
              <a:rPr lang="en-US" sz="1800" dirty="0" smtClean="0"/>
            </a:br>
            <a:r>
              <a:rPr lang="en-US" sz="1800" dirty="0" smtClean="0"/>
              <a:t>US stocks and bonds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*Don’t get sucked into the “golden cross”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590800"/>
            <a:ext cx="38862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96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(SPY)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115419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Double Short S&amp;P 500 ETF(SDS)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015041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German DAX Composite(DAX)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182738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Russell 2000 (IWM)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58211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NASDAQ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651450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(VIX)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377162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Greece (GREK)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816658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Dollar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*If “RISK OFF” is around the corner, so is a dollar rally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</a:t>
            </a:r>
            <a:r>
              <a:rPr lang="en-US" sz="1800" dirty="0"/>
              <a:t>Euro shorts at </a:t>
            </a:r>
            <a:r>
              <a:rPr lang="en-US" sz="1800" dirty="0" smtClean="0"/>
              <a:t>a new all </a:t>
            </a:r>
            <a:r>
              <a:rPr lang="en-US" sz="1800" dirty="0"/>
              <a:t>time </a:t>
            </a:r>
            <a:r>
              <a:rPr lang="en-US" sz="1800" dirty="0" smtClean="0"/>
              <a:t>high as hedge funds</a:t>
            </a:r>
            <a:br>
              <a:rPr lang="en-US" sz="1800" dirty="0" smtClean="0"/>
            </a:br>
            <a:r>
              <a:rPr lang="en-US" sz="1800" dirty="0" smtClean="0"/>
              <a:t>sell into the rally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*A six cent Euro rally on short covering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*Sell into the yen spike up, play the ¥75-¥80 range,</a:t>
            </a:r>
            <a:br>
              <a:rPr lang="en-US" sz="1800" dirty="0" smtClean="0"/>
            </a:br>
            <a:r>
              <a:rPr lang="en-US" sz="1800" dirty="0" smtClean="0"/>
              <a:t>$126-$130 in the (FXY)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*Portuguese 10 year yields rocket from 14$ to 20%</a:t>
            </a:r>
            <a:br>
              <a:rPr lang="en-US" sz="1800" dirty="0" smtClean="0"/>
            </a:br>
            <a:r>
              <a:rPr lang="en-US" sz="1800" dirty="0" smtClean="0"/>
              <a:t>the next chapter of the crisis?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38400"/>
            <a:ext cx="246888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96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 Mad Hedge Fund Trader</a:t>
            </a:r>
            <a:br>
              <a:rPr lang="en-US" sz="2800" dirty="0" smtClean="0"/>
            </a:br>
            <a:r>
              <a:rPr lang="en-US" sz="2800" dirty="0" smtClean="0"/>
              <a:t>Running out of Gas</a:t>
            </a:r>
            <a:endParaRPr lang="en-US" sz="1600" dirty="0" smtClean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rtlCol="0">
            <a:normAutofit fontScale="4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900" b="1" dirty="0" smtClean="0"/>
              <a:t>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i="1" dirty="0" smtClean="0">
                <a:solidFill>
                  <a:srgbClr val="002060"/>
                </a:solidFill>
              </a:rPr>
              <a:t>Diary of a Mad Hedge Fund Trader</a:t>
            </a:r>
            <a:r>
              <a:rPr lang="en-US" b="1" i="1" dirty="0" smtClean="0"/>
              <a:t> 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February 1, 2012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4400" dirty="0" smtClean="0">
                <a:solidFill>
                  <a:srgbClr val="0070C0"/>
                </a:solidFill>
                <a:hlinkClick r:id="rId3"/>
              </a:rPr>
              <a:t>www.madhedgefundtrader.com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br>
              <a:rPr lang="en-US" sz="4400" dirty="0" smtClean="0">
                <a:solidFill>
                  <a:srgbClr val="0070C0"/>
                </a:solidFill>
              </a:rPr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981200"/>
            <a:ext cx="2957513" cy="2219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European 10 Year Bond Yields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*Germany  1.80%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*Spain  5.10%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*Italy 6.40%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*Portugal  14.3%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*Greece  35%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057400"/>
            <a:ext cx="4572001" cy="294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94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(UUP)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4226777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(FXE)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46" y="1600200"/>
            <a:ext cx="5534707" cy="4525963"/>
          </a:xfrm>
        </p:spPr>
      </p:pic>
    </p:spTree>
    <p:extLst>
      <p:ext uri="{BB962C8B-B14F-4D97-AF65-F5344CB8AC3E}">
        <p14:creationId xmlns:p14="http://schemas.microsoft.com/office/powerpoint/2010/main" val="2953410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(EUO)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590004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Australian Dollar (FXA)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587365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(YCS)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658654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Japanese Yen (FXY)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335057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>*Smack the rally in Natural gas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*One week 40% spike triggered by State of the Union</a:t>
            </a:r>
            <a:br>
              <a:rPr lang="en-US" sz="1800" dirty="0" smtClean="0"/>
            </a:br>
            <a:r>
              <a:rPr lang="en-US" sz="1800" dirty="0" smtClean="0"/>
              <a:t>and (CHK) cutting production by half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*Remaining producers rushed to unload inventory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*Look to cover (UNG) puts when it hits $5</a:t>
            </a:r>
            <a:br>
              <a:rPr lang="en-US" sz="1800" dirty="0" smtClean="0"/>
            </a:br>
            <a:r>
              <a:rPr lang="en-US" sz="1800" dirty="0" smtClean="0"/>
              <a:t> ($1.30 in the puts) for a 100% gain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*Oil is flat lining around $100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*At $110 (USO) puts start to look</a:t>
            </a:r>
            <a:br>
              <a:rPr lang="en-US" sz="1800" dirty="0" smtClean="0"/>
            </a:br>
            <a:r>
              <a:rPr lang="en-US" sz="1800" dirty="0" smtClean="0"/>
              <a:t>very interesting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*Will see $75 again in next big “RISK OFF” ROUND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81200"/>
            <a:ext cx="227896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1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Crude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9644813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Natural Gas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674074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232433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Houston</a:t>
            </a:r>
            <a:br>
              <a:rPr lang="en-US" b="1" dirty="0" smtClean="0"/>
            </a:br>
            <a:r>
              <a:rPr lang="en-US" b="1" dirty="0" smtClean="0"/>
              <a:t>February 9, 2012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276600"/>
            <a:ext cx="3121240" cy="2394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7399" y="2492885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San Francisco</a:t>
            </a:r>
            <a:br>
              <a:rPr lang="en-US" b="1" dirty="0" smtClean="0"/>
            </a:br>
            <a:r>
              <a:rPr lang="en-US" b="1" dirty="0" smtClean="0"/>
              <a:t>April 20, 2012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09" y="3499803"/>
            <a:ext cx="3200400" cy="206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20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United States Natural Gas Fund (UNG)</a:t>
            </a:r>
            <a:br>
              <a:rPr lang="en-US" sz="3200" dirty="0" smtClean="0"/>
            </a:br>
            <a:r>
              <a:rPr lang="en-US" sz="3200" dirty="0" smtClean="0"/>
              <a:t>First Home Run of the Year!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198355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Copper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1253404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Precious Metals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5638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*scrapage of gold is soaring, increasing supply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*The hot money is moving back in for a trade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*High prices drawing in more supply from mines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*Huge demand from China is driving prices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*Modest “RISK ON” push also helped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*Short term overbought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*The long term target is still $2,300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6670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577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Gold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4023641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Silver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8232074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(Platinum)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7926873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Palladium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214130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Ags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*Still digesting the USDA January crop report disaster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*90% of traders were caught the wrong way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*Will be dead for a few more months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*Small lift in prices from the Argentina drought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*Stand aside-no trade for now</a:t>
            </a:r>
            <a:br>
              <a:rPr lang="en-US" sz="2000" dirty="0" smtClean="0"/>
            </a:br>
            <a:r>
              <a:rPr lang="en-US" sz="2000" dirty="0" smtClean="0"/>
              <a:t>but a nice buy is setting up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*The weather always get bad again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*Long term positive fundamentals eventually kick in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743200"/>
            <a:ext cx="3251200" cy="21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557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(CORN)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6198795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(DBA)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233152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Trade Alert Performance</a:t>
            </a:r>
            <a:br>
              <a:rPr lang="en-US" sz="36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*January MTD +0.32%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*2012 YTD +0.32%</a:t>
            </a:r>
            <a:br>
              <a:rPr lang="en-US" sz="2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*First 62 </a:t>
            </a:r>
            <a:r>
              <a:rPr lang="en-US" sz="2400" dirty="0"/>
              <a:t>weeks of Trading</a:t>
            </a:r>
            <a:br>
              <a:rPr lang="en-US" sz="2400" dirty="0"/>
            </a:br>
            <a:r>
              <a:rPr lang="en-US" sz="2400" dirty="0"/>
              <a:t>+ </a:t>
            </a:r>
            <a:r>
              <a:rPr lang="en-US" sz="2400" dirty="0" smtClean="0"/>
              <a:t>40.35%</a:t>
            </a:r>
            <a:br>
              <a:rPr lang="en-US" sz="24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*Versus </a:t>
            </a:r>
            <a:r>
              <a:rPr lang="en-US" sz="2000" dirty="0" smtClean="0"/>
              <a:t>+4.5% </a:t>
            </a:r>
            <a:r>
              <a:rPr lang="en-US" sz="2000" dirty="0"/>
              <a:t>for the S&amp;P500</a:t>
            </a:r>
            <a:br>
              <a:rPr lang="en-US" sz="2000" dirty="0"/>
            </a:br>
            <a:r>
              <a:rPr lang="en-US" sz="2000" dirty="0" smtClean="0"/>
              <a:t>A 36.1% outperformance of the index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49 out of 61 closed trades profitable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u="sng" dirty="0" smtClean="0"/>
              <a:t>80% success rate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288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7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Real Estate</a:t>
            </a:r>
            <a:br>
              <a:rPr lang="en-US" sz="3200" dirty="0" smtClean="0"/>
            </a:br>
            <a:r>
              <a:rPr lang="en-US" sz="2000" dirty="0" smtClean="0"/>
              <a:t>September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463" y="1600200"/>
            <a:ext cx="5687073" cy="4525963"/>
          </a:xfrm>
        </p:spPr>
      </p:pic>
    </p:spTree>
    <p:extLst>
      <p:ext uri="{BB962C8B-B14F-4D97-AF65-F5344CB8AC3E}">
        <p14:creationId xmlns:p14="http://schemas.microsoft.com/office/powerpoint/2010/main" val="33442653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r>
              <a:rPr lang="en-US" sz="3200" dirty="0" smtClean="0"/>
              <a:t>Trade Sheet</a:t>
            </a:r>
            <a:br>
              <a:rPr lang="en-US" sz="3200" dirty="0" smtClean="0"/>
            </a:br>
            <a:r>
              <a:rPr lang="en-US" sz="2000" dirty="0" smtClean="0"/>
              <a:t>The bottom line: Trade or die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*Stocks-sell rallies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*Bonds- stand aside, made the move up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*Commodities- </a:t>
            </a:r>
            <a:r>
              <a:rPr lang="en-US" sz="2400" dirty="0" smtClean="0"/>
              <a:t>cover (UNG) short around $5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</a:t>
            </a:r>
            <a:r>
              <a:rPr lang="en-US" sz="2400" dirty="0" smtClean="0"/>
              <a:t>Currencies- sell Euro and yen rallies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*Precious </a:t>
            </a:r>
            <a:r>
              <a:rPr lang="en-US" sz="2400" dirty="0" smtClean="0"/>
              <a:t>Metals-wait for the next short to set up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</a:t>
            </a:r>
            <a:r>
              <a:rPr lang="en-US" sz="2400" dirty="0" smtClean="0"/>
              <a:t>Volatility-buy under $20</a:t>
            </a:r>
            <a:br>
              <a:rPr lang="en-US" sz="2400" dirty="0" smtClean="0"/>
            </a:br>
            <a:r>
              <a:rPr lang="en-US" sz="2400" dirty="0" smtClean="0"/>
              <a:t>*The ags – stand aside wait for a bottom</a:t>
            </a:r>
            <a:br>
              <a:rPr lang="en-US" sz="2400" dirty="0" smtClean="0"/>
            </a:br>
            <a:r>
              <a:rPr lang="en-US" sz="2400" dirty="0" smtClean="0"/>
              <a:t>*</a:t>
            </a:r>
            <a:r>
              <a:rPr lang="en-US" sz="2400" dirty="0"/>
              <a:t>Real </a:t>
            </a:r>
            <a:r>
              <a:rPr lang="en-US" sz="2400" dirty="0" smtClean="0"/>
              <a:t>estate-breaking to new lows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Next Webinar is on Wednesday, </a:t>
            </a:r>
            <a:r>
              <a:rPr lang="en-US" sz="2400" smtClean="0"/>
              <a:t>February </a:t>
            </a:r>
            <a:r>
              <a:rPr lang="en-US" sz="2400" smtClean="0"/>
              <a:t>15, </a:t>
            </a:r>
            <a:r>
              <a:rPr lang="en-US" sz="2400" dirty="0" smtClean="0"/>
              <a:t>2012</a:t>
            </a:r>
            <a:br>
              <a:rPr lang="en-US" sz="2400" dirty="0" smtClean="0"/>
            </a:b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810000"/>
            <a:ext cx="2457450" cy="147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8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To access my research </a:t>
            </a:r>
            <a:r>
              <a:rPr lang="en-US" sz="2700" dirty="0"/>
              <a:t>d</a:t>
            </a:r>
            <a:r>
              <a:rPr lang="en-US" sz="2700" dirty="0" smtClean="0"/>
              <a:t>ata </a:t>
            </a:r>
            <a:r>
              <a:rPr lang="en-US" sz="2700" dirty="0"/>
              <a:t>b</a:t>
            </a:r>
            <a:r>
              <a:rPr lang="en-US" sz="2700" dirty="0" smtClean="0"/>
              <a:t>ase or buy strategy</a:t>
            </a:r>
            <a:br>
              <a:rPr lang="en-US" sz="2700" dirty="0" smtClean="0"/>
            </a:br>
            <a:r>
              <a:rPr lang="en-US" sz="2700" dirty="0" smtClean="0"/>
              <a:t> luncheon tickets Please Go to</a:t>
            </a:r>
            <a:r>
              <a:rPr lang="en-US" sz="2700" smtClean="0"/>
              <a:t/>
            </a:r>
            <a:br>
              <a:rPr lang="en-US" sz="2700" smtClean="0"/>
            </a:br>
            <a:r>
              <a:rPr lang="en-US" sz="2700" smtClean="0">
                <a:hlinkClick r:id="rId3"/>
              </a:rPr>
              <a:t>www.madhedgefundtrader.com</a:t>
            </a:r>
            <a:r>
              <a:rPr lang="en-US" sz="2700" smtClean="0"/>
              <a:t> </a:t>
            </a:r>
            <a:endParaRPr lang="en-US" sz="2700" dirty="0"/>
          </a:p>
        </p:txBody>
      </p:sp>
      <p:pic>
        <p:nvPicPr>
          <p:cNvPr id="38915" name="Content Placeholder 3" descr="Business10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14400" y="2895600"/>
            <a:ext cx="7361238" cy="3351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r>
              <a:rPr lang="en-US" sz="3200" dirty="0"/>
              <a:t>Portfolio Review</a:t>
            </a:r>
            <a:br>
              <a:rPr lang="en-US" sz="3200" dirty="0"/>
            </a:br>
            <a:r>
              <a:rPr lang="en-US" sz="2000" dirty="0" smtClean="0"/>
              <a:t>Stay Small Until a Reversal is Confirmed</a:t>
            </a:r>
            <a:br>
              <a:rPr lang="en-US" sz="2000" dirty="0" smtClean="0"/>
            </a:br>
            <a:endParaRPr lang="en-US" sz="20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940169"/>
              </p:ext>
            </p:extLst>
          </p:nvPr>
        </p:nvGraphicFramePr>
        <p:xfrm>
          <a:off x="4572000" y="2057400"/>
          <a:ext cx="3733800" cy="360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484380"/>
              </p:ext>
            </p:extLst>
          </p:nvPr>
        </p:nvGraphicFramePr>
        <p:xfrm>
          <a:off x="1219200" y="1447800"/>
          <a:ext cx="2332459" cy="45259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8215"/>
                <a:gridCol w="854244"/>
              </a:tblGrid>
              <a:tr h="2084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Mad Hedge Fund Trader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8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Trading Book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084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Asset Class Breakdown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8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Risk Adjusted Basis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current capital at risk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sng" strike="noStrike">
                          <a:effectLst/>
                        </a:rPr>
                        <a:t>Risk On</a:t>
                      </a:r>
                      <a:endParaRPr lang="en-US" sz="13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short yen (FXY)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5.00%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sng" strike="noStrike">
                          <a:effectLst/>
                        </a:rPr>
                        <a:t>Risk Off</a:t>
                      </a:r>
                      <a:endParaRPr lang="en-US" sz="13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Short Euro (EUO)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25.00%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Short (SPY)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-2.50%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Short SPX (SDS)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-10.00%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Short Nat Gas (UNG)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-5.00%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  <a:tr h="230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total</a:t>
                      </a:r>
                      <a:endParaRPr lang="en-US" sz="1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12.50%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44" marR="7444" marT="744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17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Economy-</a:t>
            </a:r>
            <a:r>
              <a:rPr lang="en-US" sz="2400" dirty="0" smtClean="0"/>
              <a:t>Running out of Gas?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59436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*January Chicago PMI down from 62.2 to 60.2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*January consumer confidence down from 64.5 to 61.1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*December personal income +0.5%, less than expected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*Personal Savings rate rises from 3.5% to 4.0%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*Weekly jobless claims jumped 21,000 to 377,000</a:t>
            </a:r>
            <a:br>
              <a:rPr lang="en-US" sz="1600" dirty="0" smtClean="0"/>
            </a:br>
            <a:r>
              <a:rPr lang="en-US" sz="1600" dirty="0" smtClean="0"/>
              <a:t>clouds the picture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*Amazon earnings are terrible-consumer dying?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*Congressional Budget Office projects 2% US growth</a:t>
            </a:r>
            <a:br>
              <a:rPr lang="en-US" sz="1600" dirty="0" smtClean="0"/>
            </a:br>
            <a:r>
              <a:rPr lang="en-US" sz="1600" dirty="0" smtClean="0"/>
              <a:t>for 2012 </a:t>
            </a:r>
            <a:r>
              <a:rPr lang="en-US" sz="1600" b="1" i="1" dirty="0" smtClean="0"/>
              <a:t>and 1% for 2013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*Watch the Friday January Nonfarm payroll.</a:t>
            </a:r>
            <a:br>
              <a:rPr lang="en-US" sz="1600" dirty="0" smtClean="0"/>
            </a:br>
            <a:r>
              <a:rPr lang="en-US" sz="1600" dirty="0" smtClean="0"/>
              <a:t>Less that 200,000 will be a problem for risk assets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*All consistent with a low 2.0% GDP growth rate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590800"/>
            <a:ext cx="28805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74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Bonds-Yields edge down to new Territory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>*Still is not buying the “RISK ON” scenario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*Ten year yields hit 1.79%, a new 60 year low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*Ten year could go to 1.60% in the next “RISK OFF” round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*Long term charts show the uptrend is still alive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*Bonds are predicting deflation</a:t>
            </a:r>
            <a:br>
              <a:rPr lang="en-US" sz="1800" dirty="0" smtClean="0"/>
            </a:br>
            <a:r>
              <a:rPr lang="en-US" sz="1800" dirty="0" smtClean="0"/>
              <a:t>  and recession for 2012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*Waiting for the next “RISK OFF” round to pop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*Is this the final move?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352800"/>
            <a:ext cx="3246343" cy="243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97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(TLT)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004622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(TBT)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637695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6441</TotalTime>
  <Words>288</Words>
  <Application>Microsoft Office PowerPoint</Application>
  <PresentationFormat>On-screen Show (4:3)</PresentationFormat>
  <Paragraphs>80</Paragraphs>
  <Slides>42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Please Stand By for John Thomas Wednesday, February 1, 2012 Global Trading Dispatch</vt:lpstr>
      <vt:lpstr> The Mad Hedge Fund Trader Running out of Gas</vt:lpstr>
      <vt:lpstr>MHFT Global Strategy Luncheons Buy tickets at www.madhedgefundtrader.com </vt:lpstr>
      <vt:lpstr>Trade Alert Performance </vt:lpstr>
      <vt:lpstr>Portfolio Review Stay Small Until a Reversal is Confirmed </vt:lpstr>
      <vt:lpstr>The Economy-Running out of Gas? </vt:lpstr>
      <vt:lpstr>Bonds-Yields edge down to new Territory</vt:lpstr>
      <vt:lpstr>(TLT)</vt:lpstr>
      <vt:lpstr>(TBT)</vt:lpstr>
      <vt:lpstr>(JNK)</vt:lpstr>
      <vt:lpstr>Stocks </vt:lpstr>
      <vt:lpstr>(SPY)</vt:lpstr>
      <vt:lpstr>Double Short S&amp;P 500 ETF(SDS)</vt:lpstr>
      <vt:lpstr>German DAX Composite(DAX) </vt:lpstr>
      <vt:lpstr>Russell 2000 (IWM)</vt:lpstr>
      <vt:lpstr>NASDAQ</vt:lpstr>
      <vt:lpstr>(VIX)</vt:lpstr>
      <vt:lpstr>Greece (GREK)</vt:lpstr>
      <vt:lpstr>The Dollar</vt:lpstr>
      <vt:lpstr>European 10 Year Bond Yields</vt:lpstr>
      <vt:lpstr>(UUP)</vt:lpstr>
      <vt:lpstr>(FXE)</vt:lpstr>
      <vt:lpstr>(EUO)</vt:lpstr>
      <vt:lpstr>Australian Dollar (FXA)</vt:lpstr>
      <vt:lpstr>(YCS)</vt:lpstr>
      <vt:lpstr>Japanese Yen (FXY)</vt:lpstr>
      <vt:lpstr>Energy</vt:lpstr>
      <vt:lpstr>Crude</vt:lpstr>
      <vt:lpstr>Natural Gas</vt:lpstr>
      <vt:lpstr>United States Natural Gas Fund (UNG) First Home Run of the Year!</vt:lpstr>
      <vt:lpstr>Copper</vt:lpstr>
      <vt:lpstr>Precious Metals</vt:lpstr>
      <vt:lpstr>Gold</vt:lpstr>
      <vt:lpstr>Silver</vt:lpstr>
      <vt:lpstr>(Platinum)</vt:lpstr>
      <vt:lpstr>Palladium</vt:lpstr>
      <vt:lpstr>The Ags</vt:lpstr>
      <vt:lpstr>(CORN)</vt:lpstr>
      <vt:lpstr>(DBA)</vt:lpstr>
      <vt:lpstr>Real Estate September</vt:lpstr>
      <vt:lpstr>Trade Sheet The bottom line: Trade or die</vt:lpstr>
      <vt:lpstr>To access my research data base or buy strategy  luncheon tickets Please Go to www.madhedgefundtrader.com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tammi</dc:creator>
  <cp:lastModifiedBy>randy</cp:lastModifiedBy>
  <cp:revision>1122</cp:revision>
  <dcterms:created xsi:type="dcterms:W3CDTF">2009-05-20T21:55:50Z</dcterms:created>
  <dcterms:modified xsi:type="dcterms:W3CDTF">2012-02-01T18:00:14Z</dcterms:modified>
</cp:coreProperties>
</file>