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53" r:id="rId2"/>
    <p:sldId id="256" r:id="rId3"/>
    <p:sldId id="505" r:id="rId4"/>
    <p:sldId id="485" r:id="rId5"/>
    <p:sldId id="499" r:id="rId6"/>
    <p:sldId id="504" r:id="rId7"/>
    <p:sldId id="354" r:id="rId8"/>
    <p:sldId id="355" r:id="rId9"/>
    <p:sldId id="507" r:id="rId10"/>
    <p:sldId id="447" r:id="rId11"/>
    <p:sldId id="503" r:id="rId12"/>
    <p:sldId id="437" r:id="rId13"/>
    <p:sldId id="438" r:id="rId14"/>
    <p:sldId id="439" r:id="rId15"/>
    <p:sldId id="466" r:id="rId16"/>
    <p:sldId id="498" r:id="rId17"/>
    <p:sldId id="420" r:id="rId18"/>
    <p:sldId id="486" r:id="rId19"/>
    <p:sldId id="463" r:id="rId20"/>
    <p:sldId id="431" r:id="rId21"/>
    <p:sldId id="500" r:id="rId22"/>
    <p:sldId id="490" r:id="rId23"/>
    <p:sldId id="502" r:id="rId24"/>
    <p:sldId id="443" r:id="rId25"/>
    <p:sldId id="444" r:id="rId26"/>
    <p:sldId id="445" r:id="rId27"/>
    <p:sldId id="454" r:id="rId28"/>
    <p:sldId id="497" r:id="rId29"/>
    <p:sldId id="448" r:id="rId30"/>
    <p:sldId id="457" r:id="rId31"/>
    <p:sldId id="470" r:id="rId32"/>
    <p:sldId id="434" r:id="rId33"/>
    <p:sldId id="465" r:id="rId34"/>
    <p:sldId id="433" r:id="rId35"/>
    <p:sldId id="427" r:id="rId36"/>
    <p:sldId id="428" r:id="rId37"/>
    <p:sldId id="450" r:id="rId38"/>
    <p:sldId id="451" r:id="rId39"/>
    <p:sldId id="440" r:id="rId40"/>
    <p:sldId id="442" r:id="rId41"/>
    <p:sldId id="441" r:id="rId42"/>
    <p:sldId id="501" r:id="rId43"/>
    <p:sldId id="506" r:id="rId44"/>
    <p:sldId id="449" r:id="rId45"/>
    <p:sldId id="360" r:id="rId46"/>
    <p:sldId id="293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82" autoAdjust="0"/>
  </p:normalViewPr>
  <p:slideViewPr>
    <p:cSldViewPr>
      <p:cViewPr>
        <p:scale>
          <a:sx n="107" d="100"/>
          <a:sy n="107" d="100"/>
        </p:scale>
        <p:origin x="-72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Sheet1!$B$110:$B$111</c:f>
              <c:strCache>
                <c:ptCount val="1"/>
              </c:strCache>
            </c:strRef>
          </c:tx>
          <c:explosion val="25"/>
          <c:val>
            <c:numRef>
              <c:f>Sheet1!$B$112:$B$121</c:f>
              <c:numCache>
                <c:formatCode>General</c:formatCode>
                <c:ptCount val="10"/>
                <c:pt idx="0" formatCode="0.00%">
                  <c:v>0.2</c:v>
                </c:pt>
                <c:pt idx="6" formatCode="0.00%">
                  <c:v>-0.2</c:v>
                </c:pt>
                <c:pt idx="7" formatCode="0.00%">
                  <c:v>-0.2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March 14, 2012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Economy-</a:t>
            </a:r>
            <a:r>
              <a:rPr lang="en-US" sz="2400" dirty="0" smtClean="0"/>
              <a:t>Markets Are Ignoring Macro Data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410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*Economic data transitioning from strong to mixed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>*China’s rollback to 7.5% GDP growth is big, down from 13%.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>*Brazil fell from 6% to 2.9% in 2011.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*February nonfarm payroll at 227,000 is half the normal rate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*No QE3 from the Federal Reserve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*April earnings will disappoint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B050"/>
                </a:solidFill>
              </a:rPr>
              <a:t>*Feb auto sales at 15.1 million annual rate. People are buying replacements, not long term investments like houses</a:t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B050"/>
                </a:solidFill>
              </a:rPr>
              <a:t>*Weekly jobless claims rose 8,000 to 362,000, still healthy</a:t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/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/>
              <a:t>*All consistent with a low 2.0% GDP growth rate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37360"/>
            <a:ext cx="220980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07" y="1961945"/>
            <a:ext cx="4734586" cy="29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Bonds-Watching Paint Dry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*Most Interesting Chart of the week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*Still is not buying the “RISK ON” scenario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*Ten year yields threatening a breakout</a:t>
            </a:r>
            <a:br>
              <a:rPr lang="en-US" sz="1800" dirty="0" smtClean="0"/>
            </a:br>
            <a:r>
              <a:rPr lang="en-US" sz="1800" dirty="0" smtClean="0"/>
              <a:t>from the 1.90-2.10% range?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*30 year charts breaking down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*Rising consensus that the 30 year top is this year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*Waiting for the next “RISK OFF” round to pop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*Is this the final move?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81200"/>
            <a:ext cx="3048000" cy="234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(TBT)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(JNK)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Stocks-Bring on the Rolling Top</a:t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*New High for the move, a 1,400 or 1,425 top?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*We are now at or above most 2012 targets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*Individuals, hedge funds, HF traders out of the market,</a:t>
            </a:r>
            <a:br>
              <a:rPr lang="en-US" sz="1600" dirty="0" smtClean="0"/>
            </a:br>
            <a:r>
              <a:rPr lang="en-US" sz="1600" dirty="0" smtClean="0"/>
              <a:t>volume at the lowest of the year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*Number of rising stocks is narrowing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*Huge amount of money trapped on the sidelines</a:t>
            </a:r>
            <a:br>
              <a:rPr lang="en-US" sz="1600" dirty="0" smtClean="0"/>
            </a:br>
            <a:r>
              <a:rPr lang="en-US" sz="1600" dirty="0" smtClean="0"/>
              <a:t>is preventing normal corrections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*End of QE or the Fed twist in June could trigger market crash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*Market internals are deteriorating rapidly,</a:t>
            </a:r>
            <a:br>
              <a:rPr lang="en-US" sz="1600" dirty="0" smtClean="0"/>
            </a:br>
            <a:r>
              <a:rPr lang="en-US" sz="1600" dirty="0" smtClean="0"/>
              <a:t>falling volume, collapsing VIX, and insider selling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*Big push from (JPM), $12 billion buyback and</a:t>
            </a:r>
            <a:br>
              <a:rPr lang="en-US" sz="1600" dirty="0" smtClean="0"/>
            </a:br>
            <a:r>
              <a:rPr lang="en-US" sz="1600" dirty="0" smtClean="0"/>
              <a:t> 20% dividend increase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67000"/>
            <a:ext cx="2487656" cy="305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(SPY)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Double Short S&amp;P 500 ETF(SDS)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015041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NASDAQ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65145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Where is the 5% Correction?</a:t>
            </a:r>
            <a:br>
              <a:rPr lang="en-US" sz="2800" dirty="0" smtClean="0"/>
            </a:b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4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900" b="1" dirty="0" smtClean="0"/>
              <a:t>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March 14,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76400"/>
            <a:ext cx="2828365" cy="2622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(VXX)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254659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(BAC)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891011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*The breakout is in for the yen</a:t>
            </a:r>
            <a:br>
              <a:rPr lang="en-US" sz="1600" dirty="0" smtClean="0"/>
            </a:br>
            <a:r>
              <a:rPr lang="en-US" sz="1600" dirty="0" smtClean="0"/>
              <a:t>sell every rally for the next 20 years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*Still early days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*Next target is ¥85, then ¥90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</a:t>
            </a:r>
            <a:r>
              <a:rPr lang="en-US" sz="1600" dirty="0"/>
              <a:t>Look to reestablish </a:t>
            </a:r>
            <a:r>
              <a:rPr lang="en-US" sz="1600" dirty="0" smtClean="0"/>
              <a:t>yen short on </a:t>
            </a:r>
            <a:r>
              <a:rPr lang="en-US" sz="1600" dirty="0"/>
              <a:t>next “RISK OFF” </a:t>
            </a:r>
            <a:r>
              <a:rPr lang="en-US" sz="1600" dirty="0" smtClean="0"/>
              <a:t>round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*no pullbacks of more than ¥1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*Bank of Japan stopped QE, but yen collapsed anyway.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*Ausie weak on China slowdown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33" y="3152313"/>
            <a:ext cx="2937134" cy="22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(UUP)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(FXE)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53410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(FXY)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2012 Schedule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April 20 San Francisco</a:t>
            </a:r>
            <a:br>
              <a:rPr lang="en-US" sz="1800" dirty="0" smtClean="0"/>
            </a:br>
            <a:r>
              <a:rPr lang="en-US" sz="1800" dirty="0" smtClean="0"/>
              <a:t>May 3 Scottsdale</a:t>
            </a:r>
            <a:br>
              <a:rPr lang="en-US" sz="1800" dirty="0" smtClean="0"/>
            </a:br>
            <a:r>
              <a:rPr lang="en-US" sz="1800" dirty="0" smtClean="0"/>
              <a:t>June 11 Beverly Hills</a:t>
            </a:r>
            <a:br>
              <a:rPr lang="en-US" sz="1800" dirty="0" smtClean="0"/>
            </a:br>
            <a:r>
              <a:rPr lang="en-US" sz="1800" dirty="0" smtClean="0"/>
              <a:t>June 29 Chicago</a:t>
            </a:r>
            <a:br>
              <a:rPr lang="en-US" sz="1800" dirty="0" smtClean="0"/>
            </a:br>
            <a:r>
              <a:rPr lang="en-US" sz="1800" dirty="0" smtClean="0"/>
              <a:t>July 5 New York</a:t>
            </a:r>
            <a:br>
              <a:rPr lang="en-US" sz="1800" dirty="0" smtClean="0"/>
            </a:br>
            <a:r>
              <a:rPr lang="en-US" sz="1800" dirty="0" smtClean="0"/>
              <a:t>July 6-13 Queen Mary II </a:t>
            </a:r>
            <a:br>
              <a:rPr lang="en-US" sz="1800" dirty="0" smtClean="0"/>
            </a:br>
            <a:r>
              <a:rPr lang="en-US" sz="1800" dirty="0" smtClean="0"/>
              <a:t>   New York to Southampton</a:t>
            </a:r>
            <a:br>
              <a:rPr lang="en-US" sz="1800" dirty="0" smtClean="0"/>
            </a:br>
            <a:r>
              <a:rPr lang="en-US" sz="1800" dirty="0" smtClean="0"/>
              <a:t>July 16 London</a:t>
            </a:r>
            <a:br>
              <a:rPr lang="en-US" sz="1800" dirty="0" smtClean="0"/>
            </a:br>
            <a:r>
              <a:rPr lang="en-US" sz="1800" dirty="0" smtClean="0"/>
              <a:t>July 17 Paris</a:t>
            </a:r>
            <a:br>
              <a:rPr lang="en-US" sz="1800" dirty="0" smtClean="0"/>
            </a:br>
            <a:r>
              <a:rPr lang="en-US" sz="1800" dirty="0" smtClean="0"/>
              <a:t>July 18 Frankfurt</a:t>
            </a:r>
            <a:br>
              <a:rPr lang="en-US" sz="1800" dirty="0" smtClean="0"/>
            </a:br>
            <a:r>
              <a:rPr lang="en-US" sz="1800" dirty="0" smtClean="0"/>
              <a:t>July 27 Zermatt</a:t>
            </a:r>
            <a:br>
              <a:rPr lang="en-US" sz="1800" dirty="0" smtClean="0"/>
            </a:br>
            <a:r>
              <a:rPr lang="en-US" sz="1800" dirty="0" smtClean="0"/>
              <a:t>October 26 San Francisco</a:t>
            </a:r>
            <a:br>
              <a:rPr lang="en-US" sz="1800" dirty="0" smtClean="0"/>
            </a:br>
            <a:r>
              <a:rPr lang="en-US" sz="1800" dirty="0" smtClean="0"/>
              <a:t>November 8 Orlando</a:t>
            </a:r>
            <a:br>
              <a:rPr lang="en-US" sz="1800" dirty="0" smtClean="0"/>
            </a:br>
            <a:r>
              <a:rPr lang="en-US" sz="1800" dirty="0" smtClean="0"/>
              <a:t>January 3, 2013 Chicago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18" y="2057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*Oil hit my $110 target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*Rising prices in a supply glut?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*Surging domestic production starting to</a:t>
            </a:r>
            <a:br>
              <a:rPr lang="en-US" sz="1600" dirty="0" smtClean="0"/>
            </a:br>
            <a:r>
              <a:rPr lang="en-US" sz="1600" dirty="0" smtClean="0"/>
              <a:t>put a dent in prices, 3.5 million b/d by 2015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*At $110 (USO) puts start to look</a:t>
            </a:r>
            <a:br>
              <a:rPr lang="en-US" sz="1600" dirty="0" smtClean="0"/>
            </a:br>
            <a:r>
              <a:rPr lang="en-US" sz="1600" dirty="0" smtClean="0"/>
              <a:t>very interesting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*Oil has gone quiet since the Iran election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*New lows in </a:t>
            </a:r>
            <a:r>
              <a:rPr lang="en-US" sz="1600" dirty="0"/>
              <a:t>(UNG</a:t>
            </a:r>
            <a:r>
              <a:rPr lang="en-US" sz="1600" dirty="0" smtClean="0"/>
              <a:t>), wait for the next rally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*Natural gas collapse putting pressure on coal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57400"/>
            <a:ext cx="33337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 (UNG)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Precious Metals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*No QE means sell gold and silver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*Looking for $1,500 on the downside for gold</a:t>
            </a:r>
            <a:br>
              <a:rPr lang="en-US" dirty="0" smtClean="0"/>
            </a:br>
            <a:r>
              <a:rPr lang="en-US" dirty="0" smtClean="0"/>
              <a:t>$25 for silver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*All of a sudden paper assets look sexy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3829050" cy="215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*Showing signs of life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*India bans exports of cotton, then reverses</a:t>
            </a:r>
            <a:br>
              <a:rPr lang="en-US" sz="1800" dirty="0" smtClean="0"/>
            </a:br>
            <a:r>
              <a:rPr lang="en-US" sz="1800" dirty="0" smtClean="0"/>
              <a:t>the next day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*Shows the surprise element in ags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*Stand aside-no trade for now</a:t>
            </a:r>
            <a:br>
              <a:rPr lang="en-US" sz="1800" dirty="0" smtClean="0"/>
            </a:br>
            <a:r>
              <a:rPr lang="en-US" sz="1800" dirty="0" smtClean="0"/>
              <a:t>but a nice buy is setting up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*Drought in South America continues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*Long term positive fundamentals</a:t>
            </a:r>
            <a:br>
              <a:rPr lang="en-US" sz="1800" dirty="0" smtClean="0"/>
            </a:br>
            <a:r>
              <a:rPr lang="en-US" sz="1800" dirty="0" smtClean="0"/>
              <a:t> eventually kick in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*Is a great global warming play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8194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9767" y="2514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Scottsdale, AZ</a:t>
            </a:r>
            <a:br>
              <a:rPr lang="en-US" b="1" dirty="0" smtClean="0"/>
            </a:br>
            <a:r>
              <a:rPr lang="en-US" b="1" dirty="0" smtClean="0"/>
              <a:t>May 3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514600"/>
            <a:ext cx="248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San Francisco, CA</a:t>
            </a:r>
            <a:br>
              <a:rPr lang="en-US" b="1" dirty="0" smtClean="0"/>
            </a:br>
            <a:r>
              <a:rPr lang="en-US" b="1" dirty="0" smtClean="0"/>
              <a:t>April 20, 2012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33800"/>
            <a:ext cx="3200400" cy="2067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69" y="3720503"/>
            <a:ext cx="3143431" cy="204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(DBA)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33152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Cotton (BOL)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23894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September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Too late to buy, too early to sell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*Stocks-wait for the 1,400 test, 1,425 now in play</a:t>
            </a:r>
            <a:br>
              <a:rPr lang="en-US" sz="2400" dirty="0" smtClean="0"/>
            </a:br>
            <a:r>
              <a:rPr lang="en-US" sz="2400" dirty="0" smtClean="0"/>
              <a:t>*Bonds- wait for the technical breakdown (TBT)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*Commodities- </a:t>
            </a:r>
            <a:r>
              <a:rPr lang="en-US" sz="2400" dirty="0" smtClean="0"/>
              <a:t>sell rallies, rolling over on China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Currencies- sell Euro and yen rallies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*Precious </a:t>
            </a:r>
            <a:r>
              <a:rPr lang="en-US" sz="2400" dirty="0" smtClean="0"/>
              <a:t>Metals-wait for the next short to set up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Volatility-buy (VXX) on the dip</a:t>
            </a:r>
            <a:br>
              <a:rPr lang="en-US" sz="2400" dirty="0" smtClean="0"/>
            </a:br>
            <a:r>
              <a:rPr lang="en-US" sz="2400" dirty="0" smtClean="0"/>
              <a:t>*The ags – stand aside wait for a bottom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estate-breaking to new lows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Next Webinar is on Wednesday, March 28, 2012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access my research </a:t>
            </a:r>
            <a:r>
              <a:rPr lang="en-US" sz="2700" dirty="0"/>
              <a:t>d</a:t>
            </a:r>
            <a:r>
              <a:rPr lang="en-US" sz="2700" dirty="0" smtClean="0"/>
              <a:t>ata </a:t>
            </a:r>
            <a:r>
              <a:rPr lang="en-US" sz="2700" dirty="0"/>
              <a:t>b</a:t>
            </a:r>
            <a:r>
              <a:rPr lang="en-US" sz="2700" dirty="0" smtClean="0"/>
              <a:t>ase or buy strategy</a:t>
            </a:r>
            <a:br>
              <a:rPr lang="en-US" sz="2700" dirty="0" smtClean="0"/>
            </a:br>
            <a:r>
              <a:rPr lang="en-US" sz="2700" dirty="0" smtClean="0"/>
              <a:t> luncheon tickets Please Go to</a:t>
            </a:r>
            <a:r>
              <a:rPr lang="en-US" sz="2700" smtClean="0"/>
              <a:t/>
            </a:r>
            <a:br>
              <a:rPr lang="en-US" sz="2700" smtClean="0"/>
            </a:br>
            <a:r>
              <a:rPr lang="en-US" sz="2700" smtClean="0">
                <a:hlinkClick r:id="rId3"/>
              </a:rPr>
              <a:t>www.madhedgefundtrader.com</a:t>
            </a:r>
            <a:r>
              <a:rPr lang="en-US" sz="270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9767" y="2514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Chicago, IL</a:t>
            </a:r>
            <a:br>
              <a:rPr lang="en-US" b="1" dirty="0" smtClean="0"/>
            </a:br>
            <a:r>
              <a:rPr lang="en-US" b="1" dirty="0" smtClean="0"/>
              <a:t>June 29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1" y="2514600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Beverly Hills, CA</a:t>
            </a:r>
            <a:br>
              <a:rPr lang="en-US" b="1" dirty="0" smtClean="0"/>
            </a:br>
            <a:r>
              <a:rPr lang="en-US" b="1" dirty="0" smtClean="0"/>
              <a:t>June 11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82" y="3708900"/>
            <a:ext cx="2749974" cy="2121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753879"/>
            <a:ext cx="3640591" cy="203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9767" y="2514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Seminar at Sea</a:t>
            </a:r>
            <a:br>
              <a:rPr lang="en-US" b="1" dirty="0" smtClean="0"/>
            </a:br>
            <a:r>
              <a:rPr lang="en-US" b="1" dirty="0" smtClean="0"/>
              <a:t>July 11, 2012</a:t>
            </a:r>
            <a:br>
              <a:rPr lang="en-US" b="1" dirty="0" smtClean="0"/>
            </a:br>
            <a:r>
              <a:rPr lang="en-US" b="1" dirty="0" smtClean="0"/>
              <a:t>Queen Mary 2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1" y="2514600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New York, NY</a:t>
            </a:r>
            <a:br>
              <a:rPr lang="en-US" b="1" dirty="0" smtClean="0"/>
            </a:br>
            <a:r>
              <a:rPr lang="en-US" b="1" dirty="0" smtClean="0"/>
              <a:t>July 5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67154"/>
            <a:ext cx="3943534" cy="204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68" y="3360726"/>
            <a:ext cx="1647463" cy="247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Trade Alert Performance</a:t>
            </a:r>
            <a:br>
              <a:rPr lang="en-US" sz="36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*March MTD -5.96%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*2012 YTD -2.92%</a:t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*First 68 </a:t>
            </a:r>
            <a:r>
              <a:rPr lang="en-US" sz="2400" dirty="0"/>
              <a:t>weeks of Trading</a:t>
            </a:r>
            <a:br>
              <a:rPr lang="en-US" sz="2400" dirty="0"/>
            </a:br>
            <a:r>
              <a:rPr lang="en-US" sz="2400" dirty="0"/>
              <a:t>+ </a:t>
            </a:r>
            <a:r>
              <a:rPr lang="en-US" sz="2400" dirty="0" smtClean="0"/>
              <a:t>37.26%</a:t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*Versus </a:t>
            </a:r>
            <a:r>
              <a:rPr lang="en-US" sz="2000" dirty="0" smtClean="0"/>
              <a:t>+12.5% </a:t>
            </a:r>
            <a:r>
              <a:rPr lang="en-US" sz="2000" dirty="0"/>
              <a:t>for the S&amp;P500</a:t>
            </a:r>
            <a:br>
              <a:rPr lang="en-US" sz="2000" dirty="0"/>
            </a:br>
            <a:r>
              <a:rPr lang="en-US" sz="2000" dirty="0" smtClean="0"/>
              <a:t>A 24.76%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55 out of 68 closed trades profitable, users manual coming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81% success rate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Stay Small Until a Reversal is Confirmed</a:t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084244"/>
              </p:ext>
            </p:extLst>
          </p:nvPr>
        </p:nvGraphicFramePr>
        <p:xfrm>
          <a:off x="4267200" y="2057400"/>
          <a:ext cx="3214687" cy="349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227321"/>
              </p:ext>
            </p:extLst>
          </p:nvPr>
        </p:nvGraphicFramePr>
        <p:xfrm>
          <a:off x="914400" y="1954054"/>
          <a:ext cx="2219304" cy="4248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6502"/>
                <a:gridCol w="812802"/>
              </a:tblGrid>
              <a:tr h="1649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Mad Hedge Fund Trader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Trading Book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</a:tr>
              <a:tr h="1649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Asset Class Breakdown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Risk Adjusted Basis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</a:tr>
              <a:tr h="182602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</a:tr>
              <a:tr h="182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current capital at risk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</a:tr>
              <a:tr h="18260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</a:tr>
              <a:tr h="1826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Risk On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</a:tr>
              <a:tr h="18260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</a:tr>
              <a:tr h="18260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</a:tr>
              <a:tr h="182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(AAPL) call spread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20.00%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</a:tr>
              <a:tr h="18260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</a:tr>
              <a:tr h="1826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Risk Off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</a:tr>
              <a:tr h="18260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</a:tr>
              <a:tr h="18260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</a:tr>
              <a:tr h="18260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</a:tr>
              <a:tr h="182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Short SPX (SDS)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-20.00%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</a:tr>
              <a:tr h="182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long volatility (VXX)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-20.00%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</a:tr>
              <a:tr h="18260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</a:tr>
              <a:tr h="18260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</a:tr>
              <a:tr h="1826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 net position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-20.00%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83" marR="7083" marT="708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Value of a 5% correction = 9.06%</a:t>
            </a:r>
            <a:br>
              <a:rPr lang="en-US" sz="2000" dirty="0" smtClean="0"/>
            </a:br>
            <a:r>
              <a:rPr lang="en-US" sz="2000" dirty="0" smtClean="0"/>
              <a:t>-5.96% to +3.10%</a:t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000126"/>
          <a:ext cx="8229601" cy="3726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7745"/>
                <a:gridCol w="1122617"/>
                <a:gridCol w="841963"/>
                <a:gridCol w="841963"/>
                <a:gridCol w="675325"/>
                <a:gridCol w="760105"/>
                <a:gridCol w="70163"/>
                <a:gridCol w="58470"/>
                <a:gridCol w="81858"/>
                <a:gridCol w="70163"/>
                <a:gridCol w="1099229"/>
              </a:tblGrid>
              <a:tr h="219183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 Model Portfolio 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</a:tr>
              <a:tr h="219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Wednesday, March 14, 2012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John Thomas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 The Mad Hedge Fund Trader 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</a:tr>
              <a:tr h="219183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</a:tr>
              <a:tr h="219183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</a:tr>
              <a:tr h="219183"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Asset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 Underlying 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 Notional 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YTD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</a:tr>
              <a:tr h="219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Symbol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Class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Long/Short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 Stop Loss 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 Cost 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Market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Profit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</a:tr>
              <a:tr h="219183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</a:tr>
              <a:tr h="21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(SDS)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equity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long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$15.00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 $ 18.18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 $    16.86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-0.73%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</a:tr>
              <a:tr h="21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(SDS)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equity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long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$15.00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 $ 16.69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 $    16.86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0.10%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</a:tr>
              <a:tr h="219183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 17.43 average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</a:tr>
              <a:tr h="219183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</a:tr>
              <a:tr h="21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(VXX)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equity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long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$20.00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 $ 23.76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 $    30.00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2.63%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</a:tr>
              <a:tr h="21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(VXX)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equity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long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$20.00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 $ 24.52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 $    30.00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2.23%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</a:tr>
              <a:tr h="219183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 24.14 average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</a:tr>
              <a:tr h="219183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</a:tr>
              <a:tr h="21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AAPL 4/2012 $450 calls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equity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long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$0.00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 $ 97.60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 $    30.00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-54.08%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</a:tr>
              <a:tr h="219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AAPL 4/2012 $480 calls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equity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short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>
                          <a:effectLst/>
                        </a:rPr>
                        <a:t>$0.00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 $ 70.25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 $           -   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dirty="0">
                          <a:effectLst/>
                        </a:rPr>
                        <a:t>56.20%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5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6898</TotalTime>
  <Words>421</Words>
  <Application>Microsoft Office PowerPoint</Application>
  <PresentationFormat>On-screen Show (4:3)</PresentationFormat>
  <Paragraphs>144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Please Stand By for John Thomas Wednesday, March 14, 2012 Global Trading Dispatch</vt:lpstr>
      <vt:lpstr> The Mad Hedge Fund Trader Where is the 5% Correction? </vt:lpstr>
      <vt:lpstr>MHFT Global Strategy Luncheons Buy tickets at www.madhedgefundtrader.com  2012 Schedule</vt:lpstr>
      <vt:lpstr>MHFT Global Strategy Luncheons Buy tickets at www.madhedgefundtrader.com </vt:lpstr>
      <vt:lpstr>MHFT Global Strategy Luncheons Buy tickets at www.madhedgefundtrader.com </vt:lpstr>
      <vt:lpstr>MHFT Global Strategy Luncheons Buy tickets at www.madhedgefundtrader.com </vt:lpstr>
      <vt:lpstr>Trade Alert Performance </vt:lpstr>
      <vt:lpstr>Portfolio Review Stay Small Until a Reversal is Confirmed </vt:lpstr>
      <vt:lpstr>Portfolio Review Value of a 5% correction = 9.06% -5.96% to +3.10% </vt:lpstr>
      <vt:lpstr>The Economy-Markets Are Ignoring Macro Data </vt:lpstr>
      <vt:lpstr>Weekly Jobless Claims </vt:lpstr>
      <vt:lpstr>Bonds-Watching Paint Dry</vt:lpstr>
      <vt:lpstr>(TLT)</vt:lpstr>
      <vt:lpstr>(TBT)</vt:lpstr>
      <vt:lpstr>(JNK)</vt:lpstr>
      <vt:lpstr>Stocks-Bring on the Rolling Top </vt:lpstr>
      <vt:lpstr>(SPY)</vt:lpstr>
      <vt:lpstr>Double Short S&amp;P 500 ETF(SDS)</vt:lpstr>
      <vt:lpstr>NASDAQ</vt:lpstr>
      <vt:lpstr>(VIX)</vt:lpstr>
      <vt:lpstr>(VXX)</vt:lpstr>
      <vt:lpstr>(AAPL)</vt:lpstr>
      <vt:lpstr>(BAC)</vt:lpstr>
      <vt:lpstr>The Dollar</vt:lpstr>
      <vt:lpstr>(UUP)</vt:lpstr>
      <vt:lpstr>(FXE)</vt:lpstr>
      <vt:lpstr>Australian Dollar (FXA)</vt:lpstr>
      <vt:lpstr>(FXY)</vt:lpstr>
      <vt:lpstr>(YCS)</vt:lpstr>
      <vt:lpstr>Energy</vt:lpstr>
      <vt:lpstr>Crude</vt:lpstr>
      <vt:lpstr>Natural Gas (UNG)</vt:lpstr>
      <vt:lpstr>Copper</vt:lpstr>
      <vt:lpstr>Precious Metals</vt:lpstr>
      <vt:lpstr>Gold</vt:lpstr>
      <vt:lpstr>Silver</vt:lpstr>
      <vt:lpstr>(Platinum)</vt:lpstr>
      <vt:lpstr>Palladium</vt:lpstr>
      <vt:lpstr>The Ags</vt:lpstr>
      <vt:lpstr>(CORN)</vt:lpstr>
      <vt:lpstr>(DBA)</vt:lpstr>
      <vt:lpstr>Cotton (BOL)</vt:lpstr>
      <vt:lpstr>Soybeans (SOYB)</vt:lpstr>
      <vt:lpstr>Real Estate September</vt:lpstr>
      <vt:lpstr>Trade Sheet The bottom line: Too late to buy, too early to sell</vt:lpstr>
      <vt:lpstr>To access my research data base or buy strategy 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</cp:lastModifiedBy>
  <cp:revision>1255</cp:revision>
  <dcterms:created xsi:type="dcterms:W3CDTF">2009-05-20T21:55:50Z</dcterms:created>
  <dcterms:modified xsi:type="dcterms:W3CDTF">2012-03-14T18:36:10Z</dcterms:modified>
</cp:coreProperties>
</file>