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53" r:id="rId2"/>
    <p:sldId id="256" r:id="rId3"/>
    <p:sldId id="505" r:id="rId4"/>
    <p:sldId id="485" r:id="rId5"/>
    <p:sldId id="499" r:id="rId6"/>
    <p:sldId id="504" r:id="rId7"/>
    <p:sldId id="354" r:id="rId8"/>
    <p:sldId id="355" r:id="rId9"/>
    <p:sldId id="509" r:id="rId10"/>
    <p:sldId id="447" r:id="rId11"/>
    <p:sldId id="503" r:id="rId12"/>
    <p:sldId id="437" r:id="rId13"/>
    <p:sldId id="438" r:id="rId14"/>
    <p:sldId id="439" r:id="rId15"/>
    <p:sldId id="507" r:id="rId16"/>
    <p:sldId id="466" r:id="rId17"/>
    <p:sldId id="498" r:id="rId18"/>
    <p:sldId id="510" r:id="rId19"/>
    <p:sldId id="420" r:id="rId20"/>
    <p:sldId id="486" r:id="rId21"/>
    <p:sldId id="463" r:id="rId22"/>
    <p:sldId id="431" r:id="rId23"/>
    <p:sldId id="500" r:id="rId24"/>
    <p:sldId id="508" r:id="rId25"/>
    <p:sldId id="490" r:id="rId26"/>
    <p:sldId id="502" r:id="rId27"/>
    <p:sldId id="443" r:id="rId28"/>
    <p:sldId id="444" r:id="rId29"/>
    <p:sldId id="445" r:id="rId30"/>
    <p:sldId id="454" r:id="rId31"/>
    <p:sldId id="497" r:id="rId32"/>
    <p:sldId id="448" r:id="rId33"/>
    <p:sldId id="457" r:id="rId34"/>
    <p:sldId id="470" r:id="rId35"/>
    <p:sldId id="434" r:id="rId36"/>
    <p:sldId id="511" r:id="rId37"/>
    <p:sldId id="465" r:id="rId38"/>
    <p:sldId id="433" r:id="rId39"/>
    <p:sldId id="427" r:id="rId40"/>
    <p:sldId id="428" r:id="rId41"/>
    <p:sldId id="450" r:id="rId42"/>
    <p:sldId id="451" r:id="rId43"/>
    <p:sldId id="440" r:id="rId44"/>
    <p:sldId id="442" r:id="rId45"/>
    <p:sldId id="441" r:id="rId46"/>
    <p:sldId id="501" r:id="rId47"/>
    <p:sldId id="506" r:id="rId48"/>
    <p:sldId id="449" r:id="rId49"/>
    <p:sldId id="360" r:id="rId50"/>
    <p:sldId id="293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382" autoAdjust="0"/>
  </p:normalViewPr>
  <p:slideViewPr>
    <p:cSldViewPr>
      <p:cViewPr>
        <p:scale>
          <a:sx n="107" d="100"/>
          <a:sy n="107" d="100"/>
        </p:scale>
        <p:origin x="-7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51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Sheet1!$B$108:$B$109</c:f>
              <c:strCache>
                <c:ptCount val="1"/>
                <c:pt idx="0">
                  <c:v>10.00%</c:v>
                </c:pt>
              </c:strCache>
            </c:strRef>
          </c:tx>
          <c:explosion val="25"/>
          <c:val>
            <c:numRef>
              <c:f>Sheet1!$B$110:$B$120</c:f>
              <c:numCache>
                <c:formatCode>0.00%</c:formatCode>
                <c:ptCount val="11"/>
                <c:pt idx="0">
                  <c:v>0.2</c:v>
                </c:pt>
                <c:pt idx="1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3AE42D-1306-4496-85E9-1CFCDF01E9D1}" type="datetimeFigureOut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D3926B-C3E1-4FE9-82F5-6547D9E3A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8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DED3D-1641-45F9-A8D8-F4029443AC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64EB5-AE4A-44CA-BBD7-1A741FDA3B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81B7-7EF8-4A5F-AF36-DE646D052CD4}" type="datetimeFigureOut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E94A-0886-4A0C-AB56-BE787B652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2512-39EC-4D53-9C4A-98737B938D01}" type="datetimeFigureOut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62C3-E191-44E5-81A9-2F81298E7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FCFF-AAC6-43ED-99C2-E906CE223DF2}" type="datetimeFigureOut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7390-DBF8-4C07-ADB4-452AE5949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33EF-AC14-4322-9BF3-0510C7453135}" type="datetimeFigureOut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60B5-E2BF-42D4-80D6-2E02A6506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994D-A21B-40A4-BB0F-ABA004C8301A}" type="datetimeFigureOut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33D7-B767-4A2F-8088-9CF0557D3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55FC-F6D5-464C-8DB2-CDF57DA80417}" type="datetimeFigureOut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A1DD-87D5-46DF-856D-30224D318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5157-77C7-4086-A571-CF2106B77A76}" type="datetimeFigureOut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3935-3ED8-49D3-94B9-3129C0D31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5EB6-4A2D-4877-BDB4-6CC6A9DF78FE}" type="datetimeFigureOut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21E99-0837-495E-84D0-0FDA05AB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3344-56AE-4BAC-9123-7F19F8CE94F2}" type="datetimeFigureOut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2DD9-2D54-4EDC-BE0F-2928EF80C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926D6-0067-4AC2-A856-152A3516E93D}" type="datetimeFigureOut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A45B5-E4F3-4173-89C1-A024FE94A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8699-8B8E-435C-B13D-6239D5386B04}" type="datetimeFigureOut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274C-70D1-4B8C-9C64-EE9D81724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F1249-29CB-4B22-BE86-91D5D1271272}" type="datetimeFigureOut">
              <a:rPr lang="en-US"/>
              <a:pPr>
                <a:defRPr/>
              </a:pPr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7BE5DA-A06A-48B7-88F9-2E90A6698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madhedgefundtrad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r>
              <a:rPr lang="en-US" sz="2800" dirty="0"/>
              <a:t>Please Stand </a:t>
            </a:r>
            <a:r>
              <a:rPr lang="en-US" sz="2800" dirty="0" smtClean="0"/>
              <a:t>By for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John </a:t>
            </a:r>
            <a:r>
              <a:rPr lang="en-US" sz="2800" dirty="0" smtClean="0"/>
              <a:t>Thomas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Wednesday, March 28, 2012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Global Trading Dispatch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80772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Webinar will begin at 12:00 pm 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29000"/>
            <a:ext cx="2153322" cy="27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Economy-</a:t>
            </a:r>
            <a:r>
              <a:rPr lang="en-US" sz="2400" dirty="0" smtClean="0"/>
              <a:t>Markets Are Ignoring Macro Data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5410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*Economic data transitioning from strong to mixed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*The negatives are rising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solidFill>
                  <a:srgbClr val="FF0000"/>
                </a:solidFill>
              </a:rPr>
              <a:t>*China March PMI 49.6 to 48.5, down 5 straight months,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Iron ore imports collapsing, +24% a year to +5%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*Feb Housing starts -1.1% to 717,000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*No QE3 from the Federal Reserve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*April earnings will disappoint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/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</a:rPr>
              <a:t>*March consumer sentiment 75.3 to 74.3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solidFill>
                  <a:srgbClr val="00B050"/>
                </a:solidFill>
              </a:rPr>
              <a:t>*Weekly jobless claims fell 5,000 to 353,000, still healthy</a:t>
            </a:r>
            <a:br>
              <a:rPr lang="en-US" sz="1600" dirty="0" smtClean="0">
                <a:solidFill>
                  <a:srgbClr val="00B050"/>
                </a:solidFill>
              </a:rPr>
            </a:br>
            <a:r>
              <a:rPr lang="en-US" sz="1600" dirty="0" smtClean="0">
                <a:solidFill>
                  <a:srgbClr val="00B050"/>
                </a:solidFill>
              </a:rPr>
              <a:t/>
            </a:r>
            <a:br>
              <a:rPr lang="en-US" sz="1600" dirty="0" smtClean="0">
                <a:solidFill>
                  <a:srgbClr val="00B050"/>
                </a:solidFill>
              </a:rPr>
            </a:br>
            <a:r>
              <a:rPr lang="en-US" sz="1600" dirty="0" smtClean="0"/>
              <a:t>*All consistent with a low 2.0% GDP growth rate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362200"/>
            <a:ext cx="2887475" cy="265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74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Weekly Jobless Claims</a:t>
            </a:r>
            <a:br>
              <a:rPr lang="en-US" sz="3600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707" y="1961945"/>
            <a:ext cx="4734586" cy="293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68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Is the Fat Lady Singing?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*Is the fat lady singing?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*The biggest trading development of the year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*Nibbling at the “RISK ON” scenario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*Ten year yield range now 2.10%-2.50%?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*30 year charts breaking down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*Waiting for the next “RISK OFF” round to pop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*Is this the final move?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057400"/>
            <a:ext cx="3364476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97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(TLT)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004622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(TBT)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37695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(TBT) Weekly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275301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(JNK)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654557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Stocks-Reaching for the Top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smtClean="0"/>
              <a:t>*New High for the move, a 1,425 or 1,450 top?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*Will Q2 bring the correction? Risk is high</a:t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*Individuals, hedge funds, HF traders out of the market,</a:t>
            </a:r>
            <a:br>
              <a:rPr lang="en-US" sz="1600" dirty="0" smtClean="0"/>
            </a:br>
            <a:r>
              <a:rPr lang="en-US" sz="1600" dirty="0" smtClean="0"/>
              <a:t>volume at the lowest of the year</a:t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*Majority of forecasts are for a flat quarter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*Huge amount of money trapped on the sidelines</a:t>
            </a:r>
            <a:br>
              <a:rPr lang="en-US" sz="1600" dirty="0" smtClean="0"/>
            </a:br>
            <a:r>
              <a:rPr lang="en-US" sz="1600" dirty="0" smtClean="0"/>
              <a:t>is preventing normal corrections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*End of QE or the Fed twist in June could trigger market crash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*Market internals are deteriorating rapidly,</a:t>
            </a:r>
            <a:br>
              <a:rPr lang="en-US" sz="1600" dirty="0" smtClean="0"/>
            </a:br>
            <a:r>
              <a:rPr lang="en-US" sz="1600" dirty="0" smtClean="0"/>
              <a:t>falling volume, collapsing VIX, and insider selling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81200"/>
            <a:ext cx="3454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9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Stocks-Potential Tops</a:t>
            </a:r>
            <a:br>
              <a:rPr lang="en-US" sz="36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*March 30 quarter end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*April 20 Apple Q1 earnings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*April 29 One year anniversary of</a:t>
            </a:r>
            <a:br>
              <a:rPr lang="en-US" sz="2000" dirty="0" smtClean="0"/>
            </a:br>
            <a:r>
              <a:rPr lang="en-US" sz="2000" dirty="0" smtClean="0"/>
              <a:t> 2011 top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*SPX at 1,449 Elliot wave/momentum</a:t>
            </a:r>
            <a:br>
              <a:rPr lang="en-US" sz="2000" dirty="0" smtClean="0"/>
            </a:br>
            <a:r>
              <a:rPr lang="en-US" sz="2000" dirty="0" smtClean="0"/>
              <a:t> top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*SPX 1,550 2007 top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u="sng" dirty="0" smtClean="0"/>
              <a:t>Pullbacks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-140 points-1/3 of recent gain then on to new highs, econ accelerates</a:t>
            </a:r>
            <a:br>
              <a:rPr lang="en-US" sz="2000" dirty="0" smtClean="0"/>
            </a:br>
            <a:r>
              <a:rPr lang="en-US" sz="2000" dirty="0" smtClean="0"/>
              <a:t>-400 points-double dip recession, oil over $120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52600"/>
            <a:ext cx="3639476" cy="26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22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(SPY)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115419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Mad Hedge Fund Trader</a:t>
            </a:r>
            <a:br>
              <a:rPr lang="en-US" sz="2800" dirty="0" smtClean="0"/>
            </a:br>
            <a:r>
              <a:rPr lang="en-US" sz="2800" dirty="0" smtClean="0"/>
              <a:t>Throwing in the Towel</a:t>
            </a:r>
            <a:br>
              <a:rPr lang="en-US" sz="2800" dirty="0" smtClean="0"/>
            </a:br>
            <a:endParaRPr lang="en-US" sz="1600" dirty="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rmAutofit fontScale="4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900" b="1" dirty="0" smtClean="0"/>
              <a:t>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i="1" dirty="0" smtClean="0">
                <a:solidFill>
                  <a:srgbClr val="002060"/>
                </a:solidFill>
              </a:rPr>
              <a:t>Diary of a Mad Hedge Fund Trader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March 28, 2012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4400" dirty="0" smtClean="0">
                <a:solidFill>
                  <a:srgbClr val="0070C0"/>
                </a:solidFill>
                <a:hlinkClick r:id="rId3"/>
              </a:rPr>
              <a:t>www.madhedgefundtrader.com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br>
              <a:rPr lang="en-US" sz="4400" dirty="0" smtClean="0">
                <a:solidFill>
                  <a:srgbClr val="0070C0"/>
                </a:solidFill>
              </a:rPr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28800"/>
            <a:ext cx="3524250" cy="2185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Double Short S&amp;P 500 ETF(SDS)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015041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NASDAQ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651450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(VIX)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377162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(VXX)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254659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(TVIX)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857712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(AAPL)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816658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(BAC)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891011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Dollar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*The breakout is in for the yen</a:t>
            </a:r>
            <a:br>
              <a:rPr lang="en-US" sz="1600" dirty="0" smtClean="0"/>
            </a:br>
            <a:r>
              <a:rPr lang="en-US" sz="1600" dirty="0" smtClean="0"/>
              <a:t>sell every rally for the next 20 years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*Japanese March 30 fiscal year end creating</a:t>
            </a:r>
            <a:br>
              <a:rPr lang="en-US" sz="1600" dirty="0" smtClean="0"/>
            </a:br>
            <a:r>
              <a:rPr lang="en-US" sz="1600" dirty="0" smtClean="0"/>
              <a:t>modest yen buying and a potential entry point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*Need big US stock sell off to create meaningful</a:t>
            </a:r>
            <a:br>
              <a:rPr lang="en-US" sz="1600" dirty="0" smtClean="0"/>
            </a:br>
            <a:r>
              <a:rPr lang="en-US" sz="1600" dirty="0" smtClean="0"/>
              <a:t>yen strength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*Next target is ¥85, then ¥90, eventually ¥150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</a:t>
            </a:r>
            <a:r>
              <a:rPr lang="en-US" sz="1600" dirty="0"/>
              <a:t>Look to reestablish </a:t>
            </a:r>
            <a:r>
              <a:rPr lang="en-US" sz="1600" dirty="0" smtClean="0"/>
              <a:t>yen short on </a:t>
            </a:r>
            <a:r>
              <a:rPr lang="en-US" sz="1600" dirty="0"/>
              <a:t>next “RISK OFF” </a:t>
            </a:r>
            <a:r>
              <a:rPr lang="en-US" sz="1600" dirty="0" smtClean="0"/>
              <a:t>round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*no pullbacks of more than ¥2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*Yen is returning as the new carry currency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*Ausie weak on China slowdown</a:t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000250"/>
            <a:ext cx="31242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96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(UUP)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226777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(FXE)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953410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2012 Schedule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April 20 San Francisco</a:t>
            </a:r>
            <a:br>
              <a:rPr lang="en-US" sz="1800" dirty="0" smtClean="0"/>
            </a:br>
            <a:r>
              <a:rPr lang="en-US" sz="1800" dirty="0" smtClean="0"/>
              <a:t>May 3 Scottsdale</a:t>
            </a:r>
            <a:br>
              <a:rPr lang="en-US" sz="1800" dirty="0" smtClean="0"/>
            </a:br>
            <a:r>
              <a:rPr lang="en-US" sz="1800" dirty="0" smtClean="0"/>
              <a:t>June 11 Beverly Hills</a:t>
            </a:r>
            <a:br>
              <a:rPr lang="en-US" sz="1800" dirty="0" smtClean="0"/>
            </a:br>
            <a:r>
              <a:rPr lang="en-US" sz="1800" dirty="0" smtClean="0"/>
              <a:t>June 29 Chicago</a:t>
            </a:r>
            <a:br>
              <a:rPr lang="en-US" sz="1800" dirty="0" smtClean="0"/>
            </a:br>
            <a:r>
              <a:rPr lang="en-US" sz="1800" dirty="0" smtClean="0"/>
              <a:t>July 5 New York</a:t>
            </a:r>
            <a:br>
              <a:rPr lang="en-US" sz="1800" dirty="0" smtClean="0"/>
            </a:br>
            <a:r>
              <a:rPr lang="en-US" sz="1800" dirty="0" smtClean="0"/>
              <a:t>July 6-13 Queen Mary II </a:t>
            </a:r>
            <a:br>
              <a:rPr lang="en-US" sz="1800" dirty="0" smtClean="0"/>
            </a:br>
            <a:r>
              <a:rPr lang="en-US" sz="1800" dirty="0" smtClean="0"/>
              <a:t>   New York to Southampton</a:t>
            </a:r>
            <a:br>
              <a:rPr lang="en-US" sz="1800" dirty="0" smtClean="0"/>
            </a:br>
            <a:r>
              <a:rPr lang="en-US" sz="1800" dirty="0" smtClean="0"/>
              <a:t>July 16 London</a:t>
            </a:r>
            <a:br>
              <a:rPr lang="en-US" sz="1800" dirty="0" smtClean="0"/>
            </a:br>
            <a:r>
              <a:rPr lang="en-US" sz="1800" dirty="0" smtClean="0"/>
              <a:t>July 17 Paris</a:t>
            </a:r>
            <a:br>
              <a:rPr lang="en-US" sz="1800" dirty="0" smtClean="0"/>
            </a:br>
            <a:r>
              <a:rPr lang="en-US" sz="1800" dirty="0" smtClean="0"/>
              <a:t>July 18 Frankfurt</a:t>
            </a:r>
            <a:br>
              <a:rPr lang="en-US" sz="1800" dirty="0" smtClean="0"/>
            </a:br>
            <a:r>
              <a:rPr lang="en-US" sz="1800" dirty="0" smtClean="0"/>
              <a:t>July 27 Zermatt</a:t>
            </a:r>
            <a:br>
              <a:rPr lang="en-US" sz="1800" dirty="0" smtClean="0"/>
            </a:br>
            <a:r>
              <a:rPr lang="en-US" sz="1800" dirty="0" smtClean="0"/>
              <a:t>October 26 San Francisco</a:t>
            </a:r>
            <a:br>
              <a:rPr lang="en-US" sz="1800" dirty="0" smtClean="0"/>
            </a:br>
            <a:r>
              <a:rPr lang="en-US" sz="1800" dirty="0" smtClean="0"/>
              <a:t>November 8 Orlando</a:t>
            </a:r>
            <a:br>
              <a:rPr lang="en-US" sz="1800" dirty="0" smtClean="0"/>
            </a:br>
            <a:r>
              <a:rPr lang="en-US" sz="1800" dirty="0" smtClean="0"/>
              <a:t>January 3, 2013 Chicago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118" y="2057400"/>
            <a:ext cx="357909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74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Australian Dollar (FXA)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3587365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(FXY)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743972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(YCS)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6586547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smtClean="0"/>
              <a:t>*Oil hit my $110 target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*Most difficult commodity to call now,</a:t>
            </a:r>
            <a:br>
              <a:rPr lang="en-US" sz="1600" dirty="0" smtClean="0"/>
            </a:br>
            <a:r>
              <a:rPr lang="en-US" sz="1600" dirty="0" smtClean="0"/>
              <a:t>all headlines are random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*Recurring rumors of SPR release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*Won’t happen until we hit $120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*At $110 (USO) puts start to look</a:t>
            </a:r>
            <a:br>
              <a:rPr lang="en-US" sz="1600" dirty="0" smtClean="0"/>
            </a:br>
            <a:r>
              <a:rPr lang="en-US" sz="1600" dirty="0" smtClean="0"/>
              <a:t>very interesting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*New lows in </a:t>
            </a:r>
            <a:r>
              <a:rPr lang="en-US" sz="1600" dirty="0"/>
              <a:t>(UNG</a:t>
            </a:r>
            <a:r>
              <a:rPr lang="en-US" sz="1600" dirty="0" smtClean="0"/>
              <a:t>), wait for the next rally</a:t>
            </a:r>
            <a:br>
              <a:rPr lang="en-US" sz="1600" dirty="0" smtClean="0"/>
            </a:br>
            <a:r>
              <a:rPr lang="en-US" sz="1600" dirty="0" smtClean="0"/>
              <a:t>Nat Gas at new 10 year low at $2.18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*Final target $1.50, too late to sell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*Natural gas collapse putting pressure on coal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905000"/>
            <a:ext cx="283271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1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Crude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9644813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Natural Gas (UNG)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6740746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Coal (KOL)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245123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Copper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1253404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Precious Metals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905000"/>
            <a:ext cx="5638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*No QE means sell gold and silver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*Looking for $1,500 on the downside for gold</a:t>
            </a:r>
            <a:br>
              <a:rPr lang="en-US" dirty="0" smtClean="0"/>
            </a:br>
            <a:r>
              <a:rPr lang="en-US" dirty="0" smtClean="0"/>
              <a:t>$25 for silver for the short term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*2,300 and $100 for the long term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*Panic European buying has abated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*All of a sudden paper assets look sexy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133600"/>
            <a:ext cx="3130382" cy="271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577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Gold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02364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9767" y="2514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Scottsdale, AZ</a:t>
            </a:r>
            <a:br>
              <a:rPr lang="en-US" b="1" dirty="0" smtClean="0"/>
            </a:br>
            <a:r>
              <a:rPr lang="en-US" b="1" dirty="0" smtClean="0"/>
              <a:t>May 3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2514600"/>
            <a:ext cx="248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San Francisco, CA</a:t>
            </a:r>
            <a:br>
              <a:rPr lang="en-US" b="1" dirty="0" smtClean="0"/>
            </a:br>
            <a:r>
              <a:rPr lang="en-US" b="1" dirty="0" smtClean="0"/>
              <a:t>April 20, 2012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733800"/>
            <a:ext cx="3200400" cy="2067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769" y="3720503"/>
            <a:ext cx="3143431" cy="204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2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Silver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8232074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(Platinum)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17926873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Palladium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214130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Ags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*Showing signs of life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*Record US corn plantings this year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*At the expense of soybeans, so the price action</a:t>
            </a:r>
            <a:br>
              <a:rPr lang="en-US" sz="1800" dirty="0" smtClean="0"/>
            </a:br>
            <a:r>
              <a:rPr lang="en-US" sz="1800" dirty="0" smtClean="0"/>
              <a:t>will be in soybeans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*Winners are ag product makers</a:t>
            </a:r>
            <a:br>
              <a:rPr lang="en-US" sz="1800" dirty="0" smtClean="0"/>
            </a:br>
            <a:r>
              <a:rPr lang="en-US" sz="1800" dirty="0" smtClean="0"/>
              <a:t>(DBA), (POT), (MOS), (</a:t>
            </a:r>
            <a:r>
              <a:rPr lang="en-US" sz="1800" dirty="0" smtClean="0"/>
              <a:t>AGU)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*Drought in South America continues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*USDA planting intentions report out today</a:t>
            </a:r>
            <a:br>
              <a:rPr lang="en-US" sz="1800" dirty="0" smtClean="0"/>
            </a:br>
            <a:r>
              <a:rPr lang="en-US" sz="1800" dirty="0" smtClean="0"/>
              <a:t>stand aside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286000"/>
            <a:ext cx="2380488" cy="18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57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(CORN)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6198795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(DBA)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22331523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Soybeans (SOYB)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0361842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Soybeans (SOYB)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57" y="1600200"/>
            <a:ext cx="5977686" cy="4525963"/>
          </a:xfrm>
        </p:spPr>
      </p:pic>
    </p:spTree>
    <p:extLst>
      <p:ext uri="{BB962C8B-B14F-4D97-AF65-F5344CB8AC3E}">
        <p14:creationId xmlns:p14="http://schemas.microsoft.com/office/powerpoint/2010/main" val="4238945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Real Estate</a:t>
            </a:r>
            <a:br>
              <a:rPr lang="en-US" sz="3200" dirty="0" smtClean="0"/>
            </a:br>
            <a:r>
              <a:rPr lang="en-US" sz="2000" dirty="0" smtClean="0"/>
              <a:t>January, 2012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55" y="1600200"/>
            <a:ext cx="5280289" cy="4525963"/>
          </a:xfrm>
        </p:spPr>
      </p:pic>
    </p:spTree>
    <p:extLst>
      <p:ext uri="{BB962C8B-B14F-4D97-AF65-F5344CB8AC3E}">
        <p14:creationId xmlns:p14="http://schemas.microsoft.com/office/powerpoint/2010/main" val="33442653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sz="3200" dirty="0" smtClean="0"/>
              <a:t>Trade Sheet</a:t>
            </a:r>
            <a:br>
              <a:rPr lang="en-US" sz="3200" dirty="0" smtClean="0"/>
            </a:br>
            <a:r>
              <a:rPr lang="en-US" sz="2000" dirty="0" smtClean="0"/>
              <a:t>The bottom line: Too late to buy, too early to sell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*Stocks- 1,425 now in play, stand aside</a:t>
            </a:r>
            <a:br>
              <a:rPr lang="en-US" sz="2400" dirty="0" smtClean="0"/>
            </a:br>
            <a:r>
              <a:rPr lang="en-US" sz="2400" dirty="0" smtClean="0"/>
              <a:t>*Bonds- buy the next big dip in the (TBT)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*Commodities- </a:t>
            </a:r>
            <a:r>
              <a:rPr lang="en-US" sz="2400" dirty="0" smtClean="0"/>
              <a:t>sell rallies, rolling over in China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Currencies- sell Euro and yen rallies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*Precious </a:t>
            </a:r>
            <a:r>
              <a:rPr lang="en-US" sz="2400" dirty="0" smtClean="0"/>
              <a:t>Metals-wait for the next short to set up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Volatility-stand aside until melt down ends</a:t>
            </a:r>
            <a:br>
              <a:rPr lang="en-US" sz="2400" dirty="0" smtClean="0"/>
            </a:br>
            <a:r>
              <a:rPr lang="en-US" sz="2400" dirty="0" smtClean="0"/>
              <a:t>*The ags – buy soybeans on dips</a:t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dirty="0"/>
              <a:t>Real </a:t>
            </a:r>
            <a:r>
              <a:rPr lang="en-US" sz="2400" dirty="0" smtClean="0"/>
              <a:t>estate-breaking to new lows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Next Webinar is on Wednesday, April 11, 2012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810000"/>
            <a:ext cx="2457450" cy="14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9767" y="2514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Chicago, IL</a:t>
            </a:r>
            <a:br>
              <a:rPr lang="en-US" b="1" dirty="0" smtClean="0"/>
            </a:br>
            <a:r>
              <a:rPr lang="en-US" b="1" dirty="0" smtClean="0"/>
              <a:t>June 29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47801" y="2514600"/>
            <a:ext cx="21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Beverly Hills, CA</a:t>
            </a:r>
            <a:br>
              <a:rPr lang="en-US" b="1" dirty="0" smtClean="0"/>
            </a:br>
            <a:r>
              <a:rPr lang="en-US" b="1" dirty="0" smtClean="0"/>
              <a:t>June 11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82" y="3708900"/>
            <a:ext cx="2749974" cy="2121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753879"/>
            <a:ext cx="3640591" cy="203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To access my research </a:t>
            </a:r>
            <a:r>
              <a:rPr lang="en-US" sz="2700" dirty="0"/>
              <a:t>d</a:t>
            </a:r>
            <a:r>
              <a:rPr lang="en-US" sz="2700" dirty="0" smtClean="0"/>
              <a:t>ata </a:t>
            </a:r>
            <a:r>
              <a:rPr lang="en-US" sz="2700" dirty="0"/>
              <a:t>b</a:t>
            </a:r>
            <a:r>
              <a:rPr lang="en-US" sz="2700" dirty="0" smtClean="0"/>
              <a:t>ase or buy strategy</a:t>
            </a:r>
            <a:br>
              <a:rPr lang="en-US" sz="2700" dirty="0" smtClean="0"/>
            </a:br>
            <a:r>
              <a:rPr lang="en-US" sz="2700" dirty="0" smtClean="0"/>
              <a:t> luncheon tickets Please Go to</a:t>
            </a:r>
            <a:r>
              <a:rPr lang="en-US" sz="2700" smtClean="0"/>
              <a:t/>
            </a:r>
            <a:br>
              <a:rPr lang="en-US" sz="2700" smtClean="0"/>
            </a:br>
            <a:r>
              <a:rPr lang="en-US" sz="2700" smtClean="0">
                <a:hlinkClick r:id="rId3"/>
              </a:rPr>
              <a:t>www.madhedgefundtrader.com</a:t>
            </a:r>
            <a:r>
              <a:rPr lang="en-US" sz="2700" smtClean="0"/>
              <a:t> </a:t>
            </a:r>
            <a:endParaRPr lang="en-US" sz="2700" dirty="0"/>
          </a:p>
        </p:txBody>
      </p:sp>
      <p:pic>
        <p:nvPicPr>
          <p:cNvPr id="38915" name="Content Placeholder 3" descr="Business10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" y="2895600"/>
            <a:ext cx="7361238" cy="3351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9767" y="25146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Seminar at Sea</a:t>
            </a:r>
            <a:br>
              <a:rPr lang="en-US" b="1" dirty="0" smtClean="0"/>
            </a:br>
            <a:r>
              <a:rPr lang="en-US" b="1" dirty="0" smtClean="0"/>
              <a:t>July 11, 2012</a:t>
            </a:r>
            <a:br>
              <a:rPr lang="en-US" b="1" dirty="0" smtClean="0"/>
            </a:br>
            <a:r>
              <a:rPr lang="en-US" b="1" dirty="0" smtClean="0"/>
              <a:t>Queen Mary 2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47801" y="2514600"/>
            <a:ext cx="21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New York, NY</a:t>
            </a:r>
            <a:br>
              <a:rPr lang="en-US" b="1" dirty="0" smtClean="0"/>
            </a:br>
            <a:r>
              <a:rPr lang="en-US" b="1" dirty="0" smtClean="0"/>
              <a:t>July 5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767154"/>
            <a:ext cx="3943534" cy="204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868" y="3360726"/>
            <a:ext cx="1647463" cy="247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5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Trade Alert Performance</a:t>
            </a:r>
            <a:br>
              <a:rPr lang="en-US" sz="3600" dirty="0" smtClean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*March MTD -7.64%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*2012 YTD -4.60%</a:t>
            </a:r>
            <a:br>
              <a:rPr lang="en-US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*First 70 </a:t>
            </a:r>
            <a:r>
              <a:rPr lang="en-US" sz="2400" dirty="0"/>
              <a:t>weeks of Trading</a:t>
            </a:r>
            <a:br>
              <a:rPr lang="en-US" sz="2400" dirty="0"/>
            </a:br>
            <a:r>
              <a:rPr lang="en-US" sz="2400" dirty="0"/>
              <a:t>+ </a:t>
            </a:r>
            <a:r>
              <a:rPr lang="en-US" sz="2400" dirty="0" smtClean="0"/>
              <a:t>35.58%</a:t>
            </a:r>
            <a:br>
              <a:rPr lang="en-US" sz="24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*Versus </a:t>
            </a:r>
            <a:r>
              <a:rPr lang="en-US" sz="2000" dirty="0" smtClean="0"/>
              <a:t>+13.28% </a:t>
            </a:r>
            <a:r>
              <a:rPr lang="en-US" sz="2000" dirty="0"/>
              <a:t>for the S&amp;P500</a:t>
            </a:r>
            <a:br>
              <a:rPr lang="en-US" sz="2000" dirty="0"/>
            </a:br>
            <a:r>
              <a:rPr lang="en-US" sz="2000" dirty="0" smtClean="0"/>
              <a:t>A 22.28% outperformance of the index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55 out of 68 closed trades profitable, users manual coming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u="sng" dirty="0" smtClean="0"/>
              <a:t>80% success rate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sz="3200" dirty="0"/>
              <a:t>Portfolio Review</a:t>
            </a:r>
            <a:br>
              <a:rPr lang="en-US" sz="3200" dirty="0"/>
            </a:br>
            <a:r>
              <a:rPr lang="en-US" sz="2000" dirty="0" smtClean="0"/>
              <a:t>Stay Small Until a Reversal is Confirmed</a:t>
            </a:r>
            <a:br>
              <a:rPr lang="en-US" sz="2000" dirty="0" smtClean="0"/>
            </a:br>
            <a:endParaRPr lang="en-US" sz="20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4773926"/>
              </p:ext>
            </p:extLst>
          </p:nvPr>
        </p:nvGraphicFramePr>
        <p:xfrm>
          <a:off x="5105400" y="2057400"/>
          <a:ext cx="2909887" cy="3417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110312"/>
              </p:ext>
            </p:extLst>
          </p:nvPr>
        </p:nvGraphicFramePr>
        <p:xfrm>
          <a:off x="838200" y="1600200"/>
          <a:ext cx="2923990" cy="45259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3102"/>
                <a:gridCol w="1070888"/>
              </a:tblGrid>
              <a:tr h="289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 dirty="0">
                          <a:effectLst/>
                        </a:rPr>
                        <a:t>Risk On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</a:tr>
              <a:tr h="289288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</a:tr>
              <a:tr h="289288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</a:tr>
              <a:tr h="2892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(AAPL) call spread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1.00</a:t>
                      </a:r>
                      <a:r>
                        <a:rPr lang="en-US" sz="1800" u="none" strike="noStrike" dirty="0">
                          <a:effectLst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</a:tr>
              <a:tr h="2892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(TBT) short Treasury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10.00%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</a:tr>
              <a:tr h="289288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</a:tr>
              <a:tr h="289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>
                          <a:effectLst/>
                        </a:rPr>
                        <a:t>Risk Off</a:t>
                      </a:r>
                      <a:endParaRPr lang="en-US" sz="16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</a:tr>
              <a:tr h="289288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</a:tr>
              <a:tr h="289288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</a:tr>
              <a:tr h="289288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</a:tr>
              <a:tr h="289288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</a:tr>
              <a:tr h="289288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</a:tr>
              <a:tr h="289288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</a:tr>
              <a:tr h="289288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</a:tr>
              <a:tr h="28928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total net position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11.00</a:t>
                      </a:r>
                      <a:r>
                        <a:rPr lang="en-US" sz="1800" u="none" strike="noStrike" dirty="0">
                          <a:effectLst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</a:tr>
              <a:tr h="18663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17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Quarter from Hell</a:t>
            </a:r>
            <a:br>
              <a:rPr lang="en-US" sz="3600" dirty="0" smtClean="0"/>
            </a:br>
            <a:r>
              <a:rPr lang="en-US" sz="1800" dirty="0" smtClean="0"/>
              <a:t>Bull market in anomalies 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/>
              <a:t>*All Cross market correlations broke down</a:t>
            </a:r>
            <a:br>
              <a:rPr lang="en-US" sz="1800" dirty="0" smtClean="0"/>
            </a:br>
            <a:r>
              <a:rPr lang="en-US" sz="1800" dirty="0" smtClean="0"/>
              <a:t>    stocks soared while bonds flat lined</a:t>
            </a:r>
            <a:br>
              <a:rPr lang="en-US" sz="1800" dirty="0" smtClean="0"/>
            </a:br>
            <a:r>
              <a:rPr lang="en-US" sz="1800" dirty="0" smtClean="0"/>
              <a:t>    commodities and precious metals move sideways</a:t>
            </a:r>
            <a:br>
              <a:rPr lang="en-US" sz="1800" dirty="0" smtClean="0"/>
            </a:br>
            <a:r>
              <a:rPr lang="en-US" sz="1800" dirty="0" smtClean="0"/>
              <a:t>    oil rocketed, but stocks kept rising</a:t>
            </a:r>
            <a:br>
              <a:rPr lang="en-US" sz="1800" dirty="0" smtClean="0"/>
            </a:br>
            <a:r>
              <a:rPr lang="en-US" sz="1800" dirty="0" smtClean="0"/>
              <a:t>    multiples expanded while earnings forecasts were cut</a:t>
            </a:r>
            <a:br>
              <a:rPr lang="en-US" sz="1800" dirty="0" smtClean="0"/>
            </a:br>
            <a:r>
              <a:rPr lang="en-US" sz="1800" dirty="0" smtClean="0"/>
              <a:t>      </a:t>
            </a:r>
            <a:br>
              <a:rPr lang="en-US" sz="1800" dirty="0" smtClean="0"/>
            </a:br>
            <a:r>
              <a:rPr lang="en-US" sz="1800" dirty="0" smtClean="0"/>
              <a:t>*Volume and volatility collapsed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*US econ moved sideways while Europe and China collapsed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*Winners in short yen and natural has offset by</a:t>
            </a:r>
            <a:br>
              <a:rPr lang="en-US" sz="1800" dirty="0" smtClean="0"/>
            </a:br>
            <a:r>
              <a:rPr lang="en-US" sz="1800" dirty="0" smtClean="0"/>
              <a:t>premature shorts in equities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23" y="1245832"/>
            <a:ext cx="2381657" cy="340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26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7032</TotalTime>
  <Words>291</Words>
  <Application>Microsoft Office PowerPoint</Application>
  <PresentationFormat>On-screen Show (4:3)</PresentationFormat>
  <Paragraphs>85</Paragraphs>
  <Slides>50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Please Stand By for John Thomas Wednesday, March 28, 2012 Global Trading Dispatch</vt:lpstr>
      <vt:lpstr> The Mad Hedge Fund Trader Throwing in the Towel </vt:lpstr>
      <vt:lpstr>MHFT Global Strategy Luncheons Buy tickets at www.madhedgefundtrader.com  2012 Schedule</vt:lpstr>
      <vt:lpstr>MHFT Global Strategy Luncheons Buy tickets at www.madhedgefundtrader.com </vt:lpstr>
      <vt:lpstr>MHFT Global Strategy Luncheons Buy tickets at www.madhedgefundtrader.com </vt:lpstr>
      <vt:lpstr>MHFT Global Strategy Luncheons Buy tickets at www.madhedgefundtrader.com </vt:lpstr>
      <vt:lpstr>Trade Alert Performance </vt:lpstr>
      <vt:lpstr>Portfolio Review Stay Small Until a Reversal is Confirmed </vt:lpstr>
      <vt:lpstr>The Quarter from Hell Bull market in anomalies </vt:lpstr>
      <vt:lpstr>The Economy-Markets Are Ignoring Macro Data </vt:lpstr>
      <vt:lpstr>Weekly Jobless Claims </vt:lpstr>
      <vt:lpstr>Is the Fat Lady Singing?</vt:lpstr>
      <vt:lpstr>(TLT)</vt:lpstr>
      <vt:lpstr>(TBT)</vt:lpstr>
      <vt:lpstr>(TBT) Weekly</vt:lpstr>
      <vt:lpstr>(JNK)</vt:lpstr>
      <vt:lpstr>Stocks-Reaching for the Top </vt:lpstr>
      <vt:lpstr>Stocks-Potential Tops </vt:lpstr>
      <vt:lpstr>(SPY)</vt:lpstr>
      <vt:lpstr>Double Short S&amp;P 500 ETF(SDS)</vt:lpstr>
      <vt:lpstr>NASDAQ</vt:lpstr>
      <vt:lpstr>(VIX)</vt:lpstr>
      <vt:lpstr>(VXX)</vt:lpstr>
      <vt:lpstr>(TVIX)</vt:lpstr>
      <vt:lpstr>(AAPL)</vt:lpstr>
      <vt:lpstr>(BAC)</vt:lpstr>
      <vt:lpstr>The Dollar</vt:lpstr>
      <vt:lpstr>(UUP)</vt:lpstr>
      <vt:lpstr>(FXE)</vt:lpstr>
      <vt:lpstr>Australian Dollar (FXA)</vt:lpstr>
      <vt:lpstr>(FXY)</vt:lpstr>
      <vt:lpstr>(YCS)</vt:lpstr>
      <vt:lpstr>Energy</vt:lpstr>
      <vt:lpstr>Crude</vt:lpstr>
      <vt:lpstr>Natural Gas (UNG)</vt:lpstr>
      <vt:lpstr>Coal (KOL)</vt:lpstr>
      <vt:lpstr>Copper</vt:lpstr>
      <vt:lpstr>Precious Metals</vt:lpstr>
      <vt:lpstr>Gold</vt:lpstr>
      <vt:lpstr>Silver</vt:lpstr>
      <vt:lpstr>(Platinum)</vt:lpstr>
      <vt:lpstr>Palladium</vt:lpstr>
      <vt:lpstr>The Ags</vt:lpstr>
      <vt:lpstr>(CORN)</vt:lpstr>
      <vt:lpstr>(DBA)</vt:lpstr>
      <vt:lpstr>Soybeans (SOYB)</vt:lpstr>
      <vt:lpstr>Soybeans (SOYB)</vt:lpstr>
      <vt:lpstr>Real Estate January, 2012</vt:lpstr>
      <vt:lpstr>Trade Sheet The bottom line: Too late to buy, too early to sell</vt:lpstr>
      <vt:lpstr>To access my research data base or buy strategy  luncheon tickets Please Go to www.madhedgefundtrader.com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tammi</dc:creator>
  <cp:lastModifiedBy>randy</cp:lastModifiedBy>
  <cp:revision>1292</cp:revision>
  <dcterms:created xsi:type="dcterms:W3CDTF">2009-05-20T21:55:50Z</dcterms:created>
  <dcterms:modified xsi:type="dcterms:W3CDTF">2012-03-28T17:47:33Z</dcterms:modified>
</cp:coreProperties>
</file>