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3" r:id="rId2"/>
    <p:sldId id="256" r:id="rId3"/>
    <p:sldId id="485" r:id="rId4"/>
    <p:sldId id="499" r:id="rId5"/>
    <p:sldId id="354" r:id="rId6"/>
    <p:sldId id="355" r:id="rId7"/>
    <p:sldId id="447" r:id="rId8"/>
    <p:sldId id="437" r:id="rId9"/>
    <p:sldId id="438" r:id="rId10"/>
    <p:sldId id="439" r:id="rId11"/>
    <p:sldId id="466" r:id="rId12"/>
    <p:sldId id="498" r:id="rId13"/>
    <p:sldId id="420" r:id="rId14"/>
    <p:sldId id="486" r:id="rId15"/>
    <p:sldId id="463" r:id="rId16"/>
    <p:sldId id="431" r:id="rId17"/>
    <p:sldId id="500" r:id="rId18"/>
    <p:sldId id="490" r:id="rId19"/>
    <p:sldId id="502" r:id="rId20"/>
    <p:sldId id="443" r:id="rId21"/>
    <p:sldId id="444" r:id="rId22"/>
    <p:sldId id="445" r:id="rId23"/>
    <p:sldId id="488" r:id="rId24"/>
    <p:sldId id="454" r:id="rId25"/>
    <p:sldId id="497" r:id="rId26"/>
    <p:sldId id="448" r:id="rId27"/>
    <p:sldId id="457" r:id="rId28"/>
    <p:sldId id="470" r:id="rId29"/>
    <p:sldId id="434" r:id="rId30"/>
    <p:sldId id="465" r:id="rId31"/>
    <p:sldId id="433" r:id="rId32"/>
    <p:sldId id="427" r:id="rId33"/>
    <p:sldId id="428" r:id="rId34"/>
    <p:sldId id="450" r:id="rId35"/>
    <p:sldId id="451" r:id="rId36"/>
    <p:sldId id="440" r:id="rId37"/>
    <p:sldId id="442" r:id="rId38"/>
    <p:sldId id="441" r:id="rId39"/>
    <p:sldId id="501" r:id="rId40"/>
    <p:sldId id="449" r:id="rId41"/>
    <p:sldId id="360" r:id="rId42"/>
    <p:sldId id="29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2" autoAdjust="0"/>
  </p:normalViewPr>
  <p:slideViewPr>
    <p:cSldViewPr>
      <p:cViewPr>
        <p:scale>
          <a:sx n="107" d="100"/>
          <a:sy n="107" d="100"/>
        </p:scale>
        <p:origin x="1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val>
            <c:numRef>
              <c:f>Sheet1!$B$102:$B$111</c:f>
              <c:numCache>
                <c:formatCode>General</c:formatCode>
                <c:ptCount val="10"/>
                <c:pt idx="2" formatCode="0.00%">
                  <c:v>0.1</c:v>
                </c:pt>
                <c:pt idx="7" formatCode="0.00%">
                  <c:v>-0.05</c:v>
                </c:pt>
                <c:pt idx="8" formatCode="0.00%">
                  <c:v>-0.2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February 29,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*Distilled down to a market of a single stock: </a:t>
            </a:r>
            <a:r>
              <a:rPr lang="en-US" sz="1600" dirty="0" smtClean="0"/>
              <a:t>Apple, $500 billion market cap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 are 103% through a 300 point (SPX) move from 1,060 to 1,360</a:t>
            </a:r>
            <a:br>
              <a:rPr lang="en-US" sz="1600" dirty="0" smtClean="0"/>
            </a:br>
            <a:r>
              <a:rPr lang="en-US" sz="1600" dirty="0" smtClean="0"/>
              <a:t>(two weeks ago was 99%), 13 to 14 multiple expansion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*Global stock markets most overbought in years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*Number of rising stocks is narrowing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amount of money trapped on the sidelines</a:t>
            </a:r>
            <a:br>
              <a:rPr lang="en-US" sz="1600" dirty="0" smtClean="0"/>
            </a:br>
            <a:r>
              <a:rPr lang="en-US" sz="1600" dirty="0" smtClean="0"/>
              <a:t>is preventing normal corrections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*End of QE could trigger market crash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*Will March be our “RISK OFF” month?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385541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(VXX)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5465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9101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Special Sadie Hawkins Day Issue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February 29,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752600"/>
            <a:ext cx="28575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*The breakout is in for the yen</a:t>
            </a:r>
            <a:br>
              <a:rPr lang="en-US" sz="1600" dirty="0" smtClean="0"/>
            </a:br>
            <a:r>
              <a:rPr lang="en-US" sz="1600" dirty="0" smtClean="0"/>
              <a:t>sell every rally for the next 20 years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*Japanese money printing will accelerate from here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*Next target is ¥85, then ¥90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/>
              <a:t>Look to reestablish </a:t>
            </a:r>
            <a:r>
              <a:rPr lang="en-US" sz="1600" dirty="0" smtClean="0"/>
              <a:t>yen short on </a:t>
            </a:r>
            <a:r>
              <a:rPr lang="en-US" sz="1600" dirty="0"/>
              <a:t>next “RISK OFF” round</a:t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*LTRO </a:t>
            </a:r>
            <a:r>
              <a:rPr lang="en-US" sz="1600" dirty="0" smtClean="0"/>
              <a:t>€529 billion, right on expectations, may be last QE,</a:t>
            </a:r>
            <a:br>
              <a:rPr lang="en-US" sz="1600" dirty="0" smtClean="0"/>
            </a:br>
            <a:r>
              <a:rPr lang="en-US" sz="1600" dirty="0" smtClean="0"/>
              <a:t>more than half already in markets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/>
              <a:t>Euro shorts </a:t>
            </a:r>
            <a:r>
              <a:rPr lang="en-US" sz="1600" dirty="0" smtClean="0"/>
              <a:t>have dropped by one third on short covering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*Australian dollar may be peaking here</a:t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14400"/>
            <a:ext cx="2316911" cy="32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(EUO)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9000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*Oil hit my $110 target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*Rising prices in a supply glut?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*Warmest winter in 100 years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*At $110 (USO) puts start to look</a:t>
            </a:r>
            <a:br>
              <a:rPr lang="en-US" sz="1600" dirty="0" smtClean="0"/>
            </a:br>
            <a:r>
              <a:rPr lang="en-US" sz="1600" dirty="0" smtClean="0"/>
              <a:t>very interesting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 One cent rise cuts consumer spending</a:t>
            </a:r>
            <a:br>
              <a:rPr lang="en-US" sz="1600" dirty="0" smtClean="0"/>
            </a:br>
            <a:r>
              <a:rPr lang="en-US" sz="1600" dirty="0" smtClean="0"/>
              <a:t> by $1.2 billion</a:t>
            </a:r>
            <a:r>
              <a:rPr lang="en-US" sz="1600" dirty="0"/>
              <a:t>, cuts GDP from 2% to 0.5</a:t>
            </a:r>
            <a:r>
              <a:rPr lang="en-US" sz="1600" dirty="0" smtClean="0"/>
              <a:t>%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 ten dollar rise wipes out all </a:t>
            </a:r>
            <a:r>
              <a:rPr lang="en-US" sz="1600" dirty="0"/>
              <a:t>of </a:t>
            </a:r>
            <a:r>
              <a:rPr lang="en-US" sz="1600" dirty="0" smtClean="0"/>
              <a:t>QE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*Obama releases the SPR on further strength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*Hold out for $3/MBTU, $6 in the (UNG)</a:t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68" y="1447800"/>
            <a:ext cx="3203604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70" y="3962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Scottsdale, AZ</a:t>
            </a:r>
            <a:br>
              <a:rPr lang="en-US" b="1" dirty="0" smtClean="0"/>
            </a:br>
            <a:r>
              <a:rPr lang="en-US" b="1" dirty="0" smtClean="0"/>
              <a:t>May 3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248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San Francisco, CA</a:t>
            </a:r>
            <a:br>
              <a:rPr lang="en-US" b="1" dirty="0" smtClean="0"/>
            </a:br>
            <a:r>
              <a:rPr lang="en-US" b="1" dirty="0" smtClean="0"/>
              <a:t>April 20, 2012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200400" cy="206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69" y="3720503"/>
            <a:ext cx="3143431" cy="20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*Traders rotating out of stocks and into metals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hot money is moving back in for a trade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*Short term overbought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long term target is still $2,300 for gold,</a:t>
            </a:r>
            <a:br>
              <a:rPr lang="en-US" dirty="0" smtClean="0"/>
            </a:br>
            <a:r>
              <a:rPr lang="en-US" dirty="0" smtClean="0"/>
              <a:t>$100 for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87" y="2566850"/>
            <a:ext cx="2127689" cy="19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*Out of Season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*Still digesting the USDA January crop report disaster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*Will be dead for a few more months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aside-no trade for now</a:t>
            </a:r>
            <a:br>
              <a:rPr lang="en-US" sz="2000" dirty="0" smtClean="0"/>
            </a:br>
            <a:r>
              <a:rPr lang="en-US" sz="2000" dirty="0" smtClean="0"/>
              <a:t>but a nice buy is setting up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*Long term positive fundamentals</a:t>
            </a:r>
            <a:br>
              <a:rPr lang="en-US" sz="2000" dirty="0" smtClean="0"/>
            </a:br>
            <a:r>
              <a:rPr lang="en-US" sz="2000" dirty="0" smtClean="0"/>
              <a:t> eventually kick 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*Major move in sugar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Sugar (SGG)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 Angeles,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7" y="3775292"/>
            <a:ext cx="2738023" cy="20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*Stocks-wait for the 1,400 </a:t>
            </a:r>
            <a:r>
              <a:rPr lang="en-US" sz="2400" dirty="0" smtClean="0"/>
              <a:t>test, Feb 29 month end window dress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stand aside, buy the next dip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and yen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Metals-wait for the next short to set up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Volatility-buy (VXX) under $24</a:t>
            </a:r>
            <a:br>
              <a:rPr lang="en-US" sz="2400" dirty="0" smtClean="0"/>
            </a:br>
            <a:r>
              <a:rPr lang="en-US" sz="2400" dirty="0" smtClean="0"/>
              <a:t>*The ags – stand aside wait for a bottom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March 14,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www.madhedgefundtrader.com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*February MTD +2.93%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+3.25%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66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43.43%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</a:t>
            </a:r>
            <a:r>
              <a:rPr lang="en-US" sz="2000" dirty="0"/>
              <a:t>9</a:t>
            </a:r>
            <a:r>
              <a:rPr lang="en-US" sz="2000" dirty="0" smtClean="0"/>
              <a:t>.6%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33.7%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55 out of 66 closed trades profitable, users manual coming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83% success rate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985939"/>
              </p:ext>
            </p:extLst>
          </p:nvPr>
        </p:nvGraphicFramePr>
        <p:xfrm>
          <a:off x="4648200" y="2133600"/>
          <a:ext cx="33528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94686"/>
              </p:ext>
            </p:extLst>
          </p:nvPr>
        </p:nvGraphicFramePr>
        <p:xfrm>
          <a:off x="1219200" y="1600200"/>
          <a:ext cx="2332459" cy="4525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215"/>
                <a:gridCol w="854244"/>
              </a:tblGrid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 Hedge Fund Trader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Trading Book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Asset Class Breakdown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Risk Adjusted Basis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(MSFT) call spread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(BAC) puts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SPX (SDS)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-20.00%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net position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-15.00%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*Economic data transitioning from strong to mixed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*Dismal December Case-Shiller shows real estate still </a:t>
            </a:r>
            <a:r>
              <a:rPr lang="en-US" sz="1600" dirty="0" smtClean="0"/>
              <a:t>falling-but is a lagging indicator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*February consumer confidence soared from 61.5 to </a:t>
            </a:r>
            <a:r>
              <a:rPr lang="en-US" sz="1600" dirty="0" smtClean="0"/>
              <a:t>70.8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*Chicago February PMI 60.2 to 64.0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*European recession right on schedule, 0.5% GDP to   minus -0.3% for 2012, says European Commission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*Weekly jobless claims -</a:t>
            </a:r>
            <a:r>
              <a:rPr lang="en-US" sz="1600" dirty="0" smtClean="0"/>
              <a:t>12,000 </a:t>
            </a:r>
            <a:r>
              <a:rPr lang="en-US" sz="1600" dirty="0" smtClean="0"/>
              <a:t>to </a:t>
            </a:r>
            <a:r>
              <a:rPr lang="en-US" sz="1600" dirty="0" smtClean="0"/>
              <a:t>367,000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*January durable goods down a huge 4%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*Data pointing to a spring slowdown in earnings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consistent with a low 2.0% GDP growth rate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27" y="2438400"/>
            <a:ext cx="226314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Bonds-Mixed Signals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*Still is not buying the “RISK ON”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yields trapped in the 1.90’s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*February mutual fund flows show $40 billion of</a:t>
            </a:r>
            <a:br>
              <a:rPr lang="en-US" sz="1800" dirty="0" smtClean="0"/>
            </a:br>
            <a:r>
              <a:rPr lang="en-US" sz="1800" dirty="0" smtClean="0"/>
              <a:t>bond buying, $3 billion of stock buying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*Rising consensus that the 30 year top is this year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*Investors reaching for yield with (JNK)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next “RISK OFF” round to pop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this the final move?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2876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260</Words>
  <Application>Microsoft Office PowerPoint</Application>
  <PresentationFormat>On-screen Show (4:3)</PresentationFormat>
  <Paragraphs>77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Please Stand By for John Thomas Wednesday, February 29, 2012 Global Trading Dispatch</vt:lpstr>
      <vt:lpstr> The Mad Hedge Fund Trader Special Sadie Hawkins Day Issue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Stay Small Until a Reversal is Confirmed </vt:lpstr>
      <vt:lpstr>The Economy </vt:lpstr>
      <vt:lpstr>Bonds-Mixed Signals</vt:lpstr>
      <vt:lpstr>(TLT)</vt:lpstr>
      <vt:lpstr>(TBT)</vt:lpstr>
      <vt:lpstr>(JNK)</vt:lpstr>
      <vt:lpstr>Stocks </vt:lpstr>
      <vt:lpstr>(SPY)</vt:lpstr>
      <vt:lpstr>Double Short S&amp;P 500 ETF(SDS)</vt:lpstr>
      <vt:lpstr>NASDAQ</vt:lpstr>
      <vt:lpstr>(VIX)</vt:lpstr>
      <vt:lpstr>(VXX)</vt:lpstr>
      <vt:lpstr>(AAPL)</vt:lpstr>
      <vt:lpstr>(BAC)</vt:lpstr>
      <vt:lpstr>The Dollar</vt:lpstr>
      <vt:lpstr>(UUP)</vt:lpstr>
      <vt:lpstr>(FXE)</vt:lpstr>
      <vt:lpstr>(EUO)</vt:lpstr>
      <vt:lpstr>Australian Dollar (FXA)</vt:lpstr>
      <vt:lpstr>(FXY)</vt:lpstr>
      <vt:lpstr>(YCS)</vt:lpstr>
      <vt:lpstr>Energy</vt:lpstr>
      <vt:lpstr>Crude</vt:lpstr>
      <vt:lpstr>Natural Gas (UNG)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Sugar (SGG)</vt:lpstr>
      <vt:lpstr>Real Estate September</vt:lpstr>
      <vt:lpstr>Trade Sheet The bottom line: Trade or die</vt:lpstr>
      <vt:lpstr>To access my research data base or buy strategy 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1206</cp:revision>
  <dcterms:created xsi:type="dcterms:W3CDTF">2009-05-20T21:55:50Z</dcterms:created>
  <dcterms:modified xsi:type="dcterms:W3CDTF">2012-02-29T16:11:45Z</dcterms:modified>
</cp:coreProperties>
</file>