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3" r:id="rId2"/>
    <p:sldId id="256" r:id="rId3"/>
    <p:sldId id="505" r:id="rId4"/>
    <p:sldId id="485" r:id="rId5"/>
    <p:sldId id="499" r:id="rId6"/>
    <p:sldId id="504" r:id="rId7"/>
    <p:sldId id="354" r:id="rId8"/>
    <p:sldId id="355" r:id="rId9"/>
    <p:sldId id="447" r:id="rId10"/>
    <p:sldId id="503" r:id="rId11"/>
    <p:sldId id="437" r:id="rId12"/>
    <p:sldId id="438" r:id="rId13"/>
    <p:sldId id="439" r:id="rId14"/>
    <p:sldId id="466" r:id="rId15"/>
    <p:sldId id="498" r:id="rId16"/>
    <p:sldId id="510" r:id="rId17"/>
    <p:sldId id="420" r:id="rId18"/>
    <p:sldId id="486" r:id="rId19"/>
    <p:sldId id="463" r:id="rId20"/>
    <p:sldId id="431" r:id="rId21"/>
    <p:sldId id="500" r:id="rId22"/>
    <p:sldId id="490" r:id="rId23"/>
    <p:sldId id="502" r:id="rId24"/>
    <p:sldId id="517" r:id="rId25"/>
    <p:sldId id="514" r:id="rId26"/>
    <p:sldId id="513" r:id="rId27"/>
    <p:sldId id="512" r:id="rId28"/>
    <p:sldId id="443" r:id="rId29"/>
    <p:sldId id="444" r:id="rId30"/>
    <p:sldId id="445" r:id="rId31"/>
    <p:sldId id="454" r:id="rId32"/>
    <p:sldId id="497" r:id="rId33"/>
    <p:sldId id="448" r:id="rId34"/>
    <p:sldId id="457" r:id="rId35"/>
    <p:sldId id="470" r:id="rId36"/>
    <p:sldId id="434" r:id="rId37"/>
    <p:sldId id="511" r:id="rId38"/>
    <p:sldId id="465" r:id="rId39"/>
    <p:sldId id="516" r:id="rId40"/>
    <p:sldId id="433" r:id="rId41"/>
    <p:sldId id="427" r:id="rId42"/>
    <p:sldId id="428" r:id="rId43"/>
    <p:sldId id="450" r:id="rId44"/>
    <p:sldId id="451" r:id="rId45"/>
    <p:sldId id="440" r:id="rId46"/>
    <p:sldId id="442" r:id="rId47"/>
    <p:sldId id="501" r:id="rId48"/>
    <p:sldId id="449" r:id="rId49"/>
    <p:sldId id="519" r:id="rId50"/>
    <p:sldId id="518" r:id="rId51"/>
    <p:sldId id="360" r:id="rId52"/>
    <p:sldId id="29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Sheet1!$B$114:$B$115</c:f>
              <c:strCache>
                <c:ptCount val="1"/>
              </c:strCache>
            </c:strRef>
          </c:tx>
          <c:explosion val="25"/>
          <c:val>
            <c:numRef>
              <c:f>Sheet1!$B$116:$B$127</c:f>
              <c:numCache>
                <c:formatCode>0.00%</c:formatCode>
                <c:ptCount val="12"/>
                <c:pt idx="0">
                  <c:v>0.01</c:v>
                </c:pt>
                <c:pt idx="1">
                  <c:v>0.1</c:v>
                </c:pt>
                <c:pt idx="6">
                  <c:v>-0.05</c:v>
                </c:pt>
                <c:pt idx="7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April 11,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Last Thing Bulls have to hang their hats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318311" cy="32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Bonds-Another False Start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*Yet another false top for bonds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*”RISK OFF” brings a bond bull stampede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yields fall 2.50% to 1.98%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*Q1, 2012 mutual fund flows $90 billion into bonds</a:t>
            </a:r>
            <a:br>
              <a:rPr lang="en-US" sz="1800" dirty="0" smtClean="0"/>
            </a:br>
            <a:r>
              <a:rPr lang="en-US" sz="1800" dirty="0" smtClean="0"/>
              <a:t>$3 billion into </a:t>
            </a:r>
            <a:r>
              <a:rPr lang="en-US" sz="1800" dirty="0" smtClean="0"/>
              <a:t>stocks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*Back into the top end range on yields,</a:t>
            </a:r>
            <a:br>
              <a:rPr lang="en-US" sz="1800" dirty="0" smtClean="0"/>
            </a:br>
            <a:r>
              <a:rPr lang="en-US" sz="1800" dirty="0" smtClean="0"/>
              <a:t>but no upside breakout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*Hedge Treasury Short with “RISK ON” positions</a:t>
            </a:r>
            <a:br>
              <a:rPr lang="en-US" sz="1800" dirty="0" smtClean="0"/>
            </a:br>
            <a:r>
              <a:rPr lang="en-US" sz="1800" dirty="0" smtClean="0"/>
              <a:t>and average down costs, sell again at 1.90% to</a:t>
            </a:r>
            <a:br>
              <a:rPr lang="en-US" sz="1800" dirty="0" smtClean="0"/>
            </a:br>
            <a:r>
              <a:rPr lang="en-US" sz="1800" dirty="0" smtClean="0"/>
              <a:t>get a 2.10% average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StampedeMent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21277"/>
            <a:ext cx="2816311" cy="20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Stocks-A correction at Last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*This is not the big one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 are 4.3% into a 5%-10% move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 climactic selloff coming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*Non Apple Indexes leading the downside charge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*Volume surges as individuals, hedge funds, HF traders lay on shorts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*Downside targets range from 1,325 to 1,285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bigger sell off, wait until next year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permabulls will try to take this up one more time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VIX spike finally comes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 descr="market-cr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2438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Stocks-Potential Tops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</a:t>
            </a:r>
            <a:r>
              <a:rPr lang="en-US" sz="2400" dirty="0" smtClean="0">
                <a:solidFill>
                  <a:srgbClr val="008000"/>
                </a:solidFill>
              </a:rPr>
              <a:t>March 30 quarter end- The Winner!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000" dirty="0" smtClean="0"/>
              <a:t>*April 20 Apple Q1 earnings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*April 29 One year anniversary of</a:t>
            </a:r>
            <a:br>
              <a:rPr lang="en-US" sz="2000" dirty="0" smtClean="0"/>
            </a:br>
            <a:r>
              <a:rPr lang="en-US" sz="2000" dirty="0" smtClean="0"/>
              <a:t> 2011 top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*SPX at 1,449 Elliot wave/momentum</a:t>
            </a:r>
            <a:br>
              <a:rPr lang="en-US" sz="2000" dirty="0" smtClean="0"/>
            </a:br>
            <a:r>
              <a:rPr lang="en-US" sz="2000" dirty="0" smtClean="0"/>
              <a:t> top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*SPX 1,550 2007 top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Pullbacks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-140 points-1/3 of recent gain then on to new highs, econ accelerates</a:t>
            </a:r>
            <a:br>
              <a:rPr lang="en-US" sz="2000" dirty="0" smtClean="0"/>
            </a:br>
            <a:r>
              <a:rPr lang="en-US" sz="2000" dirty="0" smtClean="0"/>
              <a:t>-400 points-double dip recession, oil over $120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winn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2857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6" y="1600200"/>
            <a:ext cx="4391388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“RISK OFF” Returns with a Vengeance</a:t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April 11,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 descr="UpDownArrowsBlackRed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2590800" cy="243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(VXX)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5465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91011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iShares MSCI EAFE Index Fund (EEM)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08086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</a:t>
            </a:r>
            <a:r>
              <a:rPr lang="en-US" sz="3600" dirty="0" smtClean="0"/>
              <a:t>) -8.3%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S&amp;P 500 Mid Cap </a:t>
            </a:r>
            <a:r>
              <a:rPr lang="en-US" sz="3600" dirty="0" smtClean="0"/>
              <a:t>Index -6%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524000"/>
            <a:ext cx="5905500" cy="4129881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S&amp;P 500 Small Cap </a:t>
            </a:r>
            <a:r>
              <a:rPr lang="en-US" sz="3600" dirty="0" smtClean="0"/>
              <a:t>Index -7.4%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47800"/>
            <a:ext cx="5905500" cy="4206081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*Dodged the bullet on the yen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*When short term yen positions flipped from a 4 year long</a:t>
            </a:r>
            <a:br>
              <a:rPr lang="en-US" sz="1600" dirty="0" smtClean="0"/>
            </a:br>
            <a:r>
              <a:rPr lang="en-US" sz="1600" dirty="0" smtClean="0"/>
              <a:t>to a 4.5 year short, I’m out of there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 stock sell off created meaningful yen strength</a:t>
            </a:r>
            <a:br>
              <a:rPr lang="en-US" sz="1600" dirty="0" smtClean="0"/>
            </a:br>
            <a:r>
              <a:rPr lang="en-US" sz="1600" dirty="0" smtClean="0"/>
              <a:t> with “RISK OFF”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*Yen has become a temporary flight to safety</a:t>
            </a:r>
            <a:br>
              <a:rPr lang="en-US" sz="1600" dirty="0" smtClean="0"/>
            </a:br>
            <a:r>
              <a:rPr lang="en-US" sz="1600" dirty="0" smtClean="0"/>
              <a:t>currency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*look to resell </a:t>
            </a:r>
            <a:r>
              <a:rPr lang="en-US" sz="1600" dirty="0" smtClean="0"/>
              <a:t>in the </a:t>
            </a:r>
            <a:r>
              <a:rPr lang="en-US" sz="1600" dirty="0"/>
              <a:t>high  ¥70’s</a:t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weaker on China slowdown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has been a great lead currency in 2012</a:t>
            </a:r>
            <a:br>
              <a:rPr lang="en-US" sz="1600" dirty="0" smtClean="0"/>
            </a:br>
            <a:r>
              <a:rPr lang="en-US" sz="1600" dirty="0" smtClean="0"/>
              <a:t>peaked February 28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bullet-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592842" cy="19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April 20 San Francisco</a:t>
            </a:r>
            <a:br>
              <a:rPr lang="en-US" sz="1800" dirty="0" smtClean="0"/>
            </a:br>
            <a:r>
              <a:rPr lang="en-US" sz="1800" dirty="0" smtClean="0"/>
              <a:t>May 3 Scottsdale</a:t>
            </a:r>
            <a:br>
              <a:rPr lang="en-US" sz="1800" dirty="0" smtClean="0"/>
            </a:b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*”RISK OFF” hits oil with everything else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*Look to buy when SPX hits 1,325 or 1,275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*New lows in </a:t>
            </a:r>
            <a:r>
              <a:rPr lang="en-US" sz="1600" dirty="0"/>
              <a:t>(UNG</a:t>
            </a:r>
            <a:r>
              <a:rPr lang="en-US" sz="1600" dirty="0" smtClean="0"/>
              <a:t>), wait for the next rally</a:t>
            </a:r>
            <a:br>
              <a:rPr lang="en-US" sz="1600" dirty="0" smtClean="0"/>
            </a:br>
            <a:r>
              <a:rPr lang="en-US" sz="1600" dirty="0" smtClean="0"/>
              <a:t>Nat Gas at new 10 year low at $2.00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*Final target $1.50, too late to sell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*Natural gas collapse </a:t>
            </a:r>
            <a:r>
              <a:rPr lang="en-US" sz="1600" dirty="0" smtClean="0"/>
              <a:t>continues without a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*Crude/Nat gas ratio hits 50:1, an all time high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 gas trading at 15% of crude on a BTU Basis,</a:t>
            </a:r>
            <a:br>
              <a:rPr lang="en-US" sz="1600" dirty="0" smtClean="0"/>
            </a:br>
            <a:r>
              <a:rPr lang="en-US" sz="1600" dirty="0" smtClean="0"/>
              <a:t>no immediate conversion without massive government intervention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520gasbar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645561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Energy Select SWPDR (XLE)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47800"/>
            <a:ext cx="5905500" cy="4206081"/>
          </a:xfrm>
        </p:spPr>
      </p:pic>
    </p:spTree>
    <p:extLst>
      <p:ext uri="{BB962C8B-B14F-4D97-AF65-F5344CB8AC3E}">
        <p14:creationId xmlns:p14="http://schemas.microsoft.com/office/powerpoint/2010/main" val="1245123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DB Commodities Index Tracking Fund (DBC)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47800"/>
            <a:ext cx="5905500" cy="4206081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Scottsdale, AZ</a:t>
            </a:r>
            <a:br>
              <a:rPr lang="en-US" b="1" dirty="0" smtClean="0"/>
            </a:br>
            <a:r>
              <a:rPr lang="en-US" b="1" dirty="0" smtClean="0"/>
              <a:t>May 3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248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San Francisco, CA</a:t>
            </a:r>
            <a:br>
              <a:rPr lang="en-US" b="1" dirty="0" smtClean="0"/>
            </a:br>
            <a:r>
              <a:rPr lang="en-US" b="1" dirty="0" smtClean="0"/>
              <a:t>April 20, 2012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200400" cy="206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69" y="3720503"/>
            <a:ext cx="3143431" cy="20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QE means sell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*Looking for $1,500 on the downside for gold</a:t>
            </a:r>
            <a:br>
              <a:rPr lang="en-US" dirty="0" smtClean="0"/>
            </a:br>
            <a:r>
              <a:rPr lang="en-US" dirty="0" smtClean="0"/>
              <a:t>$25 for silver for the short term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*2,300 and $100 for the long term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*Panic European buying has abated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 to short gold on next serious rally,</a:t>
            </a:r>
            <a:br>
              <a:rPr lang="en-US" dirty="0" smtClean="0"/>
            </a:br>
            <a:r>
              <a:rPr lang="en-US" dirty="0" smtClean="0"/>
              <a:t>the downtrend is still intact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*Use limited risk instruments only, like puts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*Never have an open ended short on gold</a:t>
            </a:r>
            <a:endParaRPr lang="en-US" dirty="0"/>
          </a:p>
        </p:txBody>
      </p:sp>
      <p:pic>
        <p:nvPicPr>
          <p:cNvPr id="5" name="Picture 4" descr="Goldfi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2716472" cy="28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*Caught the “RISK OFF bug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Corn crop to be all time high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*The price action will be in soybeans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in South America </a:t>
            </a:r>
            <a:r>
              <a:rPr lang="en-US" sz="1800" dirty="0" smtClean="0"/>
              <a:t>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*Harsh winter is cutting Russian wheat crop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*Proof that “RISK ON/RISK OFF” is still alive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boll weevil desci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330450" cy="27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55" y="1600200"/>
            <a:ext cx="5280289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Pulte Group (PHM)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94600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Pulte Group (PHM) Weekly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946005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sell rallies</a:t>
            </a:r>
            <a:br>
              <a:rPr lang="en-US" sz="2400" dirty="0" smtClean="0"/>
            </a:br>
            <a:r>
              <a:rPr lang="en-US" sz="2400" dirty="0" smtClean="0"/>
              <a:t>*Bonds- stand aside, the selloff was fake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rolling over in China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Euro, stand aside yen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 – sell rallies in Gold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missed the bounce</a:t>
            </a:r>
            <a:br>
              <a:rPr lang="en-US" sz="2400" dirty="0" smtClean="0"/>
            </a:br>
            <a:r>
              <a:rPr lang="en-US" sz="2400" dirty="0" smtClean="0"/>
              <a:t>*The ags – stand aside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Sell homebuilders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April 25,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*April MTD +2.80%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-0.79%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72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39.39%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+15.2%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24.2%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</a:t>
            </a:r>
            <a:r>
              <a:rPr lang="en-US" sz="2000" dirty="0" smtClean="0"/>
              <a:t>7 out of 65 closed trades profitable, users manual coming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72%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989082"/>
              </p:ext>
            </p:extLst>
          </p:nvPr>
        </p:nvGraphicFramePr>
        <p:xfrm>
          <a:off x="4953000" y="2133600"/>
          <a:ext cx="33051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27181"/>
              </p:ext>
            </p:extLst>
          </p:nvPr>
        </p:nvGraphicFramePr>
        <p:xfrm>
          <a:off x="1295400" y="1752600"/>
          <a:ext cx="2371463" cy="4525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934"/>
                <a:gridCol w="868529"/>
              </a:tblGrid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(AAPL) call spread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(TBT) short Treasury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(IWM) puts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(PHM) puts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net position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1513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  <a:tr h="1513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8" marR="7568" marT="756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Markets Are Ignoring Macro Data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*Economic data transitioning from mixed to weak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negatives are rising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*March nonfarm payroll at 120,000 a big disappointment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*March Chicago PMI </a:t>
            </a:r>
            <a:r>
              <a:rPr lang="en-US" sz="1600" dirty="0" smtClean="0">
                <a:solidFill>
                  <a:srgbClr val="FF0000"/>
                </a:solidFill>
              </a:rPr>
              <a:t>down 64.0 </a:t>
            </a:r>
            <a:r>
              <a:rPr lang="en-US" sz="1600" dirty="0" smtClean="0">
                <a:solidFill>
                  <a:srgbClr val="FF0000"/>
                </a:solidFill>
              </a:rPr>
              <a:t>to 62.2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*No QE3 from the Federal Reserve </a:t>
            </a:r>
            <a:r>
              <a:rPr lang="en-US" sz="1600" dirty="0" smtClean="0">
                <a:solidFill>
                  <a:srgbClr val="FF0000"/>
                </a:solidFill>
              </a:rPr>
              <a:t>reaffirmed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*April earnings will </a:t>
            </a:r>
            <a:r>
              <a:rPr lang="en-US" sz="1600" dirty="0" smtClean="0">
                <a:solidFill>
                  <a:srgbClr val="FF0000"/>
                </a:solidFill>
              </a:rPr>
              <a:t>disappoint, Alcoa -69% YOY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*March small business optimism </a:t>
            </a:r>
            <a:r>
              <a:rPr lang="en-US" sz="1600" dirty="0" smtClean="0">
                <a:solidFill>
                  <a:srgbClr val="FF0000"/>
                </a:solidFill>
              </a:rPr>
              <a:t>drops from 94.3 </a:t>
            </a:r>
            <a:r>
              <a:rPr lang="en-US" sz="1600" dirty="0" smtClean="0">
                <a:solidFill>
                  <a:srgbClr val="FF0000"/>
                </a:solidFill>
              </a:rPr>
              <a:t>to 92.5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 first drop in six months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*Weekly jobless claims fell 5,000 to 357,000, still healthy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*Chinese Q1 GDP on Friday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46" y="2286000"/>
            <a:ext cx="20391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7164</TotalTime>
  <Words>344</Words>
  <Application>Microsoft Office PowerPoint</Application>
  <PresentationFormat>On-screen Show (4:3)</PresentationFormat>
  <Paragraphs>90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Please Stand By for John Thomas Wednesday, April 11, 2012 Global Trading Dispatch</vt:lpstr>
      <vt:lpstr> The Mad Hedge Fund Trader “RISK OFF” Returns with a Vengeance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Stay Small Until a Reversal is Confirmed </vt:lpstr>
      <vt:lpstr>The Economy-Markets Are Ignoring Macro Data </vt:lpstr>
      <vt:lpstr>Weekly Jobless Claims The Last Thing Bulls have to hang their hats on</vt:lpstr>
      <vt:lpstr>Bonds-Another False Start</vt:lpstr>
      <vt:lpstr>(TNX)</vt:lpstr>
      <vt:lpstr>Short Treasuries (TBT)</vt:lpstr>
      <vt:lpstr>Junk Bonds (HYG)</vt:lpstr>
      <vt:lpstr>Stocks-A correction at Last </vt:lpstr>
      <vt:lpstr>Stocks-Potential Tops </vt:lpstr>
      <vt:lpstr>(SPY)</vt:lpstr>
      <vt:lpstr>Double Short S&amp;P 500 ETF(SDS)</vt:lpstr>
      <vt:lpstr>NASDAQ</vt:lpstr>
      <vt:lpstr>(VIX)</vt:lpstr>
      <vt:lpstr>(VXX)</vt:lpstr>
      <vt:lpstr>(AAPL)</vt:lpstr>
      <vt:lpstr>(BAC)</vt:lpstr>
      <vt:lpstr>iShares MSCI EAFE Index Fund (EEM)</vt:lpstr>
      <vt:lpstr>Russell 2000 (IWM) -8.3%</vt:lpstr>
      <vt:lpstr>S&amp;P 500 Mid Cap Index -6%</vt:lpstr>
      <vt:lpstr>S&amp;P 500 Small Cap Index -7.4%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Crude</vt:lpstr>
      <vt:lpstr>Natural Gas (UNG)</vt:lpstr>
      <vt:lpstr>Energy Select SWPDR (XLE)</vt:lpstr>
      <vt:lpstr>Copper (CU)</vt:lpstr>
      <vt:lpstr>DB Commodities Index Tracking Fund (DBC)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Soybeans (SOYB)</vt:lpstr>
      <vt:lpstr>Real Estate January, 2012</vt:lpstr>
      <vt:lpstr>Pulte Group (PHM)</vt:lpstr>
      <vt:lpstr>Pulte Group (PHM) Weekly</vt:lpstr>
      <vt:lpstr>Trade Sheet The bottom line: Too late to buy, too early to sell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1329</cp:revision>
  <dcterms:created xsi:type="dcterms:W3CDTF">2009-05-20T21:55:50Z</dcterms:created>
  <dcterms:modified xsi:type="dcterms:W3CDTF">2012-04-11T15:36:50Z</dcterms:modified>
</cp:coreProperties>
</file>