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53" r:id="rId2"/>
    <p:sldId id="256" r:id="rId3"/>
    <p:sldId id="505" r:id="rId4"/>
    <p:sldId id="485" r:id="rId5"/>
    <p:sldId id="499" r:id="rId6"/>
    <p:sldId id="504" r:id="rId7"/>
    <p:sldId id="354" r:id="rId8"/>
    <p:sldId id="355" r:id="rId9"/>
    <p:sldId id="447" r:id="rId10"/>
    <p:sldId id="503" r:id="rId11"/>
    <p:sldId id="437" r:id="rId12"/>
    <p:sldId id="438" r:id="rId13"/>
    <p:sldId id="439" r:id="rId14"/>
    <p:sldId id="466" r:id="rId15"/>
    <p:sldId id="498" r:id="rId16"/>
    <p:sldId id="510" r:id="rId17"/>
    <p:sldId id="420" r:id="rId18"/>
    <p:sldId id="486" r:id="rId19"/>
    <p:sldId id="463" r:id="rId20"/>
    <p:sldId id="431" r:id="rId21"/>
    <p:sldId id="500" r:id="rId22"/>
    <p:sldId id="490" r:id="rId23"/>
    <p:sldId id="502" r:id="rId24"/>
    <p:sldId id="522" r:id="rId25"/>
    <p:sldId id="514" r:id="rId26"/>
    <p:sldId id="512" r:id="rId27"/>
    <p:sldId id="513" r:id="rId28"/>
    <p:sldId id="521" r:id="rId29"/>
    <p:sldId id="443" r:id="rId30"/>
    <p:sldId id="444" r:id="rId31"/>
    <p:sldId id="445" r:id="rId32"/>
    <p:sldId id="454" r:id="rId33"/>
    <p:sldId id="497" r:id="rId34"/>
    <p:sldId id="448" r:id="rId35"/>
    <p:sldId id="457" r:id="rId36"/>
    <p:sldId id="470" r:id="rId37"/>
    <p:sldId id="520" r:id="rId38"/>
    <p:sldId id="434" r:id="rId39"/>
    <p:sldId id="465" r:id="rId40"/>
    <p:sldId id="433" r:id="rId41"/>
    <p:sldId id="427" r:id="rId42"/>
    <p:sldId id="428" r:id="rId43"/>
    <p:sldId id="450" r:id="rId44"/>
    <p:sldId id="451" r:id="rId45"/>
    <p:sldId id="440" r:id="rId46"/>
    <p:sldId id="442" r:id="rId47"/>
    <p:sldId id="501" r:id="rId48"/>
    <p:sldId id="449" r:id="rId49"/>
    <p:sldId id="519" r:id="rId50"/>
    <p:sldId id="360" r:id="rId51"/>
    <p:sldId id="29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Sheet1!$B$130:$B$131</c:f>
              <c:strCache>
                <c:ptCount val="1"/>
              </c:strCache>
            </c:strRef>
          </c:tx>
          <c:explosion val="25"/>
          <c:val>
            <c:numRef>
              <c:f>Sheet1!$B$132:$B$143</c:f>
              <c:numCache>
                <c:formatCode>0.00%</c:formatCode>
                <c:ptCount val="12"/>
                <c:pt idx="0">
                  <c:v>0.1</c:v>
                </c:pt>
                <c:pt idx="1">
                  <c:v>0.1</c:v>
                </c:pt>
                <c:pt idx="6">
                  <c:v>-0.1</c:v>
                </c:pt>
                <c:pt idx="7">
                  <c:v>-0.05</c:v>
                </c:pt>
                <c:pt idx="8">
                  <c:v>-0.05</c:v>
                </c:pt>
                <c:pt idx="9">
                  <c:v>-0.1</c:v>
                </c:pt>
                <c:pt idx="10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April 25,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Last Thing Bulls had to hang their hats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12" y="1823813"/>
            <a:ext cx="5201376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Bonds-Trading for Pennies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*Will we live forever in the $1.80%-2.10% range?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*Targeting 1.60% on the 10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a market of pennies and nickels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*Fed will continue dissing QE3</a:t>
            </a:r>
            <a:br>
              <a:rPr lang="en-US" sz="1800" dirty="0" smtClean="0"/>
            </a:br>
            <a:r>
              <a:rPr lang="en-US" sz="1800" dirty="0" smtClean="0"/>
              <a:t>but not rule it out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*Twist ends June 30,</a:t>
            </a:r>
            <a:br>
              <a:rPr lang="en-US" sz="1800" dirty="0" smtClean="0"/>
            </a:br>
            <a:r>
              <a:rPr lang="en-US" sz="1800" dirty="0" smtClean="0"/>
              <a:t>Is there a replacement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352800" cy="22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Stocks-The Benefit of the Doubt Market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*This is not the big one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 are 4.3% into a 5%-15%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*An ice versus fire market?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*Will the Apple bump spread to the rest of the market?</a:t>
            </a:r>
            <a:br>
              <a:rPr lang="en-US" sz="1600" dirty="0" smtClean="0"/>
            </a:br>
            <a:r>
              <a:rPr lang="en-US" sz="1600" dirty="0" smtClean="0"/>
              <a:t>A one day pop, or a trend reversal?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*Downside targets range from 1,325 to 1,285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bigger sell off, wait until next year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VIX spike is still missing in action, is it broken?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0768"/>
            <a:ext cx="1905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Stocks-Potential Tops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400" dirty="0" smtClean="0">
                <a:solidFill>
                  <a:srgbClr val="008000"/>
                </a:solidFill>
              </a:rPr>
              <a:t>March 30 quarter end- The Winner!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*April 20 Apple Q1 earnings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/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 smtClean="0"/>
              <a:t>*April 29 One year anniversary of</a:t>
            </a:r>
            <a:br>
              <a:rPr lang="en-US" sz="2000" dirty="0" smtClean="0"/>
            </a:br>
            <a:r>
              <a:rPr lang="en-US" sz="2000" dirty="0" smtClean="0"/>
              <a:t> 2011 top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*SPX at 1,449 Elliot wave/momentum</a:t>
            </a:r>
            <a:br>
              <a:rPr lang="en-US" sz="2000" dirty="0" smtClean="0"/>
            </a:br>
            <a:r>
              <a:rPr lang="en-US" sz="2000" dirty="0" smtClean="0"/>
              <a:t>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*SPX 1,550 2007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Pullbacks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-140 points-1/3 of recent gain then on to new highs, econ accelerates</a:t>
            </a:r>
            <a:br>
              <a:rPr lang="en-US" sz="2000" dirty="0" smtClean="0"/>
            </a:br>
            <a:r>
              <a:rPr lang="en-US" sz="2000" dirty="0" smtClean="0"/>
              <a:t>-400 points-double dip recession, oil over $120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winn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2857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/>
              <a:t>The Benefit of the Doubt Market”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April 25,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138261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(VXX)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546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br>
              <a:rPr lang="en-US" sz="3600" dirty="0" smtClean="0"/>
            </a:br>
            <a:r>
              <a:rPr lang="en-US" sz="1400" dirty="0" smtClean="0"/>
              <a:t>35 million iPhones </a:t>
            </a:r>
            <a:r>
              <a:rPr lang="en-US" sz="1400" dirty="0" err="1" smtClean="0"/>
              <a:t>vs</a:t>
            </a:r>
            <a:r>
              <a:rPr lang="en-US" sz="1400" dirty="0" smtClean="0"/>
              <a:t> 29 million expected, $39.2 billion revenues </a:t>
            </a:r>
            <a:r>
              <a:rPr lang="en-US" sz="1400" dirty="0" err="1" smtClean="0"/>
              <a:t>vs</a:t>
            </a:r>
            <a:r>
              <a:rPr lang="en-US" sz="1400" dirty="0" smtClean="0"/>
              <a:t> $36.8 billion expected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(BA) </a:t>
            </a:r>
            <a:br>
              <a:rPr lang="en-US" sz="3600" dirty="0" smtClean="0"/>
            </a:br>
            <a:r>
              <a:rPr lang="en-US" sz="1400" dirty="0" smtClean="0"/>
              <a:t>falling aircraft orders, but 2% rise in annual forecast due to reduction in litigation reserves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028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S&amp;P 400 Mid Cap Index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Germany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France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12492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*US stock sell off created meaningful dollar and yen strength</a:t>
            </a:r>
            <a:br>
              <a:rPr lang="en-US" sz="1800" dirty="0" smtClean="0"/>
            </a:br>
            <a:r>
              <a:rPr lang="en-US" sz="1800" dirty="0" smtClean="0"/>
              <a:t> with “RISK OFF”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has became a temporary flight to safety</a:t>
            </a:r>
            <a:br>
              <a:rPr lang="en-US" sz="1800" dirty="0" smtClean="0"/>
            </a:br>
            <a:r>
              <a:rPr lang="en-US" sz="1800" dirty="0" smtClean="0"/>
              <a:t>currency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*look to resell </a:t>
            </a:r>
            <a:r>
              <a:rPr lang="en-US" sz="1800" dirty="0" smtClean="0"/>
              <a:t>in the </a:t>
            </a:r>
            <a:r>
              <a:rPr lang="en-US" sz="1800" dirty="0"/>
              <a:t>high  ¥</a:t>
            </a:r>
            <a:r>
              <a:rPr lang="en-US" sz="1800" dirty="0" smtClean="0"/>
              <a:t>70’s, when</a:t>
            </a:r>
            <a:br>
              <a:rPr lang="en-US" sz="1800" dirty="0" smtClean="0"/>
            </a:br>
            <a:r>
              <a:rPr lang="en-US" sz="1800" dirty="0" smtClean="0"/>
              <a:t>US stocks bottom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*Socialist will in France is death for the Euro</a:t>
            </a:r>
            <a:br>
              <a:rPr lang="en-US" sz="1800" dirty="0" smtClean="0"/>
            </a:br>
            <a:r>
              <a:rPr lang="en-US" sz="1800" dirty="0" smtClean="0"/>
              <a:t>May 6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*Break of $1.30 targets $1.26 and $1.17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*European debt crisis has just been made longer</a:t>
            </a:r>
            <a:br>
              <a:rPr lang="en-US" sz="1800" dirty="0" smtClean="0"/>
            </a:br>
            <a:r>
              <a:rPr lang="en-US" sz="1800" dirty="0" smtClean="0"/>
              <a:t>and more severe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May 3 Scottsdale</a:t>
            </a:r>
            <a:br>
              <a:rPr lang="en-US" sz="1800" dirty="0" smtClean="0"/>
            </a:b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*”RISK OFF” hits oil with everything else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*Break of $100/barrel is imminent, targets $95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*Look to buy when SPX hits 1,325 or 1,275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*New lows in </a:t>
            </a:r>
            <a:r>
              <a:rPr lang="en-US" sz="1600" dirty="0"/>
              <a:t>(UNG</a:t>
            </a:r>
            <a:r>
              <a:rPr lang="en-US" sz="1600" dirty="0" smtClean="0"/>
              <a:t>), wait for the next rally</a:t>
            </a:r>
            <a:br>
              <a:rPr lang="en-US" sz="1600" dirty="0" smtClean="0"/>
            </a:br>
            <a:r>
              <a:rPr lang="en-US" sz="1600" dirty="0" smtClean="0"/>
              <a:t>Nat Gas at new 10 year low at $1.90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*Final target $1.50, too late to sell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*Natural gas collapse continues without a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*Crude/Nat gas ratio hits 50:1, an all time high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88" y="1752600"/>
            <a:ext cx="2590800" cy="21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Oil (USO)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402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1" y="2514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Scottsdale, AZ</a:t>
            </a:r>
            <a:br>
              <a:rPr lang="en-US" b="1" dirty="0" smtClean="0"/>
            </a:br>
            <a:r>
              <a:rPr lang="en-US" b="1" dirty="0" smtClean="0"/>
              <a:t>May 3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3143431" cy="2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*Hedge fund selling of all metals</a:t>
            </a:r>
            <a:br>
              <a:rPr lang="en-US" dirty="0" smtClean="0"/>
            </a:br>
            <a:r>
              <a:rPr lang="en-US" dirty="0" smtClean="0"/>
              <a:t>has accelerated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*Running my gold short, first target</a:t>
            </a:r>
            <a:br>
              <a:rPr lang="en-US" dirty="0" smtClean="0"/>
            </a:br>
            <a:r>
              <a:rPr lang="en-US" dirty="0" smtClean="0"/>
              <a:t>$1,620, then $1,510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$25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*Use limited risk instruments only, like puts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60590"/>
            <a:ext cx="3352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*Those huge rain storms that caused all that </a:t>
            </a:r>
            <a:br>
              <a:rPr lang="en-US" sz="2000" dirty="0" smtClean="0"/>
            </a:br>
            <a:r>
              <a:rPr lang="en-US" sz="2000" dirty="0" smtClean="0"/>
              <a:t>damage were great for corn and wheat crops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*Soybeans fall despite major Chinese buying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*Proof that “RISK ON/RISK OFF” is still alive</a:t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366505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0"/>
            <a:ext cx="680104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Pulte Group (PHM)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9460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</a:t>
            </a:r>
            <a:br>
              <a:rPr lang="en-US" sz="2400" dirty="0" smtClean="0"/>
            </a:br>
            <a:r>
              <a:rPr lang="en-US" sz="2400" dirty="0" smtClean="0"/>
              <a:t>*Bonds- stand aside, sell the next big rally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rolling over in China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</a:t>
            </a:r>
            <a:r>
              <a:rPr lang="en-US" sz="2400" smtClean="0"/>
              <a:t>, sell </a:t>
            </a:r>
            <a:r>
              <a:rPr lang="en-US" sz="2400" dirty="0" smtClean="0"/>
              <a:t>yen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sell rallies in Gold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broken</a:t>
            </a:r>
            <a:br>
              <a:rPr lang="en-US" sz="2400" dirty="0" smtClean="0"/>
            </a:br>
            <a:r>
              <a:rPr lang="en-US" sz="2400" dirty="0" smtClean="0"/>
              <a:t>*The ags – stand aside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Sell homebuilders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May 9,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*April MTD -2.51%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-6.10%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74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34.08%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+17.80%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16.3%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8</a:t>
            </a:r>
            <a:r>
              <a:rPr lang="en-US" sz="2000" dirty="0" smtClean="0"/>
              <a:t> out of 66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73%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274834"/>
              </p:ext>
            </p:extLst>
          </p:nvPr>
        </p:nvGraphicFramePr>
        <p:xfrm>
          <a:off x="3657600" y="2514600"/>
          <a:ext cx="3671888" cy="310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91290"/>
              </p:ext>
            </p:extLst>
          </p:nvPr>
        </p:nvGraphicFramePr>
        <p:xfrm>
          <a:off x="304801" y="1865368"/>
          <a:ext cx="2362200" cy="448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63"/>
                <a:gridCol w="865137"/>
              </a:tblGrid>
              <a:tr h="249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sng" strike="noStrike">
                          <a:effectLst/>
                        </a:rPr>
                        <a:t>Risk On</a:t>
                      </a:r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(FXY)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(TBT) short Treasury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sng" strike="noStrike">
                          <a:effectLst/>
                        </a:rPr>
                        <a:t>Risk Off</a:t>
                      </a:r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(IWM)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-10.00%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(PHM)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-5.00%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(BA)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-5.00%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(GLD)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-10.00%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(FXE) puts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sng" strike="noStrike">
                          <a:effectLst/>
                        </a:rPr>
                        <a:t>-10.00%</a:t>
                      </a:r>
                      <a:endParaRPr lang="en-US" sz="17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  <a:tr h="24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 net position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-20.00%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5" marR="9125" marT="91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Markets Noticed the Macro Data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weak to weaker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negatives are accelerating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*China April PMI 49.1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386,000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*No QE3 from the Federal Reserve reaffirmed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*March durable goods -4.2%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*March home sales -2.6%, Case Shiller still falling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*Thursday jobless claims is crucial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5299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337</Words>
  <Application>Microsoft Office PowerPoint</Application>
  <PresentationFormat>On-screen Show (4:3)</PresentationFormat>
  <Paragraphs>93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Please Stand By for John Thomas Wednesday, April 25, 2012 Global Trading Dispatch</vt:lpstr>
      <vt:lpstr> The Mad Hedge Fund Trader “The Benefit of the Doubt Market” 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Stay Small Until a Reversal is Confirmed </vt:lpstr>
      <vt:lpstr>The Economy-Markets Noticed the Macro Data </vt:lpstr>
      <vt:lpstr>Weekly Jobless Claims The Last Thing Bulls had to hang their hats on</vt:lpstr>
      <vt:lpstr>Bonds-Trading for Pennies</vt:lpstr>
      <vt:lpstr>(TNX)</vt:lpstr>
      <vt:lpstr>Short Treasuries (TBT)</vt:lpstr>
      <vt:lpstr>Junk Bonds (HYG)</vt:lpstr>
      <vt:lpstr>Stocks-The Benefit of the Doubt Market </vt:lpstr>
      <vt:lpstr>Stocks-Potential Tops </vt:lpstr>
      <vt:lpstr>(SPY)</vt:lpstr>
      <vt:lpstr>Double Short S&amp;P 500 ETF(SDS)</vt:lpstr>
      <vt:lpstr>NASDAQ</vt:lpstr>
      <vt:lpstr>(VIX)</vt:lpstr>
      <vt:lpstr>(VXX)</vt:lpstr>
      <vt:lpstr>(AAPL)- 35 million iPhones vs 29 million expected, $39.2 billion revenues vs $36.8 billion expected</vt:lpstr>
      <vt:lpstr>(BAC)</vt:lpstr>
      <vt:lpstr>(BA)  falling aircraft orders, but 2% rise in annual forecast due to reduction in litigation reserves</vt:lpstr>
      <vt:lpstr>Russell 2000 (IWM) </vt:lpstr>
      <vt:lpstr>S&amp;P 400 Mid Cap Index </vt:lpstr>
      <vt:lpstr>Germany</vt:lpstr>
      <vt:lpstr>France  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Crude</vt:lpstr>
      <vt:lpstr>Oil (USO)</vt:lpstr>
      <vt:lpstr>Natural Gas (UNG)</vt:lpstr>
      <vt:lpstr>Copper (CU)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Soybeans (SOYB)</vt:lpstr>
      <vt:lpstr>Real Estate February, 2012</vt:lpstr>
      <vt:lpstr>Pulte Group (PHM)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1366</cp:revision>
  <dcterms:created xsi:type="dcterms:W3CDTF">2009-05-20T21:55:50Z</dcterms:created>
  <dcterms:modified xsi:type="dcterms:W3CDTF">2012-04-25T18:38:14Z</dcterms:modified>
</cp:coreProperties>
</file>