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3" r:id="rId2"/>
    <p:sldId id="256" r:id="rId3"/>
    <p:sldId id="505" r:id="rId4"/>
    <p:sldId id="499" r:id="rId5"/>
    <p:sldId id="504" r:id="rId6"/>
    <p:sldId id="354" r:id="rId7"/>
    <p:sldId id="355" r:id="rId8"/>
    <p:sldId id="447" r:id="rId9"/>
    <p:sldId id="503" r:id="rId10"/>
    <p:sldId id="437" r:id="rId11"/>
    <p:sldId id="438" r:id="rId12"/>
    <p:sldId id="439" r:id="rId13"/>
    <p:sldId id="466" r:id="rId14"/>
    <p:sldId id="498" r:id="rId15"/>
    <p:sldId id="420" r:id="rId16"/>
    <p:sldId id="486" r:id="rId17"/>
    <p:sldId id="463" r:id="rId18"/>
    <p:sldId id="431" r:id="rId19"/>
    <p:sldId id="490" r:id="rId20"/>
    <p:sldId id="502" r:id="rId21"/>
    <p:sldId id="522" r:id="rId22"/>
    <p:sldId id="514" r:id="rId23"/>
    <p:sldId id="524" r:id="rId24"/>
    <p:sldId id="526" r:id="rId25"/>
    <p:sldId id="525" r:id="rId26"/>
    <p:sldId id="527" r:id="rId27"/>
    <p:sldId id="523" r:id="rId28"/>
    <p:sldId id="443" r:id="rId29"/>
    <p:sldId id="444" r:id="rId30"/>
    <p:sldId id="445" r:id="rId31"/>
    <p:sldId id="454" r:id="rId32"/>
    <p:sldId id="497" r:id="rId33"/>
    <p:sldId id="448" r:id="rId34"/>
    <p:sldId id="457" r:id="rId35"/>
    <p:sldId id="470" r:id="rId36"/>
    <p:sldId id="434" r:id="rId37"/>
    <p:sldId id="465" r:id="rId38"/>
    <p:sldId id="433" r:id="rId39"/>
    <p:sldId id="427" r:id="rId40"/>
    <p:sldId id="428" r:id="rId41"/>
    <p:sldId id="450" r:id="rId42"/>
    <p:sldId id="451" r:id="rId43"/>
    <p:sldId id="440" r:id="rId44"/>
    <p:sldId id="442" r:id="rId45"/>
    <p:sldId id="501" r:id="rId46"/>
    <p:sldId id="449" r:id="rId47"/>
    <p:sldId id="519" r:id="rId48"/>
    <p:sldId id="360" r:id="rId49"/>
    <p:sldId id="29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Sheet1!$B$130:$B$131</c:f>
              <c:strCache>
                <c:ptCount val="1"/>
              </c:strCache>
            </c:strRef>
          </c:tx>
          <c:explosion val="25"/>
          <c:val>
            <c:numRef>
              <c:f>Sheet1!$B$132:$B$147</c:f>
              <c:numCache>
                <c:formatCode>0.00%</c:formatCode>
                <c:ptCount val="16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9">
                  <c:v>-0.1</c:v>
                </c:pt>
                <c:pt idx="10">
                  <c:v>-0.05</c:v>
                </c:pt>
                <c:pt idx="11">
                  <c:v>-0.2</c:v>
                </c:pt>
                <c:pt idx="12">
                  <c:v>-0.2</c:v>
                </c:pt>
                <c:pt idx="13">
                  <c:v>-0.05</c:v>
                </c:pt>
                <c:pt idx="14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May 9,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Bonds-Flight to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*Will we live forever in the $1.80%-2.10% range?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*Targeting 1.60% on the 10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*Deflation still rules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*Fed will continue dissing QE3</a:t>
            </a:r>
            <a:br>
              <a:rPr lang="en-US" sz="1800" dirty="0" smtClean="0"/>
            </a:br>
            <a:r>
              <a:rPr lang="en-US" sz="1800" dirty="0" smtClean="0"/>
              <a:t>but not rule it out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*Twist ends June 30,</a:t>
            </a:r>
            <a:br>
              <a:rPr lang="en-US" sz="1800" dirty="0" smtClean="0"/>
            </a:br>
            <a:r>
              <a:rPr lang="en-US" sz="1800" dirty="0" smtClean="0"/>
              <a:t>Is there a replacement?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*Focus on return of capital rather than</a:t>
            </a:r>
            <a:br>
              <a:rPr lang="en-US" sz="1800" dirty="0" smtClean="0"/>
            </a:br>
            <a:r>
              <a:rPr lang="en-US" sz="1800" dirty="0" smtClean="0"/>
              <a:t>return on </a:t>
            </a:r>
            <a:r>
              <a:rPr lang="en-US" sz="1800" dirty="0" smtClean="0"/>
              <a:t>capital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*This is what a rolling top to a 30 year bull market looks like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656672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Market Finally Sees the Macro Data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</a:t>
            </a:r>
            <a:r>
              <a:rPr lang="en-US" sz="1600" dirty="0" smtClean="0"/>
              <a:t>5.8</a:t>
            </a:r>
            <a:r>
              <a:rPr lang="en-US" sz="1600" dirty="0" smtClean="0"/>
              <a:t>% into a 5%-15% move </a:t>
            </a:r>
            <a:r>
              <a:rPr lang="en-US" sz="1600" dirty="0"/>
              <a:t>down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*Initial downside target is 1,325 (-6.9%)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*Rapidly deteriorating fundamentals mean the</a:t>
            </a:r>
            <a:br>
              <a:rPr lang="en-US" sz="1600" dirty="0" smtClean="0"/>
            </a:br>
            <a:r>
              <a:rPr lang="en-US" sz="1600" dirty="0" smtClean="0"/>
              <a:t>(SPX) 200 day moving average is in play</a:t>
            </a:r>
            <a:br>
              <a:rPr lang="en-US" sz="1600" dirty="0" smtClean="0"/>
            </a:br>
            <a:r>
              <a:rPr lang="en-US" sz="1600" dirty="0" smtClean="0"/>
              <a:t>at 1,276 (-10.3%)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*Earnings are over, no upside surprises for</a:t>
            </a:r>
            <a:br>
              <a:rPr lang="en-US" sz="1600" dirty="0" smtClean="0"/>
            </a:br>
            <a:r>
              <a:rPr lang="en-US" sz="1600" dirty="0" smtClean="0"/>
              <a:t>two more months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*Europe has reclaimed the headlines and will be</a:t>
            </a:r>
            <a:br>
              <a:rPr lang="en-US" sz="1600" dirty="0" smtClean="0"/>
            </a:br>
            <a:r>
              <a:rPr lang="en-US" sz="1600" dirty="0" smtClean="0"/>
              <a:t>all bad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*Watch for the upside breakout on (VIX</a:t>
            </a:r>
            <a:r>
              <a:rPr lang="en-US" sz="1600" dirty="0" smtClean="0"/>
              <a:t>) from $20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bigger sell off, wait until next year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2976307" cy="29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Wake Up Call”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May 9,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65834"/>
            <a:ext cx="2819400" cy="257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(BA) </a:t>
            </a:r>
            <a:br>
              <a:rPr lang="en-US" sz="3600" dirty="0" smtClean="0"/>
            </a:br>
            <a:r>
              <a:rPr lang="en-US" sz="1400" dirty="0" smtClean="0"/>
              <a:t>falling aircraft orders, but 2% rise in annual forecast due to reduction in litigation reserves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028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Consumer Discretionary (XLY)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1810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Spain ETF</a:t>
            </a:r>
            <a:r>
              <a:rPr lang="en-US" sz="2800" dirty="0" smtClean="0"/>
              <a:t> (</a:t>
            </a:r>
            <a:r>
              <a:rPr lang="en-US" sz="2800" dirty="0" smtClean="0"/>
              <a:t>EWP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Germany ETF</a:t>
            </a:r>
            <a:r>
              <a:rPr lang="en-US" sz="2800" dirty="0" smtClean="0"/>
              <a:t> (</a:t>
            </a:r>
            <a:r>
              <a:rPr lang="en-US" sz="2800" dirty="0" smtClean="0"/>
              <a:t>EWG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France ETF</a:t>
            </a:r>
            <a:r>
              <a:rPr lang="en-US" sz="2800" dirty="0" smtClean="0"/>
              <a:t> (EWQ)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Advisor Shares Active Bear ETF (HDGE)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10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*Next Chapter of the European debt crisis</a:t>
            </a:r>
            <a:br>
              <a:rPr lang="en-US" sz="1800" dirty="0" smtClean="0"/>
            </a:br>
            <a:r>
              <a:rPr lang="en-US" sz="1800" dirty="0" smtClean="0"/>
              <a:t>finally break the Euro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stock sell off created meaningful dollar and yen strength</a:t>
            </a:r>
            <a:br>
              <a:rPr lang="en-US" sz="1800" dirty="0" smtClean="0"/>
            </a:br>
            <a:r>
              <a:rPr lang="en-US" sz="1800" dirty="0" smtClean="0"/>
              <a:t> with “RISK OFF”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has become a temporary flight to safety</a:t>
            </a:r>
            <a:br>
              <a:rPr lang="en-US" sz="1800" dirty="0" smtClean="0"/>
            </a:br>
            <a:r>
              <a:rPr lang="en-US" sz="1800" dirty="0" smtClean="0"/>
              <a:t>currency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*Sell yen volatility, will go to sleep until</a:t>
            </a:r>
            <a:br>
              <a:rPr lang="en-US" sz="1800" dirty="0" smtClean="0"/>
            </a:br>
            <a:r>
              <a:rPr lang="en-US" sz="1800" dirty="0" smtClean="0"/>
              <a:t>weakness returns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*Socialist win in France is death for the Euro</a:t>
            </a:r>
            <a:br>
              <a:rPr lang="en-US" sz="1800" dirty="0" smtClean="0"/>
            </a:br>
            <a:r>
              <a:rPr lang="en-US" sz="1800" dirty="0" smtClean="0"/>
              <a:t>May 6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*Break of $1.30 targets $1.26 and $1.17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72" y="2819400"/>
            <a:ext cx="3071893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*”RISK OFF” hits oil with everything else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*Break of $100/barrel targets $95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*Margin requirement increase to control </a:t>
            </a:r>
            <a:br>
              <a:rPr lang="en-US" sz="1600" dirty="0" smtClean="0"/>
            </a:br>
            <a:r>
              <a:rPr lang="en-US" sz="1600" dirty="0" smtClean="0"/>
              <a:t>“speculators” forces traders to dump positions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*14 supertankers fully loaded with</a:t>
            </a:r>
            <a:br>
              <a:rPr lang="en-US" sz="1600" dirty="0" smtClean="0"/>
            </a:br>
            <a:r>
              <a:rPr lang="en-US" sz="1600" dirty="0" smtClean="0"/>
              <a:t>Iranian oil sitting in the Persian Gulf</a:t>
            </a:r>
            <a:br>
              <a:rPr lang="en-US" sz="1600" dirty="0" smtClean="0"/>
            </a:br>
            <a:r>
              <a:rPr lang="en-US" sz="1600" dirty="0" smtClean="0"/>
              <a:t>trapped by boycott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 Gas finally bounces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*Final target $1.50, too late to sell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657600" cy="26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*Rumors of imminent IMF gold sales to</a:t>
            </a:r>
            <a:br>
              <a:rPr lang="en-US" dirty="0" smtClean="0"/>
            </a:br>
            <a:r>
              <a:rPr lang="en-US" dirty="0" smtClean="0"/>
              <a:t>rescue Europe destroy </a:t>
            </a:r>
            <a:r>
              <a:rPr lang="en-US" dirty="0" smtClean="0"/>
              <a:t>gold on Tuesday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*Silver takes the hit, but gold levitates,</a:t>
            </a:r>
            <a:br>
              <a:rPr lang="en-US" dirty="0" smtClean="0"/>
            </a:br>
            <a:r>
              <a:rPr lang="en-US" dirty="0" smtClean="0"/>
              <a:t>so I covered short too soon,</a:t>
            </a:r>
            <a:br>
              <a:rPr lang="en-US" dirty="0" smtClean="0"/>
            </a:br>
            <a:r>
              <a:rPr lang="en-US" dirty="0" smtClean="0"/>
              <a:t>2 days before the puts doubled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$1,500 gold, $25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*Use limited risk instruments only, like puts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86626"/>
            <a:ext cx="2658721" cy="29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*Also took the hit on the margin increase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*Several major Chinese buys have no impact</a:t>
            </a:r>
            <a:br>
              <a:rPr lang="en-US" sz="2000" dirty="0" smtClean="0"/>
            </a:br>
            <a:r>
              <a:rPr lang="en-US" sz="2000" dirty="0" smtClean="0"/>
              <a:t>prices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*Market trades like the record crop</a:t>
            </a:r>
            <a:br>
              <a:rPr lang="en-US" sz="2000" dirty="0" smtClean="0"/>
            </a:br>
            <a:r>
              <a:rPr lang="en-US" sz="2000" dirty="0" smtClean="0"/>
              <a:t>forecasts will come true.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*Stay away and wait for bad weather</a:t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43200"/>
            <a:ext cx="2872618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0"/>
            <a:ext cx="680104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Pulte Group (PHM)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9460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</a:t>
            </a:r>
            <a:br>
              <a:rPr lang="en-US" sz="2400" dirty="0" smtClean="0"/>
            </a:br>
            <a:r>
              <a:rPr lang="en-US" sz="2400" dirty="0" smtClean="0"/>
              <a:t>*Bonds- stand aside, sell the next big rally to 1.70%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especially oil and copper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Euro, sell yen volatility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sell rallies in Gold and silver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</a:t>
            </a:r>
            <a:br>
              <a:rPr lang="en-US" sz="2400" dirty="0" smtClean="0"/>
            </a:br>
            <a:r>
              <a:rPr lang="en-US" sz="2400" dirty="0" smtClean="0"/>
              <a:t>*The ags – stand aside, no trade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Sell homebuilders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May 23,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*May MTD +7.95%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-18.23%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76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21.65%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+11.3%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10.4%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8</a:t>
            </a:r>
            <a:r>
              <a:rPr lang="en-US" sz="2000" dirty="0" smtClean="0"/>
              <a:t> out of 67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72%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Hammering the Short Side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737990"/>
              </p:ext>
            </p:extLst>
          </p:nvPr>
        </p:nvGraphicFramePr>
        <p:xfrm>
          <a:off x="4343400" y="1752600"/>
          <a:ext cx="39147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88543"/>
              </p:ext>
            </p:extLst>
          </p:nvPr>
        </p:nvGraphicFramePr>
        <p:xfrm>
          <a:off x="838200" y="1524000"/>
          <a:ext cx="2590800" cy="5029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726"/>
                <a:gridCol w="852074"/>
              </a:tblGrid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capital at risk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On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(FXY) Sept $121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(TBT) short Treasury ETF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(FXE) short $127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(BA) $72.50 short 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(PHM) short $8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(IWM) short $77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Off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(IWM) June $80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(PHM) July $7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(FXE) short May $132 calls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37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(FXY) short May $121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(BA) Aug  $70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(FXE) $130 June puts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-10.00%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net position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6" marR="6436" marT="64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The </a:t>
            </a:r>
            <a:r>
              <a:rPr lang="en-US" sz="2400" dirty="0" err="1" smtClean="0"/>
              <a:t>Wele</a:t>
            </a:r>
            <a:r>
              <a:rPr lang="en-US" sz="2400" dirty="0" smtClean="0"/>
              <a:t> E. Coyote Economy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winter pull forward was huge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*Half of Q1 growth was borrowed from Q2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*April nonfarm payroll 115,000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ADP 119,000 private sector jobs,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vs. 175,000 expected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-27,000 to 365,000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but trend is now up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*European PMI’s falling off a cliff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New York ISM 67.4 to 61.2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*GM April car sales -8.2%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</a:t>
            </a:r>
            <a:r>
              <a:rPr lang="en-US" sz="1600" dirty="0" smtClean="0"/>
              <a:t>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the trend line 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01" y="1942892"/>
            <a:ext cx="4810797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414</Words>
  <Application>Microsoft Office PowerPoint</Application>
  <PresentationFormat>On-screen Show (4:3)</PresentationFormat>
  <Paragraphs>100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Please Stand By for John Thomas Wednesday, May 9, 2012 Global Trading Dispatch</vt:lpstr>
      <vt:lpstr>The Mad Hedge Fund Trader “The Wake Up Call”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Hammering the Short Side </vt:lpstr>
      <vt:lpstr>The Economy-The Wele E. Coyote Economy </vt:lpstr>
      <vt:lpstr>Weekly Jobless Claims The Short Term Trend is Up Break the trend line and the double dip threat is on</vt:lpstr>
      <vt:lpstr>Bonds-Flight to Safety</vt:lpstr>
      <vt:lpstr>(TNX)</vt:lpstr>
      <vt:lpstr>Short Treasuries (TBT)</vt:lpstr>
      <vt:lpstr>Junk Bonds (HYG)</vt:lpstr>
      <vt:lpstr>Stocks-The Market Finally Sees the Macro Data </vt:lpstr>
      <vt:lpstr>(SPY)</vt:lpstr>
      <vt:lpstr>Double Short S&amp;P 500 ETF(SDS)</vt:lpstr>
      <vt:lpstr>NASDAQ</vt:lpstr>
      <vt:lpstr>(VIX)</vt:lpstr>
      <vt:lpstr>(AAPL) </vt:lpstr>
      <vt:lpstr>(BAC)</vt:lpstr>
      <vt:lpstr>(BA)  falling aircraft orders, but 2% rise in annual forecast due to reduction in litigation reserves</vt:lpstr>
      <vt:lpstr>Russell 2000 (IWM) </vt:lpstr>
      <vt:lpstr>Consumer Discretionary (XLY) </vt:lpstr>
      <vt:lpstr>Spain ETF (EWP) </vt:lpstr>
      <vt:lpstr>Germany ETF (EWG) </vt:lpstr>
      <vt:lpstr>France ETF (EWQ) </vt:lpstr>
      <vt:lpstr>Advisor Shares Active Bear ETF (HDGE) 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Crude</vt:lpstr>
      <vt:lpstr>Natural Gas (UNG)</vt:lpstr>
      <vt:lpstr>Copper (CU)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Soybeans (SOYB)</vt:lpstr>
      <vt:lpstr>Real Estate February, 2012</vt:lpstr>
      <vt:lpstr>Pulte Group (PHM)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1403</cp:revision>
  <dcterms:created xsi:type="dcterms:W3CDTF">2009-05-20T21:55:50Z</dcterms:created>
  <dcterms:modified xsi:type="dcterms:W3CDTF">2012-05-09T15:29:06Z</dcterms:modified>
</cp:coreProperties>
</file>