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3" r:id="rId2"/>
    <p:sldId id="256" r:id="rId3"/>
    <p:sldId id="505" r:id="rId4"/>
    <p:sldId id="499" r:id="rId5"/>
    <p:sldId id="504" r:id="rId6"/>
    <p:sldId id="354" r:id="rId7"/>
    <p:sldId id="528" r:id="rId8"/>
    <p:sldId id="355" r:id="rId9"/>
    <p:sldId id="447" r:id="rId10"/>
    <p:sldId id="503" r:id="rId11"/>
    <p:sldId id="437" r:id="rId12"/>
    <p:sldId id="438" r:id="rId13"/>
    <p:sldId id="439" r:id="rId14"/>
    <p:sldId id="466" r:id="rId15"/>
    <p:sldId id="498" r:id="rId16"/>
    <p:sldId id="420" r:id="rId17"/>
    <p:sldId id="529" r:id="rId18"/>
    <p:sldId id="531" r:id="rId19"/>
    <p:sldId id="486" r:id="rId20"/>
    <p:sldId id="463" r:id="rId21"/>
    <p:sldId id="431" r:id="rId22"/>
    <p:sldId id="490" r:id="rId23"/>
    <p:sldId id="514" r:id="rId24"/>
    <p:sldId id="526" r:id="rId25"/>
    <p:sldId id="530" r:id="rId26"/>
    <p:sldId id="523" r:id="rId27"/>
    <p:sldId id="532" r:id="rId28"/>
    <p:sldId id="443" r:id="rId29"/>
    <p:sldId id="444" r:id="rId30"/>
    <p:sldId id="445" r:id="rId31"/>
    <p:sldId id="454" r:id="rId32"/>
    <p:sldId id="497" r:id="rId33"/>
    <p:sldId id="448" r:id="rId34"/>
    <p:sldId id="457" r:id="rId35"/>
    <p:sldId id="470" r:id="rId36"/>
    <p:sldId id="434" r:id="rId37"/>
    <p:sldId id="465" r:id="rId38"/>
    <p:sldId id="433" r:id="rId39"/>
    <p:sldId id="427" r:id="rId40"/>
    <p:sldId id="428" r:id="rId41"/>
    <p:sldId id="450" r:id="rId42"/>
    <p:sldId id="451" r:id="rId43"/>
    <p:sldId id="440" r:id="rId44"/>
    <p:sldId id="442" r:id="rId45"/>
    <p:sldId id="501" r:id="rId46"/>
    <p:sldId id="449" r:id="rId47"/>
    <p:sldId id="533" r:id="rId48"/>
    <p:sldId id="360" r:id="rId49"/>
    <p:sldId id="29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196" autoAdjust="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Sheet1!$B$13:$B$14</c:f>
              <c:strCache>
                <c:ptCount val="1"/>
              </c:strCache>
            </c:strRef>
          </c:tx>
          <c:explosion val="25"/>
          <c:val>
            <c:numRef>
              <c:f>Sheet1!$B$15:$B$26</c:f>
              <c:numCache>
                <c:formatCode>0.00%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May 23,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Short Term Trend is Up</a:t>
            </a:r>
            <a:br>
              <a:rPr lang="en-US" sz="2400" dirty="0" smtClean="0"/>
            </a:br>
            <a:r>
              <a:rPr lang="en-US" sz="2400" dirty="0" smtClean="0"/>
              <a:t>Break the trend line and the double dip threat is 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42892"/>
            <a:ext cx="5612149" cy="346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Bonds-Flight to Safety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*Yields broke the 1.80%-2.10% range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*Targeting 1.60% on the 10 year</a:t>
            </a:r>
            <a:br>
              <a:rPr lang="en-US" sz="1800" dirty="0" smtClean="0"/>
            </a:br>
            <a:r>
              <a:rPr lang="en-US" sz="1800" dirty="0" smtClean="0"/>
              <a:t>in the maximum “RISK OFF” scenario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*Deflation still rules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 QE3 until SPX drops below 1,100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*Twist ends June 30, then what?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*Bond bid is global, Japan at 0.80%,</a:t>
            </a:r>
            <a:br>
              <a:rPr lang="en-US" sz="1800" dirty="0" smtClean="0"/>
            </a:br>
            <a:r>
              <a:rPr lang="en-US" sz="1800" dirty="0" smtClean="0"/>
              <a:t>German as 1.2%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*Focus is now on return of capital rather than</a:t>
            </a:r>
            <a:br>
              <a:rPr lang="en-US" sz="1800" dirty="0" smtClean="0"/>
            </a:br>
            <a:r>
              <a:rPr lang="en-US" sz="1800" dirty="0" smtClean="0"/>
              <a:t>return on capital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176015" cy="2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 1.70% yield target hit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Stocks-The Market Finally Sees the Macro Data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*We are 9.4% into a 5%-15% move </a:t>
            </a:r>
            <a:r>
              <a:rPr lang="en-US" sz="1600" dirty="0"/>
              <a:t>down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*Initial downside support at 1,325 (-6.9%) failed to show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*The (SPX) 200 day moving average held the first time</a:t>
            </a:r>
            <a:br>
              <a:rPr lang="en-US" sz="1600" dirty="0" smtClean="0"/>
            </a:br>
            <a:r>
              <a:rPr lang="en-US" sz="1600" dirty="0" smtClean="0"/>
              <a:t>at 1,280 (-10.3%), expect more challenges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*Earnings are over, no upside surprises for</a:t>
            </a:r>
            <a:br>
              <a:rPr lang="en-US" sz="1600" dirty="0" smtClean="0"/>
            </a:br>
            <a:r>
              <a:rPr lang="en-US" sz="1600" dirty="0" smtClean="0"/>
              <a:t>two more months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*Europe has reclaimed the headlines and will be</a:t>
            </a:r>
            <a:br>
              <a:rPr lang="en-US" sz="1600" dirty="0" smtClean="0"/>
            </a:br>
            <a:r>
              <a:rPr lang="en-US" sz="1600" dirty="0" smtClean="0"/>
              <a:t>all bad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*The Facebook flop shatter retail confidence,</a:t>
            </a:r>
            <a:br>
              <a:rPr lang="en-US" sz="1600" dirty="0" smtClean="0"/>
            </a:br>
            <a:r>
              <a:rPr lang="en-US" sz="1600" dirty="0" smtClean="0"/>
              <a:t>(MS) cut forecast days before launch, new scandal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*VIX upside breakout to $26 finally shows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*Unchanged on the year at (SPX) 1,250 now in play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743200"/>
            <a:ext cx="36671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August </a:t>
            </a:r>
            <a:r>
              <a:rPr lang="en-US" sz="2800" dirty="0" smtClean="0"/>
              <a:t>Dow Downside Targets (</a:t>
            </a:r>
            <a:r>
              <a:rPr lang="en-US" sz="2800" dirty="0" smtClean="0"/>
              <a:t>INDU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>down another 6%-8%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9962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“The Pigeons Come Home to Roost”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May 23,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676400"/>
            <a:ext cx="428625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Spain ETF (EWP)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3401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(EEM)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Advisor Shares Active Bear ETF (HDGE)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8102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Morgan Stanley (MS)</a:t>
            </a:r>
            <a:br>
              <a:rPr lang="en-US" sz="2800" dirty="0" smtClean="0"/>
            </a:br>
            <a:r>
              <a:rPr lang="en-US" sz="1400" dirty="0" smtClean="0"/>
              <a:t>Retail (FB) loss of $6 billion, inst. advance notice of downgrades, investigations, prosecutions, hearings and fines</a:t>
            </a:r>
            <a:br>
              <a:rPr lang="en-US" sz="1400" dirty="0" smtClean="0"/>
            </a:br>
            <a:r>
              <a:rPr lang="en-US" sz="1400" dirty="0" smtClean="0"/>
              <a:t>could be a drag on the overall market for many months, pushing it to august lows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871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*New yearly high for Uncle Buck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*Next Chapter of the European debt crisis</a:t>
            </a:r>
            <a:br>
              <a:rPr lang="en-US" sz="1800" dirty="0" smtClean="0"/>
            </a:br>
            <a:r>
              <a:rPr lang="en-US" sz="1800" dirty="0" smtClean="0"/>
              <a:t>finally broke the Euro, downside $126 target</a:t>
            </a:r>
            <a:br>
              <a:rPr lang="en-US" sz="1800" dirty="0" smtClean="0"/>
            </a:br>
            <a:r>
              <a:rPr lang="en-US" sz="1800" dirty="0" smtClean="0"/>
              <a:t>achieved, then a new 2 year low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*Expect some short covering and consolidation</a:t>
            </a:r>
            <a:br>
              <a:rPr lang="en-US" sz="1800" dirty="0" smtClean="0"/>
            </a:br>
            <a:r>
              <a:rPr lang="en-US" sz="1800" dirty="0" smtClean="0"/>
              <a:t>around here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*Rumors of Greek withdrawal from Euro rampant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stock sell off created meaningful dollar and yen strength</a:t>
            </a:r>
            <a:br>
              <a:rPr lang="en-US" sz="1800" dirty="0" smtClean="0"/>
            </a:br>
            <a:r>
              <a:rPr lang="en-US" sz="1800" dirty="0" smtClean="0"/>
              <a:t> with “RISK OFF”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*Fitch downgrade knocks stuffing out of yen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*Watch the Ausie for global risk timing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2787649" cy="2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June 11 Beverly Hills</a:t>
            </a:r>
            <a:br>
              <a:rPr lang="en-US" sz="1800" dirty="0" smtClean="0"/>
            </a:br>
            <a:r>
              <a:rPr lang="en-US" sz="1800" dirty="0" smtClean="0"/>
              <a:t>June 29 Chicago</a:t>
            </a:r>
            <a:br>
              <a:rPr lang="en-US" sz="1800" dirty="0" smtClean="0"/>
            </a:br>
            <a:r>
              <a:rPr lang="en-US" sz="1800" dirty="0" smtClean="0"/>
              <a:t>July 5 New York</a:t>
            </a:r>
            <a:br>
              <a:rPr lang="en-US" sz="1800" dirty="0" smtClean="0"/>
            </a:br>
            <a:r>
              <a:rPr lang="en-US" sz="1800" dirty="0" smtClean="0"/>
              <a:t>July 6-13 Queen Mary II </a:t>
            </a:r>
            <a:br>
              <a:rPr lang="en-US" sz="1800" dirty="0" smtClean="0"/>
            </a:br>
            <a:r>
              <a:rPr lang="en-US" sz="1800" dirty="0" smtClean="0"/>
              <a:t>   New York to Southampton</a:t>
            </a:r>
            <a:br>
              <a:rPr lang="en-US" sz="1800" dirty="0" smtClean="0"/>
            </a:br>
            <a:r>
              <a:rPr lang="en-US" sz="1800" dirty="0" smtClean="0"/>
              <a:t>July 16 London</a:t>
            </a:r>
            <a:br>
              <a:rPr lang="en-US" sz="1800" dirty="0" smtClean="0"/>
            </a:br>
            <a:r>
              <a:rPr lang="en-US" sz="1800" dirty="0" smtClean="0"/>
              <a:t>July 17 Paris</a:t>
            </a:r>
            <a:br>
              <a:rPr lang="en-US" sz="1800" dirty="0" smtClean="0"/>
            </a:br>
            <a:r>
              <a:rPr lang="en-US" sz="1800" dirty="0" smtClean="0"/>
              <a:t>July 18 Frankfurt</a:t>
            </a:r>
            <a:br>
              <a:rPr lang="en-US" sz="1800" dirty="0" smtClean="0"/>
            </a:br>
            <a:r>
              <a:rPr lang="en-US" sz="1800" dirty="0" smtClean="0"/>
              <a:t>July 27 Zermatt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Euro (XEU)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*”RISK OFF” hits oil with everything else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*Supply glut decimates the market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*$95 target hit, then $91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*Paying the price for the warm winter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*China </a:t>
            </a:r>
            <a:r>
              <a:rPr lang="en-US" sz="1600" dirty="0" smtClean="0"/>
              <a:t>slowdown </a:t>
            </a:r>
            <a:r>
              <a:rPr lang="en-US" sz="1600" dirty="0" smtClean="0"/>
              <a:t>is accelerating </a:t>
            </a:r>
            <a:r>
              <a:rPr lang="en-US" sz="1600" dirty="0" smtClean="0"/>
              <a:t>downturn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*Saudi boost production at US request to head</a:t>
            </a:r>
            <a:br>
              <a:rPr lang="en-US" sz="1600" dirty="0" smtClean="0"/>
            </a:br>
            <a:r>
              <a:rPr lang="en-US" sz="1600" dirty="0" smtClean="0"/>
              <a:t>off price spike on Iran embargo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*Nat Gas bounce continues, sell at $3.00</a:t>
            </a:r>
            <a:br>
              <a:rPr lang="en-US" sz="1600" dirty="0" smtClean="0"/>
            </a:br>
            <a:r>
              <a:rPr lang="en-US" sz="1600" dirty="0" smtClean="0"/>
              <a:t>the storage Armageddon is yet to come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*Final target $1.50, </a:t>
            </a:r>
            <a:r>
              <a:rPr lang="en-US" sz="1600" dirty="0" smtClean="0"/>
              <a:t>selling opportunity setting up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13508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 (UNG)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760175" cy="4099719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*Strong Indian Rupee is killing short term demand,</a:t>
            </a:r>
            <a:br>
              <a:rPr lang="en-US" dirty="0" smtClean="0"/>
            </a:br>
            <a:r>
              <a:rPr lang="en-US" dirty="0" smtClean="0"/>
              <a:t>makes gold expensive for  world’s largest buyer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*No QE means sell gold and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*Looking for $1,500 gold, $25 for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*Recent move is short covering only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*It’s a good time to buy a gold mine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*Solid emerging market central bank buyers of gold under $1,500, especially China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870449" cy="22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Chicago, IL</a:t>
            </a:r>
            <a:br>
              <a:rPr lang="en-US" b="1" dirty="0" smtClean="0"/>
            </a:br>
            <a:r>
              <a:rPr lang="en-US" b="1" dirty="0" smtClean="0"/>
              <a:t>June 29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Beverly Hills, CA</a:t>
            </a:r>
            <a:br>
              <a:rPr lang="en-US" b="1" dirty="0" smtClean="0"/>
            </a:br>
            <a:r>
              <a:rPr lang="en-US" b="1" dirty="0" smtClean="0"/>
              <a:t>June 11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2" y="3708900"/>
            <a:ext cx="2749974" cy="2121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53879"/>
            <a:ext cx="3640591" cy="20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*No trade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*Several major Chinese buys have no impact</a:t>
            </a:r>
            <a:br>
              <a:rPr lang="en-US" sz="2000" dirty="0" smtClean="0"/>
            </a:br>
            <a:r>
              <a:rPr lang="en-US" sz="2000" dirty="0" smtClean="0"/>
              <a:t>prices, coming in on every sell </a:t>
            </a:r>
            <a:r>
              <a:rPr lang="en-US" sz="2000" dirty="0" smtClean="0"/>
              <a:t>off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Now Chinese are cancelling orders for many</a:t>
            </a:r>
            <a:br>
              <a:rPr lang="en-US" sz="2000" dirty="0" smtClean="0"/>
            </a:br>
            <a:r>
              <a:rPr lang="en-US" sz="2000" dirty="0" smtClean="0"/>
              <a:t>commodities, including corn, soybeans,</a:t>
            </a:r>
            <a:br>
              <a:rPr lang="en-US" sz="2000" dirty="0" smtClean="0"/>
            </a:br>
            <a:r>
              <a:rPr lang="en-US" sz="2000" dirty="0" smtClean="0"/>
              <a:t>cotton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*Market trades like the record crop</a:t>
            </a:r>
            <a:br>
              <a:rPr lang="en-US" sz="2000" dirty="0" smtClean="0"/>
            </a:br>
            <a:r>
              <a:rPr lang="en-US" sz="2000" dirty="0" smtClean="0"/>
              <a:t>forecasts will come true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*Fires returning to Russia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*Stay away and wait for bad weather</a:t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05000"/>
            <a:ext cx="1889760" cy="27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February, 2012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0"/>
            <a:ext cx="6801046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Existing Homes Sales</a:t>
            </a:r>
            <a:br>
              <a:rPr lang="en-US" sz="3200" dirty="0" smtClean="0"/>
            </a:br>
            <a:r>
              <a:rPr lang="en-US" sz="1400" dirty="0" smtClean="0"/>
              <a:t>institutional buying of SFH has created a new market, taking 60% of the market, shortage of foreclosed homes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812746" cy="3534778"/>
          </a:xfrm>
        </p:spPr>
      </p:pic>
    </p:spTree>
    <p:extLst>
      <p:ext uri="{BB962C8B-B14F-4D97-AF65-F5344CB8AC3E}">
        <p14:creationId xmlns:p14="http://schemas.microsoft.com/office/powerpoint/2010/main" val="23497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Too late to buy, too early to sell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sell rallies</a:t>
            </a:r>
            <a:br>
              <a:rPr lang="en-US" sz="2400" dirty="0" smtClean="0"/>
            </a:br>
            <a:r>
              <a:rPr lang="en-US" sz="2400" dirty="0" smtClean="0"/>
              <a:t>*Bonds- sell rallies from here, 1.70% hit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sell rallies, especially oil and copper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Euro, sell yen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 – sell rallies in Gold and silver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aside, too late to buy</a:t>
            </a:r>
            <a:br>
              <a:rPr lang="en-US" sz="2400" dirty="0" smtClean="0"/>
            </a:br>
            <a:r>
              <a:rPr lang="en-US" sz="2400" dirty="0" smtClean="0"/>
              <a:t>*The ags – stand aside, no trade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rent, don’t buy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June 6, 2012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at Sea</a:t>
            </a:r>
            <a:br>
              <a:rPr lang="en-US" b="1" dirty="0" smtClean="0"/>
            </a:br>
            <a:r>
              <a:rPr lang="en-US" b="1" dirty="0" smtClean="0"/>
              <a:t>July 11, 2012</a:t>
            </a:r>
            <a:br>
              <a:rPr lang="en-US" b="1" dirty="0" smtClean="0"/>
            </a:br>
            <a:r>
              <a:rPr lang="en-US" b="1" dirty="0" smtClean="0"/>
              <a:t>Queen Mary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York, NY</a:t>
            </a:r>
            <a:br>
              <a:rPr lang="en-US" b="1" dirty="0" smtClean="0"/>
            </a:br>
            <a:r>
              <a:rPr lang="en-US" b="1" dirty="0" smtClean="0"/>
              <a:t>July 5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67154"/>
            <a:ext cx="3943534" cy="204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68" y="3360726"/>
            <a:ext cx="1647463" cy="24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*May MTD +24.06%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-2.42%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78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37.7%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</a:t>
            </a:r>
            <a:r>
              <a:rPr lang="en-US" sz="2000" dirty="0"/>
              <a:t>5</a:t>
            </a:r>
            <a:r>
              <a:rPr lang="en-US" sz="2000" dirty="0" smtClean="0"/>
              <a:t>.3%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32.5%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59 out of 88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67%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Comeback</a:t>
            </a:r>
            <a:br>
              <a:rPr lang="en-US" sz="2800" dirty="0" smtClean="0"/>
            </a:br>
            <a:r>
              <a:rPr lang="en-US" sz="2800" dirty="0" smtClean="0"/>
              <a:t>Performance Since Inception-25% annualized rate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468036" cy="3886200"/>
          </a:xfrm>
        </p:spPr>
      </p:pic>
    </p:spTree>
    <p:extLst>
      <p:ext uri="{BB962C8B-B14F-4D97-AF65-F5344CB8AC3E}">
        <p14:creationId xmlns:p14="http://schemas.microsoft.com/office/powerpoint/2010/main" val="217956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Flipping to the Long Side Side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595206"/>
              </p:ext>
            </p:extLst>
          </p:nvPr>
        </p:nvGraphicFramePr>
        <p:xfrm>
          <a:off x="4572000" y="1905000"/>
          <a:ext cx="3871912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57365"/>
              </p:ext>
            </p:extLst>
          </p:nvPr>
        </p:nvGraphicFramePr>
        <p:xfrm>
          <a:off x="914400" y="1524000"/>
          <a:ext cx="2356288" cy="5029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1341"/>
                <a:gridCol w="774947"/>
              </a:tblGrid>
              <a:tr h="20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Mad Hedge Fund Trader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0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Trading Book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0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Asset Class Breakdown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0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Risk Adjusted Basis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current capital at risk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Risk On</a:t>
                      </a:r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(FXY) long Sept $121 puts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(TBT) short Treasury ETF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(AAPL) long call spread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25.00%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Risk Off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 position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23234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18737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18737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18737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18737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  <a:tr h="187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 net position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45.00%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Economy-Stagnating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*The winter pull forward was huge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*Weekly jobless claims unchanged at 370,000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but trend is up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*April CPI is a deflationary 0%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*Spanish bond yields soar over </a:t>
            </a:r>
            <a:r>
              <a:rPr lang="en-US" sz="1600" dirty="0" smtClean="0">
                <a:solidFill>
                  <a:srgbClr val="FF0000"/>
                </a:solidFill>
              </a:rPr>
              <a:t>6.5%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*German economy now slowing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*April existing homes sale +3.4%, big jump in median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sales price as market runs out of foreclosure inventory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*April housing starts -2.6% to +2.6%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/>
              <a:t>*All consistent with a low 2.0% GDP growth rate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2870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7551</TotalTime>
  <Words>326</Words>
  <Application>Microsoft Office PowerPoint</Application>
  <PresentationFormat>On-screen Show (4:3)</PresentationFormat>
  <Paragraphs>87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Please Stand By for John Thomas Wednesday, May 23, 2012 Global Trading Dispatch</vt:lpstr>
      <vt:lpstr>The Mad Hedge Fund Trader “The Pigeons Come Home to Roost”</vt:lpstr>
      <vt:lpstr>MHFT Global Strategy Luncheons Buy tickets at www.madhedgefundtrader.com  2012 Schedule</vt:lpstr>
      <vt:lpstr>MHFT Global Strategy Luncheons Buy tickets at www.madhedgefundtrader.com </vt:lpstr>
      <vt:lpstr>MHFT Global Strategy Luncheons Buy tickets at www.madhedgefundtrader.com </vt:lpstr>
      <vt:lpstr>Trade Alert Performance </vt:lpstr>
      <vt:lpstr>The Comeback Performance Since Inception-25% annualized rate</vt:lpstr>
      <vt:lpstr>Portfolio Review Flipping to the Long Side Side </vt:lpstr>
      <vt:lpstr>The Economy-Stagnating </vt:lpstr>
      <vt:lpstr>Weekly Jobless Claims The Short Term Trend is Up Break the trend line and the double dip threat is on</vt:lpstr>
      <vt:lpstr>Bonds-Flight to Safety</vt:lpstr>
      <vt:lpstr>(TNX) 1.70% yield target hit</vt:lpstr>
      <vt:lpstr>Short Treasuries (TBT)</vt:lpstr>
      <vt:lpstr>Junk Bonds (HYG)</vt:lpstr>
      <vt:lpstr>Stocks-The Market Finally Sees the Macro Data </vt:lpstr>
      <vt:lpstr>(SPX)</vt:lpstr>
      <vt:lpstr>(SPX)</vt:lpstr>
      <vt:lpstr>August Dow Downside Targets (INDU) down another 6%-8%</vt:lpstr>
      <vt:lpstr>Double Short S&amp;P 500 ETF(SDS)</vt:lpstr>
      <vt:lpstr>NASDAQ</vt:lpstr>
      <vt:lpstr>(VIX)</vt:lpstr>
      <vt:lpstr>(AAPL) </vt:lpstr>
      <vt:lpstr>Russell 2000 (IWM) </vt:lpstr>
      <vt:lpstr>Spain ETF (EWP) </vt:lpstr>
      <vt:lpstr>(EEM)</vt:lpstr>
      <vt:lpstr>Advisor Shares Active Bear ETF (HDGE) </vt:lpstr>
      <vt:lpstr>Morgan Stanley (MS) Retail (FB) loss of $6 billion, inst. advance notice of downgrades, investigations, prosecutions, hearings and fines could be a drag on the overall market for many months, pushing it to august lows</vt:lpstr>
      <vt:lpstr>The Dollar</vt:lpstr>
      <vt:lpstr>Long Dollar Basket (UUP)</vt:lpstr>
      <vt:lpstr>Euro (XEU)</vt:lpstr>
      <vt:lpstr>Australian Dollar (FXA)</vt:lpstr>
      <vt:lpstr>Japanese Yen (FXY)</vt:lpstr>
      <vt:lpstr>(YCS)</vt:lpstr>
      <vt:lpstr>Energy</vt:lpstr>
      <vt:lpstr>Crude</vt:lpstr>
      <vt:lpstr>Natural Gas (UNG)</vt:lpstr>
      <vt:lpstr>Copper (CU)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Soybeans (SOYB)</vt:lpstr>
      <vt:lpstr>Real Estate February, 2012</vt:lpstr>
      <vt:lpstr>Existing Homes Sales institutional buying of SFH has created a new market, taking 60% of the market, shortage of foreclosed homes </vt:lpstr>
      <vt:lpstr>Trade Sheet The bottom line: Too late to buy, too early to sell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1448</cp:revision>
  <dcterms:created xsi:type="dcterms:W3CDTF">2009-05-20T21:55:50Z</dcterms:created>
  <dcterms:modified xsi:type="dcterms:W3CDTF">2012-05-23T15:35:38Z</dcterms:modified>
</cp:coreProperties>
</file>