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3" r:id="rId2"/>
    <p:sldId id="256" r:id="rId3"/>
    <p:sldId id="505" r:id="rId4"/>
    <p:sldId id="499" r:id="rId5"/>
    <p:sldId id="504" r:id="rId6"/>
    <p:sldId id="354" r:id="rId7"/>
    <p:sldId id="355" r:id="rId8"/>
    <p:sldId id="447" r:id="rId9"/>
    <p:sldId id="503" r:id="rId10"/>
    <p:sldId id="437" r:id="rId11"/>
    <p:sldId id="438" r:id="rId12"/>
    <p:sldId id="439" r:id="rId13"/>
    <p:sldId id="466" r:id="rId14"/>
    <p:sldId id="498" r:id="rId15"/>
    <p:sldId id="420" r:id="rId16"/>
    <p:sldId id="486" r:id="rId17"/>
    <p:sldId id="463" r:id="rId18"/>
    <p:sldId id="431" r:id="rId19"/>
    <p:sldId id="490" r:id="rId20"/>
    <p:sldId id="537" r:id="rId21"/>
    <p:sldId id="538" r:id="rId22"/>
    <p:sldId id="514" r:id="rId23"/>
    <p:sldId id="526" r:id="rId24"/>
    <p:sldId id="530" r:id="rId25"/>
    <p:sldId id="523" r:id="rId26"/>
    <p:sldId id="443" r:id="rId27"/>
    <p:sldId id="444" r:id="rId28"/>
    <p:sldId id="445" r:id="rId29"/>
    <p:sldId id="454" r:id="rId30"/>
    <p:sldId id="497" r:id="rId31"/>
    <p:sldId id="448" r:id="rId32"/>
    <p:sldId id="457" r:id="rId33"/>
    <p:sldId id="470" r:id="rId34"/>
    <p:sldId id="434" r:id="rId35"/>
    <p:sldId id="465" r:id="rId36"/>
    <p:sldId id="433" r:id="rId37"/>
    <p:sldId id="427" r:id="rId38"/>
    <p:sldId id="534" r:id="rId39"/>
    <p:sldId id="428" r:id="rId40"/>
    <p:sldId id="535" r:id="rId41"/>
    <p:sldId id="450" r:id="rId42"/>
    <p:sldId id="451" r:id="rId43"/>
    <p:sldId id="440" r:id="rId44"/>
    <p:sldId id="442" r:id="rId45"/>
    <p:sldId id="501" r:id="rId46"/>
    <p:sldId id="449" r:id="rId47"/>
    <p:sldId id="533" r:id="rId48"/>
    <p:sldId id="360" r:id="rId49"/>
    <p:sldId id="29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196" autoAdjust="0"/>
  </p:normalViewPr>
  <p:slideViewPr>
    <p:cSldViewPr>
      <p:cViewPr>
        <p:scale>
          <a:sx n="107" d="100"/>
          <a:sy n="107" d="100"/>
        </p:scale>
        <p:origin x="1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Sheet1!$B$13:$B$14</c:f>
              <c:strCache>
                <c:ptCount val="1"/>
              </c:strCache>
            </c:strRef>
          </c:tx>
          <c:explosion val="25"/>
          <c:val>
            <c:numRef>
              <c:f>Sheet1!$B$15:$B$28</c:f>
              <c:numCache>
                <c:formatCode>0.00%</c:formatCode>
                <c:ptCount val="14"/>
                <c:pt idx="0">
                  <c:v>0.1</c:v>
                </c:pt>
                <c:pt idx="1">
                  <c:v>0.1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0.1</c:v>
                </c:pt>
                <c:pt idx="8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June 6,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Bonds-Capitulation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*Yields broke the 1.80%-2.10% range</a:t>
            </a:r>
            <a:br>
              <a:rPr lang="en-US" sz="1800" dirty="0" smtClean="0"/>
            </a:br>
            <a:r>
              <a:rPr lang="en-US" sz="1800" dirty="0" smtClean="0"/>
              <a:t>soared to 1.42%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*The final capitulation top?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*Deflation still rules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QE3 until SPX drops below 1,100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*Twist ends June 30, will it be renewed?</a:t>
            </a:r>
            <a:br>
              <a:rPr lang="en-US" sz="1800" dirty="0" smtClean="0"/>
            </a:br>
            <a:r>
              <a:rPr lang="en-US" sz="1800" dirty="0" smtClean="0"/>
              <a:t>Will the Fed shift </a:t>
            </a:r>
            <a:r>
              <a:rPr lang="en-US" sz="1800" smtClean="0"/>
              <a:t>to mortgages?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*Bond bid is global, Japan at 0.80%,</a:t>
            </a:r>
            <a:br>
              <a:rPr lang="en-US" sz="1800" dirty="0" smtClean="0"/>
            </a:br>
            <a:r>
              <a:rPr lang="en-US" sz="1800" dirty="0" smtClean="0"/>
              <a:t>German as 1.2%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*Bonds got it right once again, ignored the entire </a:t>
            </a:r>
            <a:br>
              <a:rPr lang="en-US" sz="1800" dirty="0" smtClean="0"/>
            </a:br>
            <a:r>
              <a:rPr lang="en-US" sz="1800" dirty="0" smtClean="0"/>
              <a:t>equity rally since October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34809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1.42% yield hit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Stocks-Hysteria Takes Hold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*We are 10.8% into a 5%-15% move down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*This is not 2011, panic is getting overdone,</a:t>
            </a:r>
            <a:br>
              <a:rPr lang="en-US" sz="1600" dirty="0" smtClean="0"/>
            </a:br>
            <a:r>
              <a:rPr lang="en-US" sz="1600" dirty="0" smtClean="0"/>
              <a:t>May nonfarm was still a gain, not a 700,000 loss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*200 day moving average broke, 1250 next stop</a:t>
            </a:r>
            <a:br>
              <a:rPr lang="en-US" sz="1600" dirty="0" smtClean="0"/>
            </a:br>
            <a:r>
              <a:rPr lang="en-US" sz="1600" dirty="0" smtClean="0"/>
              <a:t>1200 final target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*58% of S&amp;P 500 stocks yielding more than 10 year Treasuries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*Earnings downgrades are heading our way from July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*All Europe driven now, expect a lot of worry, but no crash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getting the VIX action you would expect with this move</a:t>
            </a:r>
            <a:br>
              <a:rPr lang="en-US" sz="1600" dirty="0" smtClean="0"/>
            </a:br>
            <a:r>
              <a:rPr lang="en-US" sz="1600" dirty="0" smtClean="0"/>
              <a:t>topped out at $28, huge selling at $26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*Start thinking about flipping from defensive to aggressive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“Hysteria Hits”</a:t>
            </a:r>
            <a:br>
              <a:rPr lang="en-US" sz="2800" dirty="0" smtClean="0"/>
            </a:b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June 6,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1755500" cy="263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(AAPL) The Defensive Play</a:t>
            </a:r>
            <a:br>
              <a:rPr lang="en-US" sz="2800" dirty="0" smtClean="0"/>
            </a:br>
            <a:r>
              <a:rPr lang="en-US" sz="2800" dirty="0" smtClean="0"/>
              <a:t>Deep out-of-the-money Call Spread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Cost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Buy </a:t>
            </a:r>
            <a:r>
              <a:rPr lang="en-US" sz="2000" dirty="0"/>
              <a:t>6 X August, 2012 $400 Calls </a:t>
            </a:r>
            <a:r>
              <a:rPr lang="en-US" sz="2000" dirty="0" smtClean="0"/>
              <a:t>at……………. </a:t>
            </a:r>
            <a:r>
              <a:rPr lang="en-US" sz="2000" dirty="0"/>
              <a:t>$141.20</a:t>
            </a:r>
            <a:br>
              <a:rPr lang="en-US" sz="2000" dirty="0"/>
            </a:br>
            <a:r>
              <a:rPr lang="en-US" sz="2000" dirty="0"/>
              <a:t>Sell short 6 X August, 2012 $450 calls at </a:t>
            </a:r>
            <a:r>
              <a:rPr lang="en-US" sz="2000" dirty="0" smtClean="0"/>
              <a:t>…….</a:t>
            </a:r>
            <a:r>
              <a:rPr lang="en-US" sz="2000" u="sng" dirty="0" smtClean="0"/>
              <a:t>$</a:t>
            </a:r>
            <a:r>
              <a:rPr lang="en-US" sz="2000" u="sng" dirty="0"/>
              <a:t>97.20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Net cost </a:t>
            </a:r>
            <a:r>
              <a:rPr lang="en-US" sz="2000" dirty="0" smtClean="0"/>
              <a:t>………………………………………………………$44.00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u="sng" dirty="0" smtClean="0"/>
              <a:t>Profit at Expiration</a:t>
            </a:r>
            <a:br>
              <a:rPr lang="en-US" sz="2000" b="1" u="sng" dirty="0" smtClean="0"/>
            </a:br>
            <a:r>
              <a:rPr lang="en-US" sz="2000" dirty="0" smtClean="0"/>
              <a:t>Value at Expiration……………………………………….$50.00</a:t>
            </a:r>
            <a:br>
              <a:rPr lang="en-US" sz="2000" dirty="0" smtClean="0"/>
            </a:br>
            <a:r>
              <a:rPr lang="en-US" sz="2000" dirty="0" smtClean="0"/>
              <a:t>Cost………………………………………………………………</a:t>
            </a:r>
            <a:r>
              <a:rPr lang="en-US" sz="2000" u="sng" dirty="0" smtClean="0"/>
              <a:t>$44.00</a:t>
            </a:r>
            <a:br>
              <a:rPr lang="en-US" sz="2000" u="sng" dirty="0" smtClean="0"/>
            </a:b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dirty="0" smtClean="0"/>
              <a:t>Net Profit……………………………………………….………$6.00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$6.00/$44.00 = 13.6%     Profitable at all points over $444 in (AAPL)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83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(AAPL) The Aggressive Play</a:t>
            </a:r>
            <a:br>
              <a:rPr lang="en-US" sz="2800" dirty="0" smtClean="0"/>
            </a:br>
            <a:r>
              <a:rPr lang="en-US" sz="2800" dirty="0" smtClean="0"/>
              <a:t>The long dated In-the-money Call Spread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Cost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Buy </a:t>
            </a:r>
            <a:r>
              <a:rPr lang="en-US" sz="2000" dirty="0"/>
              <a:t>6 X </a:t>
            </a:r>
            <a:r>
              <a:rPr lang="en-US" sz="2000" dirty="0" smtClean="0"/>
              <a:t>January</a:t>
            </a:r>
            <a:r>
              <a:rPr lang="en-US" sz="2000" smtClean="0"/>
              <a:t>, </a:t>
            </a:r>
            <a:r>
              <a:rPr lang="en-US" sz="2000" smtClean="0"/>
              <a:t>2013 </a:t>
            </a:r>
            <a:r>
              <a:rPr lang="en-US" sz="2000" dirty="0" smtClean="0"/>
              <a:t>$540 </a:t>
            </a:r>
            <a:r>
              <a:rPr lang="en-US" sz="2000" dirty="0"/>
              <a:t>Calls </a:t>
            </a:r>
            <a:r>
              <a:rPr lang="en-US" sz="2000" smtClean="0"/>
              <a:t>at……………… </a:t>
            </a:r>
            <a:r>
              <a:rPr lang="en-US" sz="2000" dirty="0" smtClean="0"/>
              <a:t>$82.60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Sell short 6 X </a:t>
            </a:r>
            <a:r>
              <a:rPr lang="en-US" sz="2000" dirty="0" smtClean="0"/>
              <a:t>January, 2013 $640 </a:t>
            </a:r>
            <a:r>
              <a:rPr lang="en-US" sz="2000" dirty="0"/>
              <a:t>calls at </a:t>
            </a:r>
            <a:r>
              <a:rPr lang="en-US" sz="2000" dirty="0" smtClean="0"/>
              <a:t>…...</a:t>
            </a:r>
            <a:r>
              <a:rPr lang="en-US" sz="2000" u="sng" dirty="0" smtClean="0"/>
              <a:t>$38.00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Net cost </a:t>
            </a:r>
            <a:r>
              <a:rPr lang="en-US" sz="2000" dirty="0" smtClean="0"/>
              <a:t>………………………………………………………$44.60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u="sng" dirty="0" smtClean="0"/>
              <a:t>Profit at Expiration</a:t>
            </a:r>
            <a:br>
              <a:rPr lang="en-US" sz="2000" b="1" u="sng" dirty="0" smtClean="0"/>
            </a:br>
            <a:r>
              <a:rPr lang="en-US" sz="2000" dirty="0" smtClean="0"/>
              <a:t>Value at </a:t>
            </a:r>
            <a:r>
              <a:rPr lang="en-US" sz="2000" smtClean="0"/>
              <a:t>Expiration…………………………………….$100.00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smtClean="0"/>
              <a:t>Cost……………………………………………………………</a:t>
            </a:r>
            <a:r>
              <a:rPr lang="en-US" sz="2000" u="sng" smtClean="0"/>
              <a:t>$44.60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dirty="0" smtClean="0"/>
              <a:t>Net </a:t>
            </a:r>
            <a:r>
              <a:rPr lang="en-US" sz="2000" smtClean="0"/>
              <a:t>Profit……………………………………………….……$55.40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$55.40/$44.60 = 124.2%     </a:t>
            </a:r>
            <a:r>
              <a:rPr lang="en-US" sz="2000" dirty="0" smtClean="0"/>
              <a:t>Profitable at all points </a:t>
            </a:r>
            <a:r>
              <a:rPr lang="en-US" sz="2000" smtClean="0"/>
              <a:t>over $584.60 </a:t>
            </a:r>
            <a:r>
              <a:rPr lang="en-US" sz="2000" dirty="0" smtClean="0"/>
              <a:t>in (AAPL)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Spain ETF (EWP)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3401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(EEM)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Advisor Shares Active Bear ETF (HDGE)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8102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*Current dollar move up getting tired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*Profit taking on Euro creates a short term</a:t>
            </a:r>
            <a:br>
              <a:rPr lang="en-US" sz="1800" dirty="0" smtClean="0"/>
            </a:br>
            <a:r>
              <a:rPr lang="en-US" sz="1800" dirty="0" smtClean="0"/>
              <a:t> floor at $1.22, need time to digest recent move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*Fearing the next LTRO, QE3, risks are rising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stock sell off created meaningful dollar</a:t>
            </a:r>
            <a:br>
              <a:rPr lang="en-US" sz="1800" dirty="0" smtClean="0"/>
            </a:br>
            <a:r>
              <a:rPr lang="en-US" sz="1800" dirty="0" smtClean="0"/>
              <a:t> and yen strength with “RISK OFF”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*Japanese intervention on Monday lasted 5 minutes,</a:t>
            </a:r>
            <a:br>
              <a:rPr lang="en-US" sz="1800" dirty="0" smtClean="0"/>
            </a:br>
            <a:r>
              <a:rPr lang="en-US" sz="1800" dirty="0" smtClean="0"/>
              <a:t>caused 50 cent spike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*Watch the Ausie for global risk timing, stabilizing above $0.97,</a:t>
            </a:r>
            <a:br>
              <a:rPr lang="en-US" sz="1800" dirty="0" smtClean="0"/>
            </a:br>
            <a:r>
              <a:rPr lang="en-US" sz="1800" dirty="0" smtClean="0"/>
              <a:t>Reserve Bank of Australia cut </a:t>
            </a:r>
            <a:r>
              <a:rPr lang="en-US" sz="1800" smtClean="0"/>
              <a:t>rates by 0.25% to </a:t>
            </a:r>
            <a:r>
              <a:rPr lang="en-US" sz="1800" dirty="0" smtClean="0"/>
              <a:t>3.5%, great China slowing play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28800"/>
            <a:ext cx="24765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 (FXE)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June 11 Beverly Hills</a:t>
            </a:r>
            <a:br>
              <a:rPr lang="en-US" sz="1800" dirty="0" smtClean="0"/>
            </a:br>
            <a:r>
              <a:rPr lang="en-US" sz="1800" dirty="0" smtClean="0"/>
              <a:t>June 29 Chicago</a:t>
            </a:r>
            <a:br>
              <a:rPr lang="en-US" sz="1800" dirty="0" smtClean="0"/>
            </a:br>
            <a:r>
              <a:rPr lang="en-US" sz="1800" dirty="0" smtClean="0"/>
              <a:t>July 5 New York</a:t>
            </a:r>
            <a:br>
              <a:rPr lang="en-US" sz="1800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Paris</a:t>
            </a:r>
            <a:br>
              <a:rPr lang="en-US" sz="1800" dirty="0" smtClean="0"/>
            </a:br>
            <a:r>
              <a:rPr lang="en-US" sz="1800" dirty="0" smtClean="0"/>
              <a:t>July 18 Frankfurt</a:t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dirty="0" smtClean="0"/>
              <a:t>October 19 Washington DC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*”RISK OFF” hits oil with everything else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*Supply glut decimates the market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*Holding at $85, next target is $75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*Paying the price for the warm winter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*China slowdown is accelerating downturn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*Nat Gas gave up half of recent rally</a:t>
            </a:r>
            <a:br>
              <a:rPr lang="en-US" sz="1600" dirty="0" smtClean="0"/>
            </a:br>
            <a:r>
              <a:rPr lang="en-US" sz="1600" dirty="0" smtClean="0"/>
              <a:t>*Final target $1.50, selling opportunity setting up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*Seasonal strength kicks in during August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*Increasing chance of  QE means firming</a:t>
            </a:r>
            <a:br>
              <a:rPr lang="en-US" dirty="0" smtClean="0"/>
            </a:br>
            <a:r>
              <a:rPr lang="en-US" dirty="0" smtClean="0"/>
              <a:t>bid for gold and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*$1,500 holding for gold, $26 for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*May begin a month of base building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*Asian central bank buying is putting in a floor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5215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 IL</a:t>
            </a:r>
            <a:br>
              <a:rPr lang="en-US" b="1" dirty="0" smtClean="0"/>
            </a:br>
            <a:r>
              <a:rPr lang="en-US" b="1" dirty="0" smtClean="0"/>
              <a:t>June 29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Hills, CA</a:t>
            </a:r>
            <a:br>
              <a:rPr lang="en-US" b="1" dirty="0" smtClean="0"/>
            </a:br>
            <a:r>
              <a:rPr lang="en-US" b="1" dirty="0" smtClean="0"/>
              <a:t>June 11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2" y="3708900"/>
            <a:ext cx="2749974" cy="212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53879"/>
            <a:ext cx="3640591" cy="20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0927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*No trade-”RISK OFF” hits grains along</a:t>
            </a:r>
            <a:br>
              <a:rPr lang="en-US" sz="1800" dirty="0" smtClean="0"/>
            </a:br>
            <a:r>
              <a:rPr lang="en-US" sz="1800" dirty="0" smtClean="0"/>
              <a:t> with everything else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*Several major Chinese buys have no impact</a:t>
            </a:r>
            <a:br>
              <a:rPr lang="en-US" sz="1800" dirty="0" smtClean="0"/>
            </a:br>
            <a:r>
              <a:rPr lang="en-US" sz="1800" dirty="0" smtClean="0"/>
              <a:t>prices, coming in on every sell off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*Soybeans gave up their entire 20% rally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*Now Chinese are cancelling orders for</a:t>
            </a:r>
            <a:br>
              <a:rPr lang="en-US" sz="1800" dirty="0" smtClean="0"/>
            </a:br>
            <a:r>
              <a:rPr lang="en-US" sz="1800" dirty="0" smtClean="0"/>
              <a:t> many commodities, including corn,</a:t>
            </a:r>
            <a:br>
              <a:rPr lang="en-US" sz="1800" dirty="0" smtClean="0"/>
            </a:br>
            <a:r>
              <a:rPr lang="en-US" sz="1800" dirty="0" smtClean="0"/>
              <a:t> soybeans, cotton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*Market trades like the record crop</a:t>
            </a:r>
            <a:br>
              <a:rPr lang="en-US" sz="1800" dirty="0" smtClean="0"/>
            </a:br>
            <a:r>
              <a:rPr lang="en-US" sz="1800" dirty="0" smtClean="0"/>
              <a:t>forecasts will come true.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*Stay away and wait for bad weather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56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0"/>
            <a:ext cx="6801046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Existing Homes Sales</a:t>
            </a:r>
            <a:br>
              <a:rPr lang="en-US" sz="3200" dirty="0" smtClean="0"/>
            </a:br>
            <a:r>
              <a:rPr lang="en-US" sz="1400" dirty="0" smtClean="0"/>
              <a:t>institutional buying of SFH has created a new market, taking 60% of the market, shortage of foreclosed homes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812746" cy="3534778"/>
          </a:xfrm>
        </p:spPr>
      </p:pic>
    </p:spTree>
    <p:extLst>
      <p:ext uri="{BB962C8B-B14F-4D97-AF65-F5344CB8AC3E}">
        <p14:creationId xmlns:p14="http://schemas.microsoft.com/office/powerpoint/2010/main" val="23497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Too late to buy, too early to sell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sell rallies</a:t>
            </a:r>
            <a:br>
              <a:rPr lang="en-US" sz="2400" dirty="0" smtClean="0"/>
            </a:br>
            <a:r>
              <a:rPr lang="en-US" sz="2400" dirty="0" smtClean="0"/>
              <a:t>*Bonds- sell rallies from here, 1.42% hit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rallies, especially oil and copper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Euro, sell yen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 – sell rallies in Gold and silver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aside, too late to buy</a:t>
            </a:r>
            <a:br>
              <a:rPr lang="en-US" sz="2400" dirty="0" smtClean="0"/>
            </a:br>
            <a:r>
              <a:rPr lang="en-US" sz="2400" dirty="0" smtClean="0"/>
              <a:t>*The ags – stand aside, no trade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rent, don’t buy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June 20, 2012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York, NY</a:t>
            </a:r>
            <a:br>
              <a:rPr lang="en-US" b="1" dirty="0" smtClean="0"/>
            </a:br>
            <a:r>
              <a:rPr lang="en-US" b="1" dirty="0" smtClean="0"/>
              <a:t>July 5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7154"/>
            <a:ext cx="3943534" cy="204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8" y="3360726"/>
            <a:ext cx="1647463" cy="24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*May Final +20.5%</a:t>
            </a:r>
            <a:br>
              <a:rPr lang="en-US" sz="2400" dirty="0" smtClean="0"/>
            </a:br>
            <a:r>
              <a:rPr lang="en-US" sz="2400" dirty="0" smtClean="0"/>
              <a:t>*June MTD +0.66%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-5.23%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80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35.0%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+2.8%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32.2%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60 out of 89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67%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Flipping to the Long Side Side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565459"/>
              </p:ext>
            </p:extLst>
          </p:nvPr>
        </p:nvGraphicFramePr>
        <p:xfrm>
          <a:off x="4800600" y="1371600"/>
          <a:ext cx="34861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03092"/>
              </p:ext>
            </p:extLst>
          </p:nvPr>
        </p:nvGraphicFramePr>
        <p:xfrm>
          <a:off x="838200" y="1295403"/>
          <a:ext cx="2286000" cy="533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848"/>
                <a:gridCol w="891152"/>
              </a:tblGrid>
              <a:tr h="1665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Mad Hedge Fund Trader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5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Trading Book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665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Asset Class Breakdown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5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Risk Adjusted Basis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8435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84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current capital at risk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35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84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sng" strike="noStrike">
                          <a:effectLst/>
                        </a:rPr>
                        <a:t>Risk On</a:t>
                      </a:r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8435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8435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32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(FXY) long Sept $121 puts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32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(TBT) short Treasury ETF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32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(HPQ) long call spread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32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(AAPL) long call spread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32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(JPM) long call spread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32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(TLT) short call spread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84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sng" strike="noStrike">
                          <a:effectLst/>
                        </a:rPr>
                        <a:t>Risk Off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8435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32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(FXY) short call spread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8435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4867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4867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4867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4867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  <a:tr h="148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net position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95.00%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5" marR="5135" marT="513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Economy-Heading South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*We’re still paying for the  pull forward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*Nonfarm payroll was a disaster at 69,000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*Weekly jobless claims up10,000 to 383,000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*Q1 GPD slowed to 1.9%, now slower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*Chinese slowdown is accelerating, soft to hard landing?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*May Chicago PMI 56.2 to 52.7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*Pending homes sales -5.5%, -12% in the West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/>
              <a:t>*All consistent with a low 2.0% GDP growth rate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the trend line and the double dip threat is 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42892"/>
            <a:ext cx="5612149" cy="34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7675</TotalTime>
  <Words>352</Words>
  <Application>Microsoft Office PowerPoint</Application>
  <PresentationFormat>On-screen Show (4:3)</PresentationFormat>
  <Paragraphs>96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Please Stand By for John Thomas Wednesday, June 6, 2012 Global Trading Dispatch</vt:lpstr>
      <vt:lpstr>The Mad Hedge Fund Trader “Hysteria Hits” </vt:lpstr>
      <vt:lpstr>MHFT Global Strategy Luncheons Buy tickets at www.madhedgefundtrader.com  2012 Schedule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Flipping to the Long Side Side </vt:lpstr>
      <vt:lpstr>The Economy-Heading South </vt:lpstr>
      <vt:lpstr>Weekly Jobless Claims The Short Term Trend is Up Break the trend line and the double dip threat is on</vt:lpstr>
      <vt:lpstr>Bonds-Capitulation</vt:lpstr>
      <vt:lpstr>(TNX) 1.42% yield hit</vt:lpstr>
      <vt:lpstr>Short Treasuries (TBT)</vt:lpstr>
      <vt:lpstr>Junk Bonds (HYG)</vt:lpstr>
      <vt:lpstr>Stocks-Hysteria Takes Hold </vt:lpstr>
      <vt:lpstr>(SPX)</vt:lpstr>
      <vt:lpstr>Double Short S&amp;P 500 ETF(SDS)</vt:lpstr>
      <vt:lpstr>NASDAQ</vt:lpstr>
      <vt:lpstr>(VIX)</vt:lpstr>
      <vt:lpstr>(AAPL) </vt:lpstr>
      <vt:lpstr>(AAPL) The Defensive Play Deep out-of-the-money Call Spread </vt:lpstr>
      <vt:lpstr>(AAPL) The Aggressive Play The long dated In-the-money Call Spread </vt:lpstr>
      <vt:lpstr>Russell 2000 (IWM) </vt:lpstr>
      <vt:lpstr>Spain ETF (EWP) </vt:lpstr>
      <vt:lpstr>(EEM)</vt:lpstr>
      <vt:lpstr>Advisor Shares Active Bear ETF (HDGE) </vt:lpstr>
      <vt:lpstr>The Dollar</vt:lpstr>
      <vt:lpstr>Long Dollar Basket (UUP)</vt:lpstr>
      <vt:lpstr>Euro (FXE)</vt:lpstr>
      <vt:lpstr>Australian Dollar (FXA)</vt:lpstr>
      <vt:lpstr>Japanese Yen (FXY)</vt:lpstr>
      <vt:lpstr>(YCS)</vt:lpstr>
      <vt:lpstr>Energy</vt:lpstr>
      <vt:lpstr>Crude</vt:lpstr>
      <vt:lpstr>Natural Gas</vt:lpstr>
      <vt:lpstr>Copper (CU)</vt:lpstr>
      <vt:lpstr>Precious Metals</vt:lpstr>
      <vt:lpstr>Gold</vt:lpstr>
      <vt:lpstr>Gold</vt:lpstr>
      <vt:lpstr>Silver</vt:lpstr>
      <vt:lpstr>Silver</vt:lpstr>
      <vt:lpstr>(Platinum)</vt:lpstr>
      <vt:lpstr>Palladium</vt:lpstr>
      <vt:lpstr>The Ags</vt:lpstr>
      <vt:lpstr>(CORN)</vt:lpstr>
      <vt:lpstr>Soybeans (SOYB)</vt:lpstr>
      <vt:lpstr>Real Estate February, 2012</vt:lpstr>
      <vt:lpstr>Existing Homes Sales institutional buying of SFH has created a new market, taking 60% of the market, shortage of foreclosed homes </vt:lpstr>
      <vt:lpstr>Trade Sheet The bottom line: Too late to buy, too early to sell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1490</cp:revision>
  <dcterms:created xsi:type="dcterms:W3CDTF">2009-05-20T21:55:50Z</dcterms:created>
  <dcterms:modified xsi:type="dcterms:W3CDTF">2012-06-06T17:29:03Z</dcterms:modified>
</cp:coreProperties>
</file>