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3" r:id="rId2"/>
    <p:sldId id="256" r:id="rId3"/>
    <p:sldId id="505" r:id="rId4"/>
    <p:sldId id="499" r:id="rId5"/>
    <p:sldId id="504" r:id="rId6"/>
    <p:sldId id="539" r:id="rId7"/>
    <p:sldId id="354" r:id="rId8"/>
    <p:sldId id="355" r:id="rId9"/>
    <p:sldId id="540" r:id="rId10"/>
    <p:sldId id="447" r:id="rId11"/>
    <p:sldId id="503" r:id="rId12"/>
    <p:sldId id="437" r:id="rId13"/>
    <p:sldId id="438" r:id="rId14"/>
    <p:sldId id="541" r:id="rId15"/>
    <p:sldId id="439" r:id="rId16"/>
    <p:sldId id="466" r:id="rId17"/>
    <p:sldId id="498" r:id="rId18"/>
    <p:sldId id="420" r:id="rId19"/>
    <p:sldId id="486" r:id="rId20"/>
    <p:sldId id="463" r:id="rId21"/>
    <p:sldId id="431" r:id="rId22"/>
    <p:sldId id="490" r:id="rId23"/>
    <p:sldId id="542" r:id="rId24"/>
    <p:sldId id="543" r:id="rId25"/>
    <p:sldId id="514" r:id="rId26"/>
    <p:sldId id="526" r:id="rId27"/>
    <p:sldId id="530" r:id="rId28"/>
    <p:sldId id="443" r:id="rId29"/>
    <p:sldId id="444" r:id="rId30"/>
    <p:sldId id="445" r:id="rId31"/>
    <p:sldId id="454" r:id="rId32"/>
    <p:sldId id="497" r:id="rId33"/>
    <p:sldId id="448" r:id="rId34"/>
    <p:sldId id="457" r:id="rId35"/>
    <p:sldId id="470" r:id="rId36"/>
    <p:sldId id="434" r:id="rId37"/>
    <p:sldId id="465" r:id="rId38"/>
    <p:sldId id="433" r:id="rId39"/>
    <p:sldId id="427" r:id="rId40"/>
    <p:sldId id="534" r:id="rId41"/>
    <p:sldId id="544" r:id="rId42"/>
    <p:sldId id="545" r:id="rId43"/>
    <p:sldId id="428" r:id="rId44"/>
    <p:sldId id="450" r:id="rId45"/>
    <p:sldId id="451" r:id="rId46"/>
    <p:sldId id="440" r:id="rId47"/>
    <p:sldId id="442" r:id="rId48"/>
    <p:sldId id="501" r:id="rId49"/>
    <p:sldId id="547" r:id="rId50"/>
    <p:sldId id="449" r:id="rId51"/>
    <p:sldId id="360" r:id="rId52"/>
    <p:sldId id="29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196" autoAdjust="0"/>
  </p:normalViewPr>
  <p:slideViewPr>
    <p:cSldViewPr>
      <p:cViewPr>
        <p:scale>
          <a:sx n="107" d="100"/>
          <a:sy n="107" d="100"/>
        </p:scale>
        <p:origin x="-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25.00%</c:v>
                </c:pt>
              </c:strCache>
            </c:strRef>
          </c:tx>
          <c:explosion val="25"/>
          <c:val>
            <c:numRef>
              <c:f>Sheet1!$B$14:$B$22</c:f>
              <c:numCache>
                <c:formatCode>0.00%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June 20,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Economy-Getting Beat Up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May housing starts down -4.8%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up 6,000 to 386,000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*June Empire State Index down huge, 17.09 to 2.29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*German GDP growth is slowing from 2% to 1% annual rate, June ZEW Sentiment down from +10.8 to -16.9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*May industrial production down +0.1% to -0.1%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*May CPI at -0.3%, 1.7% YOY, a 3 year low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2.0%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the trend line 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91" y="1871444"/>
            <a:ext cx="4963218" cy="36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Bonds-Waiting for the Fed to Show its Hand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*Consolidating in the new range 1.40%-1.70%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Fed to show its hand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*Deflation still rules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*Twist ends June 30, will it be renewed?</a:t>
            </a:r>
            <a:br>
              <a:rPr lang="en-US" sz="1800" dirty="0" smtClean="0"/>
            </a:br>
            <a:r>
              <a:rPr lang="en-US" sz="1800" dirty="0" smtClean="0"/>
              <a:t>Will the Fed shift to mortgages?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 bid is global, Japan at 0.80%,</a:t>
            </a:r>
            <a:br>
              <a:rPr lang="en-US" sz="1800" dirty="0" smtClean="0"/>
            </a:br>
            <a:r>
              <a:rPr lang="en-US" sz="1800" dirty="0" smtClean="0"/>
              <a:t>German as 1.2%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got it right once again, ignored the entire </a:t>
            </a:r>
            <a:br>
              <a:rPr lang="en-US" sz="1800" dirty="0" smtClean="0"/>
            </a:br>
            <a:r>
              <a:rPr lang="en-US" sz="1800" dirty="0" smtClean="0"/>
              <a:t>equity rally since October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2933788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1.42% yield hit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Stocks-Playing the Dead Cat Bounce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4.6% into a 5%-15%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sell, the final bottom is still ahead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*50 and 200 day moving averages to the upside,</a:t>
            </a:r>
            <a:br>
              <a:rPr lang="en-US" sz="1600" dirty="0" smtClean="0"/>
            </a:br>
            <a:r>
              <a:rPr lang="en-US" sz="1600" dirty="0" smtClean="0"/>
              <a:t>points to higher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*Put call ratio points to an interim bottom in early June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*Rally could run into end June, end quarter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*Squeezing the shorts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collapse is pointing to a dead summer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*Keep running low risk longs </a:t>
            </a:r>
            <a:r>
              <a:rPr lang="en-US" sz="1600" dirty="0" err="1" smtClean="0"/>
              <a:t>intil</a:t>
            </a:r>
            <a:r>
              <a:rPr lang="en-US" sz="1600" dirty="0" smtClean="0"/>
              <a:t> they reverse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23" y="1676400"/>
            <a:ext cx="308032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“All Eyes on the Fed”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June 20,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98" y="1828800"/>
            <a:ext cx="4095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Dow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760175" cy="4099719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(JPM)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(DIS)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Greece ETF (GREK)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(EEM)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*Long overdue rest takes hold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*Too many shorts guaranteed a “rip your face off” rally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*Targeting $127.80 on next LTRO, sell again,</a:t>
            </a:r>
            <a:br>
              <a:rPr lang="en-US" sz="1800" dirty="0" smtClean="0"/>
            </a:br>
            <a:r>
              <a:rPr lang="en-US" sz="1800" dirty="0" smtClean="0"/>
              <a:t>could be in weeks, 50% retrace and 50 day MA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stock rally created meaningful dollar</a:t>
            </a:r>
            <a:br>
              <a:rPr lang="en-US" sz="1800" dirty="0" smtClean="0"/>
            </a:br>
            <a:r>
              <a:rPr lang="en-US" sz="1800" dirty="0" smtClean="0"/>
              <a:t> weakness with “RISK ON”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has gone quiet waiting for next intervention to knock it down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*”RISK ON” delivers big Ausie rally, look to sell short</a:t>
            </a:r>
            <a:br>
              <a:rPr lang="en-US" sz="1800" dirty="0" smtClean="0"/>
            </a:br>
            <a:r>
              <a:rPr lang="en-US" sz="1800" dirty="0" smtClean="0"/>
              <a:t>(FXA) on next peak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81214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b="1" dirty="0" smtClean="0"/>
              <a:t>September 28 Las Vegas?</a:t>
            </a:r>
            <a:br>
              <a:rPr lang="en-US" sz="1800" b="1" dirty="0" smtClean="0"/>
            </a:br>
            <a:r>
              <a:rPr lang="en-US" sz="1800" b="1" dirty="0" smtClean="0"/>
              <a:t>October 19 Washington DC</a:t>
            </a:r>
            <a:br>
              <a:rPr lang="en-US" sz="1800" b="1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*”RISK ON” delivers $5 bounce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*Supply glut decimates the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*Bounce to $85, next target is $75, via $90?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*Saudis are flexing muscles, crushing minor</a:t>
            </a:r>
            <a:br>
              <a:rPr lang="en-US" sz="1800" dirty="0" smtClean="0"/>
            </a:br>
            <a:r>
              <a:rPr lang="en-US" sz="1800" dirty="0" smtClean="0"/>
              <a:t>producers with high output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 Gas bounced huge in supply drop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Metals-Getting Interesting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August,</a:t>
            </a:r>
            <a:br>
              <a:rPr lang="en-US" dirty="0" smtClean="0"/>
            </a:br>
            <a:r>
              <a:rPr lang="en-US" dirty="0" smtClean="0"/>
              <a:t>buy July-sell February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*Increasing chance of  QE means firming</a:t>
            </a:r>
            <a:br>
              <a:rPr lang="en-US" dirty="0" smtClean="0"/>
            </a:br>
            <a:r>
              <a:rPr lang="en-US" dirty="0" smtClean="0"/>
              <a:t>bid for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shares leading is very bullish leading</a:t>
            </a:r>
            <a:br>
              <a:rPr lang="en-US" dirty="0" smtClean="0"/>
            </a:br>
            <a:r>
              <a:rPr lang="en-US" dirty="0" smtClean="0"/>
              <a:t>indicator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*May begin a month of base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*Asian central bank buying is putting in a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90" y="1905000"/>
            <a:ext cx="234073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1" y="2514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6" y="3657600"/>
            <a:ext cx="3687096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2590800"/>
            <a:ext cx="285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York, NY</a:t>
            </a:r>
            <a:br>
              <a:rPr lang="en-US" b="1" dirty="0"/>
            </a:br>
            <a:r>
              <a:rPr lang="en-US" b="1" dirty="0"/>
              <a:t>July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18" y="3434433"/>
            <a:ext cx="1833382" cy="27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Barrick Gold (ABX)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215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Newmont Mining (NEM)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07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(GLD) The Low Risk Play</a:t>
            </a:r>
            <a:br>
              <a:rPr lang="en-US" sz="2800" dirty="0" smtClean="0"/>
            </a:br>
            <a:r>
              <a:rPr lang="en-US" sz="2800" dirty="0" smtClean="0"/>
              <a:t>Deep out-of-the-money short dated Call Spread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Cost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Buy 30 </a:t>
            </a:r>
            <a:r>
              <a:rPr lang="en-US" sz="2000" dirty="0"/>
              <a:t>X August, 2012 </a:t>
            </a:r>
            <a:r>
              <a:rPr lang="en-US" sz="2000" dirty="0" smtClean="0"/>
              <a:t>$140 </a:t>
            </a:r>
            <a:r>
              <a:rPr lang="en-US" sz="2000" dirty="0"/>
              <a:t>Calls </a:t>
            </a:r>
            <a:r>
              <a:rPr lang="en-US" sz="2000" dirty="0" smtClean="0"/>
              <a:t>at……………. </a:t>
            </a:r>
            <a:r>
              <a:rPr lang="en-US" sz="2000" dirty="0"/>
              <a:t>$</a:t>
            </a:r>
            <a:r>
              <a:rPr lang="en-US" sz="2000" dirty="0" smtClean="0"/>
              <a:t>18.25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Sell short </a:t>
            </a:r>
            <a:r>
              <a:rPr lang="en-US" sz="2000" dirty="0" smtClean="0"/>
              <a:t>30 </a:t>
            </a:r>
            <a:r>
              <a:rPr lang="en-US" sz="2000" dirty="0"/>
              <a:t>X August, 2012 </a:t>
            </a:r>
            <a:r>
              <a:rPr lang="en-US" sz="2000" dirty="0" smtClean="0"/>
              <a:t>$150 </a:t>
            </a:r>
            <a:r>
              <a:rPr lang="en-US" sz="2000" dirty="0"/>
              <a:t>calls at </a:t>
            </a:r>
            <a:r>
              <a:rPr lang="en-US" sz="2000" dirty="0" smtClean="0"/>
              <a:t>…….</a:t>
            </a:r>
            <a:r>
              <a:rPr lang="en-US" sz="2000" u="sng" dirty="0" smtClean="0"/>
              <a:t>$9.65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Net cost </a:t>
            </a:r>
            <a:r>
              <a:rPr lang="en-US" sz="2000" dirty="0" smtClean="0"/>
              <a:t>………………………………………………………$8.60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Profit at Expiration</a:t>
            </a:r>
            <a:br>
              <a:rPr lang="en-US" sz="2000" b="1" u="sng" dirty="0" smtClean="0"/>
            </a:br>
            <a:r>
              <a:rPr lang="en-US" sz="2000" dirty="0" smtClean="0"/>
              <a:t>Value at Expiration……………………………………….$10.00</a:t>
            </a:r>
            <a:br>
              <a:rPr lang="en-US" sz="2000" dirty="0" smtClean="0"/>
            </a:br>
            <a:r>
              <a:rPr lang="en-US" sz="2000" dirty="0" smtClean="0"/>
              <a:t>Cost…………………………………………………………..…-</a:t>
            </a:r>
            <a:r>
              <a:rPr lang="en-US" sz="2000" u="sng" dirty="0" smtClean="0"/>
              <a:t>$8.60</a:t>
            </a:r>
            <a:br>
              <a:rPr lang="en-US" sz="2000" u="sng" dirty="0" smtClean="0"/>
            </a:b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Net Profit……………………………………………….………$1.40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$1.40/$8.60 = 16.3% in 58 days</a:t>
            </a:r>
            <a:br>
              <a:rPr lang="en-US" sz="2000" dirty="0" smtClean="0"/>
            </a:br>
            <a:r>
              <a:rPr lang="en-US" sz="2000" dirty="0" smtClean="0"/>
              <a:t>Profitable at all points over $150 in (GLD), or $1,560 in physical gold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*No </a:t>
            </a:r>
            <a:r>
              <a:rPr lang="en-US" sz="1800" dirty="0" smtClean="0"/>
              <a:t>trade-too many other interesting things happening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hits the Midwest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still are target for record corn and soybean crops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getting more severe in Russia,</a:t>
            </a:r>
            <a:br>
              <a:rPr lang="en-US" sz="1800" dirty="0" smtClean="0"/>
            </a:br>
            <a:r>
              <a:rPr lang="en-US" sz="1800" dirty="0" smtClean="0"/>
              <a:t>cutting exports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*Major bounce in sugar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857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Sugar ETF (</a:t>
            </a:r>
            <a:r>
              <a:rPr lang="en-US" sz="2800" dirty="0" smtClean="0"/>
              <a:t>SGG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806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500699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London</a:t>
            </a:r>
            <a:br>
              <a:rPr lang="en-US" b="1" dirty="0" smtClean="0"/>
            </a:br>
            <a:r>
              <a:rPr lang="en-US" b="1" dirty="0" smtClean="0"/>
              <a:t>July 16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41539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74616"/>
            <a:ext cx="3330112" cy="24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rallies, but not here</a:t>
            </a:r>
            <a:br>
              <a:rPr lang="en-US" sz="2400" dirty="0" smtClean="0"/>
            </a:br>
            <a:r>
              <a:rPr lang="en-US" sz="2400" dirty="0" smtClean="0"/>
              <a:t>*Bonds- sell rallies from here, 1.42% hit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especially oil and copper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Euro, sell yen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buy dips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dyeing into the summer</a:t>
            </a:r>
            <a:br>
              <a:rPr lang="en-US" sz="2400" dirty="0" smtClean="0"/>
            </a:br>
            <a:r>
              <a:rPr lang="en-US" sz="2400" dirty="0" smtClean="0"/>
              <a:t>*The ags – stand aside, no trade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Tuesday, July 3, 2012</a:t>
            </a:r>
            <a:br>
              <a:rPr lang="en-US" sz="2400" dirty="0" smtClean="0"/>
            </a:br>
            <a:r>
              <a:rPr lang="en-US" sz="2400" dirty="0" smtClean="0"/>
              <a:t>from New York City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Paris</a:t>
            </a:r>
            <a:br>
              <a:rPr lang="en-US" b="1" dirty="0" smtClean="0"/>
            </a:br>
            <a:r>
              <a:rPr lang="en-US" b="1" dirty="0" smtClean="0"/>
              <a:t>July 17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500699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Frankfurt</a:t>
            </a:r>
            <a:br>
              <a:rPr lang="en-US" b="1" dirty="0" smtClean="0"/>
            </a:br>
            <a:r>
              <a:rPr lang="en-US" b="1" dirty="0" smtClean="0"/>
              <a:t>July 18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05534"/>
            <a:ext cx="3657600" cy="2767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8111"/>
            <a:ext cx="3785513" cy="28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*May Final +20.5%</a:t>
            </a:r>
            <a:br>
              <a:rPr lang="en-US" sz="2400" dirty="0" smtClean="0"/>
            </a:br>
            <a:r>
              <a:rPr lang="en-US" sz="2400" dirty="0" smtClean="0"/>
              <a:t>*June MTD +13.7%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+7.8%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82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48.0%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+8.8%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39.2%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60 out of 90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66.7%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Flipping to the Long Side Side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5554"/>
              </p:ext>
            </p:extLst>
          </p:nvPr>
        </p:nvGraphicFramePr>
        <p:xfrm>
          <a:off x="4191000" y="1752600"/>
          <a:ext cx="3590926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5869"/>
              </p:ext>
            </p:extLst>
          </p:nvPr>
        </p:nvGraphicFramePr>
        <p:xfrm>
          <a:off x="914400" y="1676400"/>
          <a:ext cx="2052401" cy="4562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313"/>
                <a:gridCol w="800088"/>
              </a:tblGrid>
              <a:tr h="195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Mad Hedge Fund Trader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Trading Book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195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Asset Class Breakdown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Risk Adjusted Basis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capital at risk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Risk On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363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(DIS) long call spread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363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(AAPL) long call spread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363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(JPM) long call spread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363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(FXY) July short call spread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Risk Off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17412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17412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  <a:tr h="21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85.00%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5" marR="6965" marT="69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+30.3% Average Annualized Return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84" y="1905000"/>
            <a:ext cx="6468035" cy="3886199"/>
          </a:xfr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7785</TotalTime>
  <Words>367</Words>
  <Application>Microsoft Office PowerPoint</Application>
  <PresentationFormat>On-screen Show (4:3)</PresentationFormat>
  <Paragraphs>96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Please Stand By for John Thomas Wednesday, June 20, 2012 Global Trading Dispatch</vt:lpstr>
      <vt:lpstr>The Mad Hedge Fund Trader “All Eyes on the Fed”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Flipping to the Long Side Side </vt:lpstr>
      <vt:lpstr>Performance Since Inception-New All Time High +30.3% Average Annualized Return</vt:lpstr>
      <vt:lpstr>The Economy-Getting Beat Up </vt:lpstr>
      <vt:lpstr>Weekly Jobless Claims The Short Term Trend is Up Break the trend line and the double dip threat is on</vt:lpstr>
      <vt:lpstr>Bonds-Waiting for the Fed to Show its Hand</vt:lpstr>
      <vt:lpstr>(TNX) 1.42% yield hit</vt:lpstr>
      <vt:lpstr>(TLT)</vt:lpstr>
      <vt:lpstr>Short Treasuries (TBT)</vt:lpstr>
      <vt:lpstr>Junk Bonds (HYG)</vt:lpstr>
      <vt:lpstr>Stocks-Playing the Dead Cat Bounce </vt:lpstr>
      <vt:lpstr>(SPX)</vt:lpstr>
      <vt:lpstr>Double Short S&amp;P 500 ETF(SDS)</vt:lpstr>
      <vt:lpstr>Dow</vt:lpstr>
      <vt:lpstr>(VIX)</vt:lpstr>
      <vt:lpstr>(AAPL) </vt:lpstr>
      <vt:lpstr>(JPM) </vt:lpstr>
      <vt:lpstr>(DIS) </vt:lpstr>
      <vt:lpstr>Russell 2000 (IWM) </vt:lpstr>
      <vt:lpstr>Greece ETF (GREK) </vt:lpstr>
      <vt:lpstr>(EEM)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Crude</vt:lpstr>
      <vt:lpstr>Natural Gas</vt:lpstr>
      <vt:lpstr>Copper (CU)</vt:lpstr>
      <vt:lpstr>Precious Metals-Getting Interesting</vt:lpstr>
      <vt:lpstr>Gold</vt:lpstr>
      <vt:lpstr>Barrick Gold (ABX)</vt:lpstr>
      <vt:lpstr>Newmont Mining (NEM)</vt:lpstr>
      <vt:lpstr>(GLD) The Low Risk Play Deep out-of-the-money short dated Call Spread </vt:lpstr>
      <vt:lpstr>Silver</vt:lpstr>
      <vt:lpstr>(Platinum) (PPLT)</vt:lpstr>
      <vt:lpstr>Palladium (PALL)</vt:lpstr>
      <vt:lpstr>The Ags</vt:lpstr>
      <vt:lpstr>(CORN)</vt:lpstr>
      <vt:lpstr>Soybeans (SOYB)</vt:lpstr>
      <vt:lpstr>Sugar ETF (SGG)</vt:lpstr>
      <vt:lpstr>Real Estate February, 2012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1525</cp:revision>
  <dcterms:created xsi:type="dcterms:W3CDTF">2009-05-20T21:55:50Z</dcterms:created>
  <dcterms:modified xsi:type="dcterms:W3CDTF">2012-06-20T15:43:48Z</dcterms:modified>
</cp:coreProperties>
</file>