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53" r:id="rId2"/>
    <p:sldId id="256" r:id="rId3"/>
    <p:sldId id="505" r:id="rId4"/>
    <p:sldId id="499" r:id="rId5"/>
    <p:sldId id="504" r:id="rId6"/>
    <p:sldId id="539" r:id="rId7"/>
    <p:sldId id="354" r:id="rId8"/>
    <p:sldId id="355" r:id="rId9"/>
    <p:sldId id="540" r:id="rId10"/>
    <p:sldId id="447" r:id="rId11"/>
    <p:sldId id="503" r:id="rId12"/>
    <p:sldId id="437" r:id="rId13"/>
    <p:sldId id="438" r:id="rId14"/>
    <p:sldId id="541" r:id="rId15"/>
    <p:sldId id="439" r:id="rId16"/>
    <p:sldId id="466" r:id="rId17"/>
    <p:sldId id="498" r:id="rId18"/>
    <p:sldId id="420" r:id="rId19"/>
    <p:sldId id="486" r:id="rId20"/>
    <p:sldId id="463" r:id="rId21"/>
    <p:sldId id="431" r:id="rId22"/>
    <p:sldId id="490" r:id="rId23"/>
    <p:sldId id="542" r:id="rId24"/>
    <p:sldId id="543" r:id="rId25"/>
    <p:sldId id="514" r:id="rId26"/>
    <p:sldId id="526" r:id="rId27"/>
    <p:sldId id="530" r:id="rId28"/>
    <p:sldId id="443" r:id="rId29"/>
    <p:sldId id="444" r:id="rId30"/>
    <p:sldId id="445" r:id="rId31"/>
    <p:sldId id="454" r:id="rId32"/>
    <p:sldId id="497" r:id="rId33"/>
    <p:sldId id="448" r:id="rId34"/>
    <p:sldId id="457" r:id="rId35"/>
    <p:sldId id="551" r:id="rId36"/>
    <p:sldId id="470" r:id="rId37"/>
    <p:sldId id="549" r:id="rId38"/>
    <p:sldId id="548" r:id="rId39"/>
    <p:sldId id="434" r:id="rId40"/>
    <p:sldId id="550" r:id="rId41"/>
    <p:sldId id="465" r:id="rId42"/>
    <p:sldId id="433" r:id="rId43"/>
    <p:sldId id="427" r:id="rId44"/>
    <p:sldId id="428" r:id="rId45"/>
    <p:sldId id="450" r:id="rId46"/>
    <p:sldId id="451" r:id="rId47"/>
    <p:sldId id="440" r:id="rId48"/>
    <p:sldId id="442" r:id="rId49"/>
    <p:sldId id="501" r:id="rId50"/>
    <p:sldId id="449" r:id="rId51"/>
    <p:sldId id="360" r:id="rId52"/>
    <p:sldId id="293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6196" autoAdjust="0"/>
  </p:normalViewPr>
  <p:slideViewPr>
    <p:cSldViewPr>
      <p:cViewPr>
        <p:scale>
          <a:sx n="107" d="100"/>
          <a:sy n="107" d="100"/>
        </p:scale>
        <p:origin x="-2048" y="-1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9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bronte:Downloads:Positions%20:PositionSheet2012062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bronte:Downloads:Positions%20:Performance2012062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Sheet1!$B$14</c:f>
              <c:strCache>
                <c:ptCount val="1"/>
              </c:strCache>
            </c:strRef>
          </c:tx>
          <c:explosion val="25"/>
          <c:val>
            <c:numRef>
              <c:f>Sheet1!$B$14:$B$20</c:f>
              <c:numCache>
                <c:formatCode>0.00%</c:formatCode>
                <c:ptCount val="7"/>
                <c:pt idx="1">
                  <c:v>0.1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59913057742782"/>
          <c:y val="0.0227272727272727"/>
          <c:w val="0.732119914698163"/>
          <c:h val="0.774129682653305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Sheet1!$A$6:$A$378</c:f>
              <c:numCache>
                <c:formatCode>m/d/yy</c:formatCode>
                <c:ptCount val="373"/>
                <c:pt idx="0">
                  <c:v>40513.0</c:v>
                </c:pt>
                <c:pt idx="1">
                  <c:v>40514.0</c:v>
                </c:pt>
                <c:pt idx="2">
                  <c:v>40515.0</c:v>
                </c:pt>
                <c:pt idx="3">
                  <c:v>40519.0</c:v>
                </c:pt>
                <c:pt idx="4">
                  <c:v>40520.0</c:v>
                </c:pt>
                <c:pt idx="5">
                  <c:v>40521.0</c:v>
                </c:pt>
                <c:pt idx="6">
                  <c:v>40522.0</c:v>
                </c:pt>
                <c:pt idx="7">
                  <c:v>40525.0</c:v>
                </c:pt>
                <c:pt idx="8">
                  <c:v>40526.0</c:v>
                </c:pt>
                <c:pt idx="9">
                  <c:v>40527.0</c:v>
                </c:pt>
                <c:pt idx="10">
                  <c:v>40528.0</c:v>
                </c:pt>
                <c:pt idx="11">
                  <c:v>40529.0</c:v>
                </c:pt>
                <c:pt idx="12">
                  <c:v>40532.0</c:v>
                </c:pt>
                <c:pt idx="13">
                  <c:v>40534.0</c:v>
                </c:pt>
                <c:pt idx="14">
                  <c:v>40535.0</c:v>
                </c:pt>
                <c:pt idx="15">
                  <c:v>40536.0</c:v>
                </c:pt>
                <c:pt idx="16">
                  <c:v>40539.0</c:v>
                </c:pt>
                <c:pt idx="17">
                  <c:v>40540.0</c:v>
                </c:pt>
                <c:pt idx="18">
                  <c:v>40541.0</c:v>
                </c:pt>
                <c:pt idx="19">
                  <c:v>40542.0</c:v>
                </c:pt>
                <c:pt idx="20">
                  <c:v>40543.0</c:v>
                </c:pt>
                <c:pt idx="21">
                  <c:v>40546.0</c:v>
                </c:pt>
                <c:pt idx="22">
                  <c:v>40547.0</c:v>
                </c:pt>
                <c:pt idx="23">
                  <c:v>40548.0</c:v>
                </c:pt>
                <c:pt idx="24">
                  <c:v>40549.0</c:v>
                </c:pt>
                <c:pt idx="25">
                  <c:v>40550.0</c:v>
                </c:pt>
                <c:pt idx="26">
                  <c:v>40553.0</c:v>
                </c:pt>
                <c:pt idx="27">
                  <c:v>40554.0</c:v>
                </c:pt>
                <c:pt idx="28">
                  <c:v>40555.0</c:v>
                </c:pt>
                <c:pt idx="29">
                  <c:v>40556.0</c:v>
                </c:pt>
                <c:pt idx="30">
                  <c:v>40557.0</c:v>
                </c:pt>
                <c:pt idx="31">
                  <c:v>40561.0</c:v>
                </c:pt>
                <c:pt idx="32">
                  <c:v>40562.0</c:v>
                </c:pt>
                <c:pt idx="33">
                  <c:v>40563.0</c:v>
                </c:pt>
                <c:pt idx="34">
                  <c:v>40564.0</c:v>
                </c:pt>
                <c:pt idx="35">
                  <c:v>40567.0</c:v>
                </c:pt>
                <c:pt idx="36">
                  <c:v>40568.0</c:v>
                </c:pt>
                <c:pt idx="37">
                  <c:v>40569.0</c:v>
                </c:pt>
                <c:pt idx="38">
                  <c:v>40570.0</c:v>
                </c:pt>
                <c:pt idx="39">
                  <c:v>40571.0</c:v>
                </c:pt>
                <c:pt idx="40">
                  <c:v>40574.0</c:v>
                </c:pt>
                <c:pt idx="41">
                  <c:v>40575.0</c:v>
                </c:pt>
                <c:pt idx="42">
                  <c:v>40576.0</c:v>
                </c:pt>
                <c:pt idx="43">
                  <c:v>40577.0</c:v>
                </c:pt>
                <c:pt idx="44">
                  <c:v>40578.0</c:v>
                </c:pt>
                <c:pt idx="45">
                  <c:v>40581.0</c:v>
                </c:pt>
                <c:pt idx="46">
                  <c:v>40582.0</c:v>
                </c:pt>
                <c:pt idx="47">
                  <c:v>40583.0</c:v>
                </c:pt>
                <c:pt idx="48">
                  <c:v>40584.0</c:v>
                </c:pt>
                <c:pt idx="49">
                  <c:v>40585.0</c:v>
                </c:pt>
                <c:pt idx="50">
                  <c:v>40588.0</c:v>
                </c:pt>
                <c:pt idx="51">
                  <c:v>40589.0</c:v>
                </c:pt>
                <c:pt idx="52">
                  <c:v>40590.0</c:v>
                </c:pt>
                <c:pt idx="53">
                  <c:v>40591.0</c:v>
                </c:pt>
                <c:pt idx="54">
                  <c:v>40592.0</c:v>
                </c:pt>
                <c:pt idx="55">
                  <c:v>40596.0</c:v>
                </c:pt>
                <c:pt idx="56">
                  <c:v>40597.0</c:v>
                </c:pt>
                <c:pt idx="57">
                  <c:v>40598.0</c:v>
                </c:pt>
                <c:pt idx="58">
                  <c:v>40599.0</c:v>
                </c:pt>
                <c:pt idx="59">
                  <c:v>40602.0</c:v>
                </c:pt>
                <c:pt idx="60">
                  <c:v>40603.0</c:v>
                </c:pt>
                <c:pt idx="61">
                  <c:v>40604.0</c:v>
                </c:pt>
                <c:pt idx="62">
                  <c:v>40605.0</c:v>
                </c:pt>
                <c:pt idx="63">
                  <c:v>40606.0</c:v>
                </c:pt>
                <c:pt idx="64">
                  <c:v>40609.0</c:v>
                </c:pt>
                <c:pt idx="65">
                  <c:v>40610.0</c:v>
                </c:pt>
                <c:pt idx="66">
                  <c:v>40611.0</c:v>
                </c:pt>
                <c:pt idx="67">
                  <c:v>40612.0</c:v>
                </c:pt>
                <c:pt idx="68">
                  <c:v>40613.0</c:v>
                </c:pt>
                <c:pt idx="69">
                  <c:v>40616.0</c:v>
                </c:pt>
                <c:pt idx="70">
                  <c:v>40617.0</c:v>
                </c:pt>
                <c:pt idx="71">
                  <c:v>40618.0</c:v>
                </c:pt>
                <c:pt idx="72">
                  <c:v>40619.0</c:v>
                </c:pt>
                <c:pt idx="73">
                  <c:v>40620.0</c:v>
                </c:pt>
                <c:pt idx="74">
                  <c:v>40624.0</c:v>
                </c:pt>
                <c:pt idx="75">
                  <c:v>40625.0</c:v>
                </c:pt>
                <c:pt idx="76">
                  <c:v>40627.0</c:v>
                </c:pt>
                <c:pt idx="77">
                  <c:v>40630.0</c:v>
                </c:pt>
                <c:pt idx="78">
                  <c:v>40644.0</c:v>
                </c:pt>
                <c:pt idx="79">
                  <c:v>40645.0</c:v>
                </c:pt>
                <c:pt idx="80">
                  <c:v>40646.0</c:v>
                </c:pt>
                <c:pt idx="81">
                  <c:v>40647.0</c:v>
                </c:pt>
                <c:pt idx="82">
                  <c:v>40648.0</c:v>
                </c:pt>
                <c:pt idx="83">
                  <c:v>40651.0</c:v>
                </c:pt>
                <c:pt idx="84">
                  <c:v>40652.0</c:v>
                </c:pt>
                <c:pt idx="85">
                  <c:v>40653.0</c:v>
                </c:pt>
                <c:pt idx="86">
                  <c:v>40654.0</c:v>
                </c:pt>
                <c:pt idx="87">
                  <c:v>40658.0</c:v>
                </c:pt>
                <c:pt idx="88">
                  <c:v>40659.0</c:v>
                </c:pt>
                <c:pt idx="89">
                  <c:v>40662.0</c:v>
                </c:pt>
                <c:pt idx="90">
                  <c:v>40665.0</c:v>
                </c:pt>
                <c:pt idx="91">
                  <c:v>40666.0</c:v>
                </c:pt>
                <c:pt idx="92">
                  <c:v>40667.0</c:v>
                </c:pt>
                <c:pt idx="93">
                  <c:v>40668.0</c:v>
                </c:pt>
                <c:pt idx="94">
                  <c:v>40673.0</c:v>
                </c:pt>
                <c:pt idx="95">
                  <c:v>40674.0</c:v>
                </c:pt>
                <c:pt idx="96">
                  <c:v>40675.0</c:v>
                </c:pt>
                <c:pt idx="97">
                  <c:v>40676.0</c:v>
                </c:pt>
                <c:pt idx="98">
                  <c:v>40679.0</c:v>
                </c:pt>
                <c:pt idx="99">
                  <c:v>40680.0</c:v>
                </c:pt>
                <c:pt idx="100">
                  <c:v>40681.0</c:v>
                </c:pt>
                <c:pt idx="101">
                  <c:v>40682.0</c:v>
                </c:pt>
                <c:pt idx="102">
                  <c:v>40683.0</c:v>
                </c:pt>
                <c:pt idx="103">
                  <c:v>40686.0</c:v>
                </c:pt>
                <c:pt idx="104">
                  <c:v>40687.0</c:v>
                </c:pt>
                <c:pt idx="105">
                  <c:v>40688.0</c:v>
                </c:pt>
                <c:pt idx="106">
                  <c:v>40689.0</c:v>
                </c:pt>
                <c:pt idx="107">
                  <c:v>40690.0</c:v>
                </c:pt>
                <c:pt idx="108">
                  <c:v>40694.0</c:v>
                </c:pt>
                <c:pt idx="109">
                  <c:v>40695.0</c:v>
                </c:pt>
                <c:pt idx="110">
                  <c:v>40696.0</c:v>
                </c:pt>
                <c:pt idx="111">
                  <c:v>40697.0</c:v>
                </c:pt>
                <c:pt idx="112">
                  <c:v>40700.0</c:v>
                </c:pt>
                <c:pt idx="113">
                  <c:v>40701.0</c:v>
                </c:pt>
                <c:pt idx="114">
                  <c:v>40702.0</c:v>
                </c:pt>
                <c:pt idx="115">
                  <c:v>40703.0</c:v>
                </c:pt>
                <c:pt idx="116">
                  <c:v>40704.0</c:v>
                </c:pt>
                <c:pt idx="117">
                  <c:v>40707.0</c:v>
                </c:pt>
                <c:pt idx="118">
                  <c:v>40708.0</c:v>
                </c:pt>
                <c:pt idx="119">
                  <c:v>40709.0</c:v>
                </c:pt>
                <c:pt idx="120">
                  <c:v>40710.0</c:v>
                </c:pt>
                <c:pt idx="121">
                  <c:v>40711.0</c:v>
                </c:pt>
                <c:pt idx="122">
                  <c:v>40714.0</c:v>
                </c:pt>
                <c:pt idx="123">
                  <c:v>40715.0</c:v>
                </c:pt>
                <c:pt idx="124">
                  <c:v>40716.0</c:v>
                </c:pt>
                <c:pt idx="125">
                  <c:v>40717.0</c:v>
                </c:pt>
                <c:pt idx="126">
                  <c:v>40718.0</c:v>
                </c:pt>
                <c:pt idx="127">
                  <c:v>40721.0</c:v>
                </c:pt>
                <c:pt idx="128">
                  <c:v>40723.0</c:v>
                </c:pt>
                <c:pt idx="129">
                  <c:v>40724.0</c:v>
                </c:pt>
                <c:pt idx="130">
                  <c:v>40725.0</c:v>
                </c:pt>
                <c:pt idx="131">
                  <c:v>40729.0</c:v>
                </c:pt>
                <c:pt idx="132">
                  <c:v>40730.0</c:v>
                </c:pt>
                <c:pt idx="133">
                  <c:v>40732.0</c:v>
                </c:pt>
                <c:pt idx="134">
                  <c:v>40735.0</c:v>
                </c:pt>
                <c:pt idx="135">
                  <c:v>40736.0</c:v>
                </c:pt>
                <c:pt idx="136">
                  <c:v>40737.0</c:v>
                </c:pt>
                <c:pt idx="137">
                  <c:v>40738.0</c:v>
                </c:pt>
                <c:pt idx="138">
                  <c:v>40739.0</c:v>
                </c:pt>
                <c:pt idx="139">
                  <c:v>40742.0</c:v>
                </c:pt>
                <c:pt idx="140">
                  <c:v>40743.0</c:v>
                </c:pt>
                <c:pt idx="141">
                  <c:v>40744.0</c:v>
                </c:pt>
                <c:pt idx="142">
                  <c:v>40745.0</c:v>
                </c:pt>
                <c:pt idx="143">
                  <c:v>40746.0</c:v>
                </c:pt>
                <c:pt idx="144">
                  <c:v>40749.0</c:v>
                </c:pt>
                <c:pt idx="145">
                  <c:v>40750.0</c:v>
                </c:pt>
                <c:pt idx="146">
                  <c:v>40751.0</c:v>
                </c:pt>
                <c:pt idx="147">
                  <c:v>40752.0</c:v>
                </c:pt>
                <c:pt idx="148">
                  <c:v>40753.0</c:v>
                </c:pt>
                <c:pt idx="149">
                  <c:v>40756.0</c:v>
                </c:pt>
                <c:pt idx="150">
                  <c:v>40757.0</c:v>
                </c:pt>
                <c:pt idx="151">
                  <c:v>40758.0</c:v>
                </c:pt>
                <c:pt idx="152">
                  <c:v>40759.0</c:v>
                </c:pt>
                <c:pt idx="153">
                  <c:v>40760.0</c:v>
                </c:pt>
                <c:pt idx="154">
                  <c:v>40763.0</c:v>
                </c:pt>
                <c:pt idx="155">
                  <c:v>40764.0</c:v>
                </c:pt>
                <c:pt idx="156">
                  <c:v>40765.0</c:v>
                </c:pt>
                <c:pt idx="157">
                  <c:v>40766.0</c:v>
                </c:pt>
                <c:pt idx="158">
                  <c:v>40767.0</c:v>
                </c:pt>
                <c:pt idx="159">
                  <c:v>40770.0</c:v>
                </c:pt>
                <c:pt idx="160">
                  <c:v>40771.0</c:v>
                </c:pt>
                <c:pt idx="161">
                  <c:v>40772.0</c:v>
                </c:pt>
                <c:pt idx="162">
                  <c:v>40773.0</c:v>
                </c:pt>
                <c:pt idx="163">
                  <c:v>40774.0</c:v>
                </c:pt>
                <c:pt idx="164">
                  <c:v>40777.0</c:v>
                </c:pt>
                <c:pt idx="165">
                  <c:v>40778.0</c:v>
                </c:pt>
                <c:pt idx="166">
                  <c:v>40779.0</c:v>
                </c:pt>
                <c:pt idx="167">
                  <c:v>40780.0</c:v>
                </c:pt>
                <c:pt idx="168">
                  <c:v>40781.0</c:v>
                </c:pt>
                <c:pt idx="169">
                  <c:v>40784.0</c:v>
                </c:pt>
                <c:pt idx="170">
                  <c:v>40785.0</c:v>
                </c:pt>
                <c:pt idx="171">
                  <c:v>40786.0</c:v>
                </c:pt>
                <c:pt idx="172">
                  <c:v>40787.0</c:v>
                </c:pt>
                <c:pt idx="173">
                  <c:v>40788.0</c:v>
                </c:pt>
                <c:pt idx="174">
                  <c:v>40792.0</c:v>
                </c:pt>
                <c:pt idx="175">
                  <c:v>40793.0</c:v>
                </c:pt>
                <c:pt idx="176">
                  <c:v>40795.0</c:v>
                </c:pt>
                <c:pt idx="177">
                  <c:v>40798.0</c:v>
                </c:pt>
                <c:pt idx="178">
                  <c:v>40799.0</c:v>
                </c:pt>
                <c:pt idx="179">
                  <c:v>40800.0</c:v>
                </c:pt>
                <c:pt idx="180">
                  <c:v>40801.0</c:v>
                </c:pt>
                <c:pt idx="181">
                  <c:v>40802.0</c:v>
                </c:pt>
                <c:pt idx="182">
                  <c:v>40805.0</c:v>
                </c:pt>
                <c:pt idx="183">
                  <c:v>40806.0</c:v>
                </c:pt>
                <c:pt idx="184">
                  <c:v>40807.0</c:v>
                </c:pt>
                <c:pt idx="185">
                  <c:v>40808.0</c:v>
                </c:pt>
                <c:pt idx="186">
                  <c:v>40812.0</c:v>
                </c:pt>
                <c:pt idx="187">
                  <c:v>40813.0</c:v>
                </c:pt>
                <c:pt idx="188">
                  <c:v>40815.0</c:v>
                </c:pt>
                <c:pt idx="189">
                  <c:v>40816.0</c:v>
                </c:pt>
                <c:pt idx="190">
                  <c:v>40819.0</c:v>
                </c:pt>
                <c:pt idx="191">
                  <c:v>40821.0</c:v>
                </c:pt>
                <c:pt idx="192">
                  <c:v>40822.0</c:v>
                </c:pt>
                <c:pt idx="193">
                  <c:v>40826.0</c:v>
                </c:pt>
                <c:pt idx="194">
                  <c:v>40827.0</c:v>
                </c:pt>
                <c:pt idx="195">
                  <c:v>40828.0</c:v>
                </c:pt>
                <c:pt idx="196">
                  <c:v>40829.0</c:v>
                </c:pt>
                <c:pt idx="197">
                  <c:v>40830.0</c:v>
                </c:pt>
                <c:pt idx="198">
                  <c:v>40833.0</c:v>
                </c:pt>
                <c:pt idx="199">
                  <c:v>40834.0</c:v>
                </c:pt>
                <c:pt idx="200">
                  <c:v>40835.0</c:v>
                </c:pt>
                <c:pt idx="201">
                  <c:v>40837.0</c:v>
                </c:pt>
                <c:pt idx="202">
                  <c:v>40840.0</c:v>
                </c:pt>
                <c:pt idx="203">
                  <c:v>40841.0</c:v>
                </c:pt>
                <c:pt idx="204">
                  <c:v>40842.0</c:v>
                </c:pt>
                <c:pt idx="205">
                  <c:v>40847.0</c:v>
                </c:pt>
                <c:pt idx="206">
                  <c:v>40848.0</c:v>
                </c:pt>
                <c:pt idx="207">
                  <c:v>40849.0</c:v>
                </c:pt>
                <c:pt idx="208">
                  <c:v>40850.0</c:v>
                </c:pt>
                <c:pt idx="209">
                  <c:v>40851.0</c:v>
                </c:pt>
                <c:pt idx="210">
                  <c:v>40855.0</c:v>
                </c:pt>
                <c:pt idx="211">
                  <c:v>40856.0</c:v>
                </c:pt>
                <c:pt idx="212">
                  <c:v>40857.0</c:v>
                </c:pt>
                <c:pt idx="213">
                  <c:v>40858.0</c:v>
                </c:pt>
                <c:pt idx="214">
                  <c:v>40861.0</c:v>
                </c:pt>
                <c:pt idx="215">
                  <c:v>40862.0</c:v>
                </c:pt>
                <c:pt idx="216">
                  <c:v>40863.0</c:v>
                </c:pt>
                <c:pt idx="217">
                  <c:v>40864.0</c:v>
                </c:pt>
                <c:pt idx="218">
                  <c:v>40865.0</c:v>
                </c:pt>
                <c:pt idx="219">
                  <c:v>40868.0</c:v>
                </c:pt>
                <c:pt idx="220">
                  <c:v>40869.0</c:v>
                </c:pt>
                <c:pt idx="221">
                  <c:v>40870.0</c:v>
                </c:pt>
                <c:pt idx="222">
                  <c:v>40872.0</c:v>
                </c:pt>
                <c:pt idx="223">
                  <c:v>40875.0</c:v>
                </c:pt>
                <c:pt idx="224">
                  <c:v>40876.0</c:v>
                </c:pt>
                <c:pt idx="225">
                  <c:v>40877.0</c:v>
                </c:pt>
                <c:pt idx="226">
                  <c:v>40878.0</c:v>
                </c:pt>
                <c:pt idx="227">
                  <c:v>40879.0</c:v>
                </c:pt>
                <c:pt idx="228">
                  <c:v>40882.0</c:v>
                </c:pt>
                <c:pt idx="229">
                  <c:v>40883.0</c:v>
                </c:pt>
                <c:pt idx="230">
                  <c:v>40884.0</c:v>
                </c:pt>
                <c:pt idx="231">
                  <c:v>40885.0</c:v>
                </c:pt>
                <c:pt idx="232">
                  <c:v>40886.0</c:v>
                </c:pt>
                <c:pt idx="233">
                  <c:v>40889.0</c:v>
                </c:pt>
                <c:pt idx="234">
                  <c:v>40890.0</c:v>
                </c:pt>
                <c:pt idx="235">
                  <c:v>40891.0</c:v>
                </c:pt>
                <c:pt idx="236">
                  <c:v>40892.0</c:v>
                </c:pt>
                <c:pt idx="237">
                  <c:v>40893.0</c:v>
                </c:pt>
                <c:pt idx="238">
                  <c:v>40896.0</c:v>
                </c:pt>
                <c:pt idx="239">
                  <c:v>40897.0</c:v>
                </c:pt>
                <c:pt idx="240">
                  <c:v>40898.0</c:v>
                </c:pt>
                <c:pt idx="241">
                  <c:v>40899.0</c:v>
                </c:pt>
                <c:pt idx="242">
                  <c:v>40900.0</c:v>
                </c:pt>
                <c:pt idx="243">
                  <c:v>40903.0</c:v>
                </c:pt>
                <c:pt idx="244">
                  <c:v>40904.0</c:v>
                </c:pt>
                <c:pt idx="245">
                  <c:v>40905.0</c:v>
                </c:pt>
                <c:pt idx="246">
                  <c:v>40906.0</c:v>
                </c:pt>
                <c:pt idx="247">
                  <c:v>40907.0</c:v>
                </c:pt>
                <c:pt idx="248">
                  <c:v>40910.0</c:v>
                </c:pt>
                <c:pt idx="249">
                  <c:v>40911.0</c:v>
                </c:pt>
                <c:pt idx="250">
                  <c:v>40912.0</c:v>
                </c:pt>
                <c:pt idx="251">
                  <c:v>40913.0</c:v>
                </c:pt>
                <c:pt idx="252">
                  <c:v>40914.0</c:v>
                </c:pt>
                <c:pt idx="253">
                  <c:v>40917.0</c:v>
                </c:pt>
                <c:pt idx="254">
                  <c:v>40918.0</c:v>
                </c:pt>
                <c:pt idx="255">
                  <c:v>40919.0</c:v>
                </c:pt>
                <c:pt idx="256">
                  <c:v>40920.0</c:v>
                </c:pt>
                <c:pt idx="257">
                  <c:v>40921.0</c:v>
                </c:pt>
                <c:pt idx="258">
                  <c:v>40925.0</c:v>
                </c:pt>
                <c:pt idx="259">
                  <c:v>40926.0</c:v>
                </c:pt>
                <c:pt idx="260">
                  <c:v>40927.0</c:v>
                </c:pt>
                <c:pt idx="261">
                  <c:v>40928.0</c:v>
                </c:pt>
                <c:pt idx="262">
                  <c:v>40931.0</c:v>
                </c:pt>
                <c:pt idx="263">
                  <c:v>40932.0</c:v>
                </c:pt>
                <c:pt idx="264">
                  <c:v>40933.0</c:v>
                </c:pt>
                <c:pt idx="265">
                  <c:v>40934.0</c:v>
                </c:pt>
                <c:pt idx="266">
                  <c:v>40935.0</c:v>
                </c:pt>
                <c:pt idx="267">
                  <c:v>40938.0</c:v>
                </c:pt>
                <c:pt idx="268">
                  <c:v>40939.0</c:v>
                </c:pt>
                <c:pt idx="269">
                  <c:v>40940.0</c:v>
                </c:pt>
                <c:pt idx="270">
                  <c:v>40941.0</c:v>
                </c:pt>
                <c:pt idx="271">
                  <c:v>40942.0</c:v>
                </c:pt>
                <c:pt idx="272">
                  <c:v>40945.0</c:v>
                </c:pt>
                <c:pt idx="273">
                  <c:v>40946.0</c:v>
                </c:pt>
                <c:pt idx="274">
                  <c:v>40947.0</c:v>
                </c:pt>
                <c:pt idx="275">
                  <c:v>40948.0</c:v>
                </c:pt>
                <c:pt idx="276">
                  <c:v>40949.0</c:v>
                </c:pt>
                <c:pt idx="277">
                  <c:v>40952.0</c:v>
                </c:pt>
                <c:pt idx="278">
                  <c:v>40953.0</c:v>
                </c:pt>
                <c:pt idx="279">
                  <c:v>40954.0</c:v>
                </c:pt>
                <c:pt idx="280">
                  <c:v>40955.0</c:v>
                </c:pt>
                <c:pt idx="281">
                  <c:v>40956.0</c:v>
                </c:pt>
                <c:pt idx="282">
                  <c:v>40960.0</c:v>
                </c:pt>
                <c:pt idx="283">
                  <c:v>40961.0</c:v>
                </c:pt>
                <c:pt idx="284">
                  <c:v>40962.0</c:v>
                </c:pt>
                <c:pt idx="285">
                  <c:v>40963.0</c:v>
                </c:pt>
                <c:pt idx="286">
                  <c:v>40966.0</c:v>
                </c:pt>
                <c:pt idx="287">
                  <c:v>40967.0</c:v>
                </c:pt>
                <c:pt idx="288">
                  <c:v>40968.0</c:v>
                </c:pt>
                <c:pt idx="289">
                  <c:v>40969.0</c:v>
                </c:pt>
                <c:pt idx="290">
                  <c:v>40970.0</c:v>
                </c:pt>
                <c:pt idx="291">
                  <c:v>40973.0</c:v>
                </c:pt>
                <c:pt idx="292">
                  <c:v>40974.0</c:v>
                </c:pt>
                <c:pt idx="293">
                  <c:v>40975.0</c:v>
                </c:pt>
                <c:pt idx="294">
                  <c:v>40976.0</c:v>
                </c:pt>
                <c:pt idx="295">
                  <c:v>40977.0</c:v>
                </c:pt>
                <c:pt idx="296">
                  <c:v>40980.0</c:v>
                </c:pt>
                <c:pt idx="297">
                  <c:v>40981.0</c:v>
                </c:pt>
                <c:pt idx="298">
                  <c:v>40982.0</c:v>
                </c:pt>
                <c:pt idx="299">
                  <c:v>40983.0</c:v>
                </c:pt>
                <c:pt idx="300">
                  <c:v>40984.0</c:v>
                </c:pt>
                <c:pt idx="301">
                  <c:v>40987.0</c:v>
                </c:pt>
                <c:pt idx="302">
                  <c:v>40988.0</c:v>
                </c:pt>
                <c:pt idx="303">
                  <c:v>40989.0</c:v>
                </c:pt>
                <c:pt idx="304">
                  <c:v>40990.0</c:v>
                </c:pt>
                <c:pt idx="305">
                  <c:v>40991.0</c:v>
                </c:pt>
                <c:pt idx="306">
                  <c:v>40994.0</c:v>
                </c:pt>
                <c:pt idx="307">
                  <c:v>40995.0</c:v>
                </c:pt>
                <c:pt idx="308">
                  <c:v>40996.0</c:v>
                </c:pt>
                <c:pt idx="309">
                  <c:v>40997.0</c:v>
                </c:pt>
                <c:pt idx="310">
                  <c:v>40998.0</c:v>
                </c:pt>
                <c:pt idx="311">
                  <c:v>41001.0</c:v>
                </c:pt>
                <c:pt idx="312">
                  <c:v>41002.0</c:v>
                </c:pt>
                <c:pt idx="313">
                  <c:v>41003.0</c:v>
                </c:pt>
                <c:pt idx="314">
                  <c:v>41004.0</c:v>
                </c:pt>
                <c:pt idx="315">
                  <c:v>41008.0</c:v>
                </c:pt>
                <c:pt idx="316">
                  <c:v>41009.0</c:v>
                </c:pt>
                <c:pt idx="317">
                  <c:v>41010.0</c:v>
                </c:pt>
                <c:pt idx="318">
                  <c:v>41011.0</c:v>
                </c:pt>
                <c:pt idx="319">
                  <c:v>41012.0</c:v>
                </c:pt>
                <c:pt idx="320">
                  <c:v>41015.0</c:v>
                </c:pt>
                <c:pt idx="321">
                  <c:v>41017.0</c:v>
                </c:pt>
                <c:pt idx="322">
                  <c:v>41018.0</c:v>
                </c:pt>
                <c:pt idx="323">
                  <c:v>41019.0</c:v>
                </c:pt>
                <c:pt idx="324">
                  <c:v>41022.0</c:v>
                </c:pt>
                <c:pt idx="325">
                  <c:v>41023.0</c:v>
                </c:pt>
                <c:pt idx="326">
                  <c:v>41024.0</c:v>
                </c:pt>
                <c:pt idx="327">
                  <c:v>41025.0</c:v>
                </c:pt>
                <c:pt idx="328">
                  <c:v>41026.0</c:v>
                </c:pt>
                <c:pt idx="329">
                  <c:v>41029.0</c:v>
                </c:pt>
                <c:pt idx="330">
                  <c:v>41030.0</c:v>
                </c:pt>
                <c:pt idx="331">
                  <c:v>41031.0</c:v>
                </c:pt>
                <c:pt idx="332">
                  <c:v>41032.0</c:v>
                </c:pt>
                <c:pt idx="333">
                  <c:v>41033.0</c:v>
                </c:pt>
                <c:pt idx="334">
                  <c:v>41036.0</c:v>
                </c:pt>
                <c:pt idx="335">
                  <c:v>41037.0</c:v>
                </c:pt>
                <c:pt idx="336">
                  <c:v>41038.0</c:v>
                </c:pt>
                <c:pt idx="337">
                  <c:v>41039.0</c:v>
                </c:pt>
                <c:pt idx="338">
                  <c:v>41040.0</c:v>
                </c:pt>
                <c:pt idx="339">
                  <c:v>41043.0</c:v>
                </c:pt>
                <c:pt idx="340">
                  <c:v>41044.0</c:v>
                </c:pt>
                <c:pt idx="341">
                  <c:v>41045.0</c:v>
                </c:pt>
                <c:pt idx="342">
                  <c:v>41046.0</c:v>
                </c:pt>
                <c:pt idx="343">
                  <c:v>41047.0</c:v>
                </c:pt>
                <c:pt idx="344">
                  <c:v>41050.0</c:v>
                </c:pt>
                <c:pt idx="345">
                  <c:v>41051.0</c:v>
                </c:pt>
                <c:pt idx="346">
                  <c:v>41052.0</c:v>
                </c:pt>
                <c:pt idx="347">
                  <c:v>41053.0</c:v>
                </c:pt>
                <c:pt idx="348">
                  <c:v>41054.0</c:v>
                </c:pt>
                <c:pt idx="349">
                  <c:v>41058.0</c:v>
                </c:pt>
                <c:pt idx="350">
                  <c:v>41059.0</c:v>
                </c:pt>
                <c:pt idx="351">
                  <c:v>41060.0</c:v>
                </c:pt>
                <c:pt idx="352">
                  <c:v>41061.0</c:v>
                </c:pt>
                <c:pt idx="353">
                  <c:v>41064.0</c:v>
                </c:pt>
                <c:pt idx="354">
                  <c:v>41065.0</c:v>
                </c:pt>
                <c:pt idx="355">
                  <c:v>41066.0</c:v>
                </c:pt>
                <c:pt idx="356">
                  <c:v>41067.0</c:v>
                </c:pt>
                <c:pt idx="357">
                  <c:v>41068.0</c:v>
                </c:pt>
                <c:pt idx="358">
                  <c:v>41071.0</c:v>
                </c:pt>
                <c:pt idx="359">
                  <c:v>41072.0</c:v>
                </c:pt>
                <c:pt idx="360">
                  <c:v>41073.0</c:v>
                </c:pt>
                <c:pt idx="361">
                  <c:v>41074.0</c:v>
                </c:pt>
                <c:pt idx="362">
                  <c:v>41075.0</c:v>
                </c:pt>
                <c:pt idx="363">
                  <c:v>41078.0</c:v>
                </c:pt>
                <c:pt idx="364">
                  <c:v>41079.0</c:v>
                </c:pt>
                <c:pt idx="365">
                  <c:v>41080.0</c:v>
                </c:pt>
                <c:pt idx="366">
                  <c:v>41081.0</c:v>
                </c:pt>
                <c:pt idx="367">
                  <c:v>41082.0</c:v>
                </c:pt>
                <c:pt idx="368">
                  <c:v>41085.0</c:v>
                </c:pt>
                <c:pt idx="369">
                  <c:v>41086.0</c:v>
                </c:pt>
                <c:pt idx="370">
                  <c:v>41087.0</c:v>
                </c:pt>
                <c:pt idx="371">
                  <c:v>41088.0</c:v>
                </c:pt>
                <c:pt idx="372">
                  <c:v>41089.0</c:v>
                </c:pt>
              </c:numCache>
            </c:numRef>
          </c:cat>
          <c:val>
            <c:numRef>
              <c:f>Sheet1!$B$6:$B$378</c:f>
              <c:numCache>
                <c:formatCode>0.00%</c:formatCode>
                <c:ptCount val="37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0.048</c:v>
                </c:pt>
                <c:pt idx="6">
                  <c:v>0.081</c:v>
                </c:pt>
                <c:pt idx="7">
                  <c:v>0.067</c:v>
                </c:pt>
                <c:pt idx="8">
                  <c:v>0.068</c:v>
                </c:pt>
                <c:pt idx="9">
                  <c:v>0.075</c:v>
                </c:pt>
                <c:pt idx="10">
                  <c:v>0.0866</c:v>
                </c:pt>
                <c:pt idx="11">
                  <c:v>0.0866</c:v>
                </c:pt>
                <c:pt idx="12">
                  <c:v>0.0779</c:v>
                </c:pt>
                <c:pt idx="13">
                  <c:v>0.1073</c:v>
                </c:pt>
                <c:pt idx="14">
                  <c:v>0.1015</c:v>
                </c:pt>
                <c:pt idx="15">
                  <c:v>0.1017</c:v>
                </c:pt>
                <c:pt idx="16">
                  <c:v>0.1184</c:v>
                </c:pt>
                <c:pt idx="17">
                  <c:v>0.1325</c:v>
                </c:pt>
                <c:pt idx="18">
                  <c:v>0.1271</c:v>
                </c:pt>
                <c:pt idx="19">
                  <c:v>0.1216</c:v>
                </c:pt>
                <c:pt idx="20">
                  <c:v>0.1228</c:v>
                </c:pt>
                <c:pt idx="21">
                  <c:v>0.1695</c:v>
                </c:pt>
                <c:pt idx="22">
                  <c:v>0.1688</c:v>
                </c:pt>
                <c:pt idx="23">
                  <c:v>0.1951</c:v>
                </c:pt>
                <c:pt idx="24">
                  <c:v>0.2112</c:v>
                </c:pt>
                <c:pt idx="25">
                  <c:v>0.2112</c:v>
                </c:pt>
                <c:pt idx="26">
                  <c:v>0.2017</c:v>
                </c:pt>
                <c:pt idx="27">
                  <c:v>0.2111</c:v>
                </c:pt>
                <c:pt idx="28">
                  <c:v>0.2241</c:v>
                </c:pt>
                <c:pt idx="29">
                  <c:v>0.2201</c:v>
                </c:pt>
                <c:pt idx="30">
                  <c:v>0.2333</c:v>
                </c:pt>
                <c:pt idx="31">
                  <c:v>0.2418</c:v>
                </c:pt>
                <c:pt idx="32">
                  <c:v>0.2075</c:v>
                </c:pt>
                <c:pt idx="33">
                  <c:v>0.2166</c:v>
                </c:pt>
                <c:pt idx="34">
                  <c:v>0.2142</c:v>
                </c:pt>
                <c:pt idx="35">
                  <c:v>0.2084</c:v>
                </c:pt>
                <c:pt idx="36">
                  <c:v>0.1997</c:v>
                </c:pt>
                <c:pt idx="37">
                  <c:v>0.1868</c:v>
                </c:pt>
                <c:pt idx="38">
                  <c:v>0.2041</c:v>
                </c:pt>
                <c:pt idx="39">
                  <c:v>0.2103</c:v>
                </c:pt>
                <c:pt idx="40">
                  <c:v>0.206</c:v>
                </c:pt>
                <c:pt idx="41">
                  <c:v>0.1782</c:v>
                </c:pt>
                <c:pt idx="42">
                  <c:v>0.1803</c:v>
                </c:pt>
                <c:pt idx="43">
                  <c:v>0.1842</c:v>
                </c:pt>
                <c:pt idx="44">
                  <c:v>0.1839</c:v>
                </c:pt>
                <c:pt idx="45">
                  <c:v>0.1761</c:v>
                </c:pt>
                <c:pt idx="46">
                  <c:v>0.1701</c:v>
                </c:pt>
                <c:pt idx="47">
                  <c:v>0.1669</c:v>
                </c:pt>
                <c:pt idx="48">
                  <c:v>0.1742</c:v>
                </c:pt>
                <c:pt idx="49">
                  <c:v>0.1724</c:v>
                </c:pt>
                <c:pt idx="50">
                  <c:v>0.1682</c:v>
                </c:pt>
                <c:pt idx="51">
                  <c:v>0.1701</c:v>
                </c:pt>
                <c:pt idx="52">
                  <c:v>0.1674</c:v>
                </c:pt>
                <c:pt idx="53">
                  <c:v>0.1636</c:v>
                </c:pt>
                <c:pt idx="54">
                  <c:v>0.1673</c:v>
                </c:pt>
                <c:pt idx="55">
                  <c:v>0.1889</c:v>
                </c:pt>
                <c:pt idx="56">
                  <c:v>0.1891</c:v>
                </c:pt>
                <c:pt idx="57">
                  <c:v>0.1792</c:v>
                </c:pt>
                <c:pt idx="58">
                  <c:v>0.1761</c:v>
                </c:pt>
                <c:pt idx="59">
                  <c:v>0.1663</c:v>
                </c:pt>
                <c:pt idx="60">
                  <c:v>0.1881</c:v>
                </c:pt>
                <c:pt idx="61">
                  <c:v>0.1807</c:v>
                </c:pt>
                <c:pt idx="62">
                  <c:v>0.1626</c:v>
                </c:pt>
                <c:pt idx="63">
                  <c:v>0.1666</c:v>
                </c:pt>
                <c:pt idx="64">
                  <c:v>0.1666</c:v>
                </c:pt>
                <c:pt idx="65">
                  <c:v>0.1749</c:v>
                </c:pt>
                <c:pt idx="66">
                  <c:v>0.1691</c:v>
                </c:pt>
                <c:pt idx="67">
                  <c:v>0.2054</c:v>
                </c:pt>
                <c:pt idx="68">
                  <c:v>0.2061</c:v>
                </c:pt>
                <c:pt idx="69">
                  <c:v>0.1945</c:v>
                </c:pt>
                <c:pt idx="70">
                  <c:v>0.2448</c:v>
                </c:pt>
                <c:pt idx="71">
                  <c:v>0.2503</c:v>
                </c:pt>
                <c:pt idx="72">
                  <c:v>0.2383</c:v>
                </c:pt>
                <c:pt idx="73">
                  <c:v>0.2383</c:v>
                </c:pt>
                <c:pt idx="74">
                  <c:v>0.2431</c:v>
                </c:pt>
                <c:pt idx="75">
                  <c:v>0.2447</c:v>
                </c:pt>
                <c:pt idx="76">
                  <c:v>0.2422</c:v>
                </c:pt>
                <c:pt idx="77">
                  <c:v>0.2412</c:v>
                </c:pt>
                <c:pt idx="78">
                  <c:v>0.2314</c:v>
                </c:pt>
                <c:pt idx="79">
                  <c:v>0.2412</c:v>
                </c:pt>
                <c:pt idx="80">
                  <c:v>0.2461</c:v>
                </c:pt>
                <c:pt idx="81">
                  <c:v>0.2461</c:v>
                </c:pt>
                <c:pt idx="82">
                  <c:v>0.2535</c:v>
                </c:pt>
                <c:pt idx="83">
                  <c:v>0.2545</c:v>
                </c:pt>
                <c:pt idx="84">
                  <c:v>0.2579</c:v>
                </c:pt>
                <c:pt idx="85">
                  <c:v>0.2564</c:v>
                </c:pt>
                <c:pt idx="86">
                  <c:v>0.2569</c:v>
                </c:pt>
                <c:pt idx="87">
                  <c:v>0.2589</c:v>
                </c:pt>
                <c:pt idx="88">
                  <c:v>0.2608</c:v>
                </c:pt>
                <c:pt idx="89">
                  <c:v>0.2648</c:v>
                </c:pt>
                <c:pt idx="90">
                  <c:v>0.2633</c:v>
                </c:pt>
                <c:pt idx="91">
                  <c:v>0.2683</c:v>
                </c:pt>
                <c:pt idx="92">
                  <c:v>0.2795</c:v>
                </c:pt>
                <c:pt idx="93">
                  <c:v>0.3123</c:v>
                </c:pt>
                <c:pt idx="94">
                  <c:v>0.3264</c:v>
                </c:pt>
                <c:pt idx="95">
                  <c:v>0.3344</c:v>
                </c:pt>
                <c:pt idx="96">
                  <c:v>0.3287</c:v>
                </c:pt>
                <c:pt idx="97">
                  <c:v>0.3372</c:v>
                </c:pt>
                <c:pt idx="98">
                  <c:v>0.3489</c:v>
                </c:pt>
                <c:pt idx="99">
                  <c:v>0.3444</c:v>
                </c:pt>
                <c:pt idx="100">
                  <c:v>0.3319</c:v>
                </c:pt>
                <c:pt idx="101">
                  <c:v>0.3302</c:v>
                </c:pt>
                <c:pt idx="102">
                  <c:v>0.3463</c:v>
                </c:pt>
                <c:pt idx="103">
                  <c:v>0.38</c:v>
                </c:pt>
                <c:pt idx="104">
                  <c:v>0.3588</c:v>
                </c:pt>
                <c:pt idx="105">
                  <c:v>0.3444</c:v>
                </c:pt>
                <c:pt idx="106">
                  <c:v>0.3286</c:v>
                </c:pt>
                <c:pt idx="107">
                  <c:v>0.3083</c:v>
                </c:pt>
                <c:pt idx="108">
                  <c:v>0.277</c:v>
                </c:pt>
                <c:pt idx="109">
                  <c:v>0.3116</c:v>
                </c:pt>
                <c:pt idx="110">
                  <c:v>0.2987</c:v>
                </c:pt>
                <c:pt idx="111">
                  <c:v>0.3042</c:v>
                </c:pt>
                <c:pt idx="112">
                  <c:v>0.3068</c:v>
                </c:pt>
                <c:pt idx="113">
                  <c:v>0.3</c:v>
                </c:pt>
                <c:pt idx="114">
                  <c:v>0.3015</c:v>
                </c:pt>
                <c:pt idx="115">
                  <c:v>0.3036</c:v>
                </c:pt>
                <c:pt idx="116">
                  <c:v>0.3009</c:v>
                </c:pt>
                <c:pt idx="117">
                  <c:v>0.303</c:v>
                </c:pt>
                <c:pt idx="118">
                  <c:v>0.309</c:v>
                </c:pt>
                <c:pt idx="119">
                  <c:v>0.3003</c:v>
                </c:pt>
                <c:pt idx="120">
                  <c:v>0.2997</c:v>
                </c:pt>
                <c:pt idx="121">
                  <c:v>0.3006</c:v>
                </c:pt>
                <c:pt idx="122">
                  <c:v>0.3033</c:v>
                </c:pt>
                <c:pt idx="123">
                  <c:v>0.3054</c:v>
                </c:pt>
                <c:pt idx="124">
                  <c:v>0.3063</c:v>
                </c:pt>
                <c:pt idx="125">
                  <c:v>0.3015</c:v>
                </c:pt>
                <c:pt idx="126">
                  <c:v>0.303</c:v>
                </c:pt>
                <c:pt idx="127">
                  <c:v>0.3102</c:v>
                </c:pt>
                <c:pt idx="128">
                  <c:v>0.3147</c:v>
                </c:pt>
                <c:pt idx="129">
                  <c:v>0.3162</c:v>
                </c:pt>
                <c:pt idx="130">
                  <c:v>0.3162</c:v>
                </c:pt>
                <c:pt idx="131">
                  <c:v>0.3162</c:v>
                </c:pt>
                <c:pt idx="132">
                  <c:v>0.3162</c:v>
                </c:pt>
                <c:pt idx="133">
                  <c:v>0.3171</c:v>
                </c:pt>
                <c:pt idx="134">
                  <c:v>0.3165</c:v>
                </c:pt>
                <c:pt idx="135">
                  <c:v>0.3126</c:v>
                </c:pt>
                <c:pt idx="136">
                  <c:v>0.3096</c:v>
                </c:pt>
                <c:pt idx="137">
                  <c:v>0.3126</c:v>
                </c:pt>
                <c:pt idx="138">
                  <c:v>0.3132</c:v>
                </c:pt>
                <c:pt idx="139">
                  <c:v>0.3132</c:v>
                </c:pt>
                <c:pt idx="140">
                  <c:v>0.3114</c:v>
                </c:pt>
                <c:pt idx="141">
                  <c:v>0.3108</c:v>
                </c:pt>
                <c:pt idx="142">
                  <c:v>0.3365</c:v>
                </c:pt>
                <c:pt idx="143">
                  <c:v>0.3303</c:v>
                </c:pt>
                <c:pt idx="144">
                  <c:v>0.3243</c:v>
                </c:pt>
                <c:pt idx="145">
                  <c:v>0.3152</c:v>
                </c:pt>
                <c:pt idx="146">
                  <c:v>0.2953</c:v>
                </c:pt>
                <c:pt idx="147">
                  <c:v>0.2748</c:v>
                </c:pt>
                <c:pt idx="148">
                  <c:v>0.2581</c:v>
                </c:pt>
                <c:pt idx="149">
                  <c:v>0.2572</c:v>
                </c:pt>
                <c:pt idx="150">
                  <c:v>0.2555</c:v>
                </c:pt>
                <c:pt idx="151">
                  <c:v>0.2356</c:v>
                </c:pt>
                <c:pt idx="152">
                  <c:v>0.2274</c:v>
                </c:pt>
                <c:pt idx="153">
                  <c:v>0.2241</c:v>
                </c:pt>
                <c:pt idx="154">
                  <c:v>0.1967</c:v>
                </c:pt>
                <c:pt idx="155">
                  <c:v>0.195</c:v>
                </c:pt>
                <c:pt idx="156">
                  <c:v>0.1914</c:v>
                </c:pt>
                <c:pt idx="157">
                  <c:v>0.2225</c:v>
                </c:pt>
                <c:pt idx="158">
                  <c:v>0.2292</c:v>
                </c:pt>
                <c:pt idx="159">
                  <c:v>0.2315</c:v>
                </c:pt>
                <c:pt idx="160">
                  <c:v>0.2293</c:v>
                </c:pt>
                <c:pt idx="161">
                  <c:v>0.2287</c:v>
                </c:pt>
                <c:pt idx="162">
                  <c:v>0.2253</c:v>
                </c:pt>
                <c:pt idx="163">
                  <c:v>0.2168</c:v>
                </c:pt>
                <c:pt idx="164">
                  <c:v>0.2184</c:v>
                </c:pt>
                <c:pt idx="165">
                  <c:v>0.2209</c:v>
                </c:pt>
                <c:pt idx="166">
                  <c:v>0.2481</c:v>
                </c:pt>
                <c:pt idx="167">
                  <c:v>0.2673</c:v>
                </c:pt>
                <c:pt idx="168">
                  <c:v>0.2563</c:v>
                </c:pt>
                <c:pt idx="169">
                  <c:v>0.2616</c:v>
                </c:pt>
                <c:pt idx="170">
                  <c:v>0.2543</c:v>
                </c:pt>
                <c:pt idx="171">
                  <c:v>0.2259</c:v>
                </c:pt>
                <c:pt idx="172">
                  <c:v>0.2075</c:v>
                </c:pt>
                <c:pt idx="173">
                  <c:v>0.2509</c:v>
                </c:pt>
                <c:pt idx="174">
                  <c:v>0.3449</c:v>
                </c:pt>
                <c:pt idx="175">
                  <c:v>0.355</c:v>
                </c:pt>
                <c:pt idx="176">
                  <c:v>0.3605</c:v>
                </c:pt>
                <c:pt idx="177">
                  <c:v>0.3593</c:v>
                </c:pt>
                <c:pt idx="178">
                  <c:v>0.3633</c:v>
                </c:pt>
                <c:pt idx="179">
                  <c:v>0.3635</c:v>
                </c:pt>
                <c:pt idx="180">
                  <c:v>0.3668</c:v>
                </c:pt>
                <c:pt idx="181">
                  <c:v>0.3711</c:v>
                </c:pt>
                <c:pt idx="182">
                  <c:v>0.3532</c:v>
                </c:pt>
                <c:pt idx="183">
                  <c:v>0.3883</c:v>
                </c:pt>
                <c:pt idx="184">
                  <c:v>0.3768</c:v>
                </c:pt>
                <c:pt idx="185">
                  <c:v>0.3642</c:v>
                </c:pt>
                <c:pt idx="186">
                  <c:v>0.3799</c:v>
                </c:pt>
                <c:pt idx="187">
                  <c:v>0.3896</c:v>
                </c:pt>
                <c:pt idx="188">
                  <c:v>0.3835</c:v>
                </c:pt>
                <c:pt idx="189">
                  <c:v>0.3981</c:v>
                </c:pt>
                <c:pt idx="190">
                  <c:v>0.394</c:v>
                </c:pt>
                <c:pt idx="191">
                  <c:v>0.405</c:v>
                </c:pt>
                <c:pt idx="192">
                  <c:v>0.4073</c:v>
                </c:pt>
                <c:pt idx="193">
                  <c:v>0.4133</c:v>
                </c:pt>
                <c:pt idx="194">
                  <c:v>0.414</c:v>
                </c:pt>
                <c:pt idx="195">
                  <c:v>0.4183</c:v>
                </c:pt>
                <c:pt idx="196">
                  <c:v>0.4155</c:v>
                </c:pt>
                <c:pt idx="197">
                  <c:v>0.4196</c:v>
                </c:pt>
                <c:pt idx="198">
                  <c:v>0.4144</c:v>
                </c:pt>
                <c:pt idx="199">
                  <c:v>0.4162</c:v>
                </c:pt>
                <c:pt idx="200">
                  <c:v>0.4162</c:v>
                </c:pt>
                <c:pt idx="201">
                  <c:v>0.4215</c:v>
                </c:pt>
                <c:pt idx="202">
                  <c:v>0.4211</c:v>
                </c:pt>
                <c:pt idx="203">
                  <c:v>0.4133</c:v>
                </c:pt>
                <c:pt idx="204">
                  <c:v>0.4184</c:v>
                </c:pt>
                <c:pt idx="205">
                  <c:v>0.4071</c:v>
                </c:pt>
                <c:pt idx="206">
                  <c:v>0.4576</c:v>
                </c:pt>
                <c:pt idx="207">
                  <c:v>0.4604</c:v>
                </c:pt>
                <c:pt idx="208">
                  <c:v>0.4641</c:v>
                </c:pt>
                <c:pt idx="209">
                  <c:v>0.4675</c:v>
                </c:pt>
                <c:pt idx="210">
                  <c:v>0.4717</c:v>
                </c:pt>
                <c:pt idx="211">
                  <c:v>0.4521</c:v>
                </c:pt>
                <c:pt idx="212">
                  <c:v>0.4528</c:v>
                </c:pt>
                <c:pt idx="213">
                  <c:v>0.4572</c:v>
                </c:pt>
                <c:pt idx="214">
                  <c:v>0.4464</c:v>
                </c:pt>
                <c:pt idx="215">
                  <c:v>0.4474</c:v>
                </c:pt>
                <c:pt idx="216">
                  <c:v>0.4346</c:v>
                </c:pt>
                <c:pt idx="217">
                  <c:v>0.4192</c:v>
                </c:pt>
                <c:pt idx="218">
                  <c:v>0.4265</c:v>
                </c:pt>
                <c:pt idx="219">
                  <c:v>0.4187</c:v>
                </c:pt>
                <c:pt idx="220">
                  <c:v>0.419</c:v>
                </c:pt>
                <c:pt idx="221">
                  <c:v>0.4256</c:v>
                </c:pt>
                <c:pt idx="222">
                  <c:v>0.434</c:v>
                </c:pt>
                <c:pt idx="223">
                  <c:v>0.4258</c:v>
                </c:pt>
                <c:pt idx="224">
                  <c:v>0.4222</c:v>
                </c:pt>
                <c:pt idx="225">
                  <c:v>0.4226</c:v>
                </c:pt>
                <c:pt idx="226">
                  <c:v>0.4192</c:v>
                </c:pt>
                <c:pt idx="227">
                  <c:v>0.4213</c:v>
                </c:pt>
                <c:pt idx="228">
                  <c:v>0.4129</c:v>
                </c:pt>
                <c:pt idx="229">
                  <c:v>0.4173</c:v>
                </c:pt>
                <c:pt idx="230">
                  <c:v>0.4145</c:v>
                </c:pt>
                <c:pt idx="231">
                  <c:v>0.4079</c:v>
                </c:pt>
                <c:pt idx="232">
                  <c:v>0.4135</c:v>
                </c:pt>
                <c:pt idx="233">
                  <c:v>0.4071</c:v>
                </c:pt>
                <c:pt idx="234">
                  <c:v>0.4044</c:v>
                </c:pt>
                <c:pt idx="235">
                  <c:v>0.4018</c:v>
                </c:pt>
                <c:pt idx="236">
                  <c:v>0.4018</c:v>
                </c:pt>
                <c:pt idx="237">
                  <c:v>0.4018</c:v>
                </c:pt>
                <c:pt idx="238">
                  <c:v>0.4018</c:v>
                </c:pt>
                <c:pt idx="239">
                  <c:v>0.4018</c:v>
                </c:pt>
                <c:pt idx="240">
                  <c:v>0.4018</c:v>
                </c:pt>
                <c:pt idx="241">
                  <c:v>0.4018</c:v>
                </c:pt>
                <c:pt idx="242">
                  <c:v>0.4018</c:v>
                </c:pt>
                <c:pt idx="243">
                  <c:v>0.4018</c:v>
                </c:pt>
                <c:pt idx="244">
                  <c:v>0.4018</c:v>
                </c:pt>
                <c:pt idx="245">
                  <c:v>0.4018</c:v>
                </c:pt>
                <c:pt idx="246">
                  <c:v>0.4018</c:v>
                </c:pt>
                <c:pt idx="247">
                  <c:v>0.4018</c:v>
                </c:pt>
                <c:pt idx="248">
                  <c:v>0.4018</c:v>
                </c:pt>
                <c:pt idx="249">
                  <c:v>0.4018</c:v>
                </c:pt>
                <c:pt idx="250">
                  <c:v>0.4018</c:v>
                </c:pt>
                <c:pt idx="251">
                  <c:v>0.4026</c:v>
                </c:pt>
                <c:pt idx="252">
                  <c:v>0.4051</c:v>
                </c:pt>
                <c:pt idx="253">
                  <c:v>0.4033</c:v>
                </c:pt>
                <c:pt idx="254">
                  <c:v>0.4019</c:v>
                </c:pt>
                <c:pt idx="255">
                  <c:v>0.406</c:v>
                </c:pt>
                <c:pt idx="256">
                  <c:v>0.3999</c:v>
                </c:pt>
                <c:pt idx="257">
                  <c:v>0.4078</c:v>
                </c:pt>
                <c:pt idx="258">
                  <c:v>0.4042</c:v>
                </c:pt>
                <c:pt idx="259">
                  <c:v>0.3924</c:v>
                </c:pt>
                <c:pt idx="260">
                  <c:v>0.3845</c:v>
                </c:pt>
                <c:pt idx="261">
                  <c:v>0.3836</c:v>
                </c:pt>
                <c:pt idx="262">
                  <c:v>0.3792</c:v>
                </c:pt>
                <c:pt idx="263">
                  <c:v>0.3792</c:v>
                </c:pt>
                <c:pt idx="264">
                  <c:v>0.3722</c:v>
                </c:pt>
                <c:pt idx="265">
                  <c:v>0.3741</c:v>
                </c:pt>
                <c:pt idx="266">
                  <c:v>0.3702</c:v>
                </c:pt>
                <c:pt idx="267">
                  <c:v>0.3861</c:v>
                </c:pt>
                <c:pt idx="268">
                  <c:v>0.405</c:v>
                </c:pt>
                <c:pt idx="269">
                  <c:v>0.4077</c:v>
                </c:pt>
                <c:pt idx="270">
                  <c:v>0.4015</c:v>
                </c:pt>
                <c:pt idx="271">
                  <c:v>0.4036</c:v>
                </c:pt>
                <c:pt idx="272">
                  <c:v>0.4049</c:v>
                </c:pt>
                <c:pt idx="273">
                  <c:v>0.4064</c:v>
                </c:pt>
                <c:pt idx="274">
                  <c:v>0.4096</c:v>
                </c:pt>
                <c:pt idx="275">
                  <c:v>0.4346</c:v>
                </c:pt>
                <c:pt idx="276">
                  <c:v>0.4325</c:v>
                </c:pt>
                <c:pt idx="277">
                  <c:v>0.4313</c:v>
                </c:pt>
                <c:pt idx="278">
                  <c:v>0.4315</c:v>
                </c:pt>
                <c:pt idx="279">
                  <c:v>0.444</c:v>
                </c:pt>
                <c:pt idx="280">
                  <c:v>0.4353</c:v>
                </c:pt>
                <c:pt idx="281">
                  <c:v>0.4292</c:v>
                </c:pt>
                <c:pt idx="282">
                  <c:v>0.4364</c:v>
                </c:pt>
                <c:pt idx="283">
                  <c:v>0.4411</c:v>
                </c:pt>
                <c:pt idx="284">
                  <c:v>0.4379</c:v>
                </c:pt>
                <c:pt idx="285">
                  <c:v>0.4426</c:v>
                </c:pt>
                <c:pt idx="286">
                  <c:v>0.4395</c:v>
                </c:pt>
                <c:pt idx="287">
                  <c:v>0.4343</c:v>
                </c:pt>
                <c:pt idx="288">
                  <c:v>0.4322</c:v>
                </c:pt>
                <c:pt idx="289">
                  <c:v>0.4262</c:v>
                </c:pt>
                <c:pt idx="290">
                  <c:v>0.4274</c:v>
                </c:pt>
                <c:pt idx="291">
                  <c:v>0.4513</c:v>
                </c:pt>
                <c:pt idx="292">
                  <c:v>0.4644</c:v>
                </c:pt>
                <c:pt idx="293">
                  <c:v>0.4507</c:v>
                </c:pt>
                <c:pt idx="294">
                  <c:v>0.4533</c:v>
                </c:pt>
                <c:pt idx="295">
                  <c:v>0.4519</c:v>
                </c:pt>
                <c:pt idx="296">
                  <c:v>0.4387</c:v>
                </c:pt>
                <c:pt idx="297">
                  <c:v>0.4108</c:v>
                </c:pt>
                <c:pt idx="298">
                  <c:v>0.3748</c:v>
                </c:pt>
                <c:pt idx="299">
                  <c:v>0.367</c:v>
                </c:pt>
                <c:pt idx="300">
                  <c:v>0.3662</c:v>
                </c:pt>
                <c:pt idx="301">
                  <c:v>0.3588</c:v>
                </c:pt>
                <c:pt idx="302">
                  <c:v>0.3532</c:v>
                </c:pt>
                <c:pt idx="303">
                  <c:v>0.3565</c:v>
                </c:pt>
                <c:pt idx="304">
                  <c:v>0.3592</c:v>
                </c:pt>
                <c:pt idx="305">
                  <c:v>0.355</c:v>
                </c:pt>
                <c:pt idx="306">
                  <c:v>0.3558</c:v>
                </c:pt>
                <c:pt idx="307">
                  <c:v>0.3483</c:v>
                </c:pt>
                <c:pt idx="308">
                  <c:v>0.3501</c:v>
                </c:pt>
                <c:pt idx="309">
                  <c:v>0.3549</c:v>
                </c:pt>
                <c:pt idx="310">
                  <c:v>0.3702</c:v>
                </c:pt>
                <c:pt idx="311">
                  <c:v>0.3659</c:v>
                </c:pt>
                <c:pt idx="312">
                  <c:v>0.368</c:v>
                </c:pt>
                <c:pt idx="313">
                  <c:v>0.3793</c:v>
                </c:pt>
                <c:pt idx="314">
                  <c:v>0.375</c:v>
                </c:pt>
                <c:pt idx="315">
                  <c:v>0.3726</c:v>
                </c:pt>
                <c:pt idx="316">
                  <c:v>0.3908</c:v>
                </c:pt>
                <c:pt idx="317">
                  <c:v>0.3872</c:v>
                </c:pt>
                <c:pt idx="318">
                  <c:v>0.353</c:v>
                </c:pt>
                <c:pt idx="319">
                  <c:v>0.3762</c:v>
                </c:pt>
                <c:pt idx="320">
                  <c:v>0.363</c:v>
                </c:pt>
                <c:pt idx="321">
                  <c:v>0.3422</c:v>
                </c:pt>
                <c:pt idx="322">
                  <c:v>0.3519</c:v>
                </c:pt>
                <c:pt idx="323">
                  <c:v>0.3253</c:v>
                </c:pt>
                <c:pt idx="324">
                  <c:v>0.3346</c:v>
                </c:pt>
                <c:pt idx="325">
                  <c:v>0.308</c:v>
                </c:pt>
                <c:pt idx="326">
                  <c:v>0.2692</c:v>
                </c:pt>
                <c:pt idx="327">
                  <c:v>0.277</c:v>
                </c:pt>
                <c:pt idx="328">
                  <c:v>0.285</c:v>
                </c:pt>
                <c:pt idx="329">
                  <c:v>0.2765</c:v>
                </c:pt>
                <c:pt idx="330">
                  <c:v>0.2698</c:v>
                </c:pt>
                <c:pt idx="331">
                  <c:v>0.2834</c:v>
                </c:pt>
                <c:pt idx="332">
                  <c:v>0.2798</c:v>
                </c:pt>
                <c:pt idx="333">
                  <c:v>0.2857</c:v>
                </c:pt>
                <c:pt idx="334">
                  <c:v>0.2744</c:v>
                </c:pt>
                <c:pt idx="335">
                  <c:v>0.2818</c:v>
                </c:pt>
                <c:pt idx="336">
                  <c:v>0.27</c:v>
                </c:pt>
                <c:pt idx="337">
                  <c:v>0.2869</c:v>
                </c:pt>
                <c:pt idx="338">
                  <c:v>0.2937</c:v>
                </c:pt>
                <c:pt idx="339">
                  <c:v>0.3064</c:v>
                </c:pt>
                <c:pt idx="340">
                  <c:v>0.3103</c:v>
                </c:pt>
                <c:pt idx="341">
                  <c:v>0.3387</c:v>
                </c:pt>
                <c:pt idx="342">
                  <c:v>0.3577</c:v>
                </c:pt>
                <c:pt idx="343">
                  <c:v>0.3615</c:v>
                </c:pt>
                <c:pt idx="344">
                  <c:v>0.3668</c:v>
                </c:pt>
                <c:pt idx="345">
                  <c:v>0.3804</c:v>
                </c:pt>
                <c:pt idx="346">
                  <c:v>0.3741</c:v>
                </c:pt>
                <c:pt idx="347">
                  <c:v>0.3821</c:v>
                </c:pt>
                <c:pt idx="348">
                  <c:v>0.3809</c:v>
                </c:pt>
                <c:pt idx="349">
                  <c:v>0.4079</c:v>
                </c:pt>
                <c:pt idx="350">
                  <c:v>0.3863</c:v>
                </c:pt>
                <c:pt idx="351">
                  <c:v>0.3911</c:v>
                </c:pt>
                <c:pt idx="352">
                  <c:v>0.3894</c:v>
                </c:pt>
                <c:pt idx="353">
                  <c:v>0.3946</c:v>
                </c:pt>
                <c:pt idx="354">
                  <c:v>0.4002</c:v>
                </c:pt>
                <c:pt idx="355">
                  <c:v>0.4109</c:v>
                </c:pt>
                <c:pt idx="356">
                  <c:v>0.4149</c:v>
                </c:pt>
                <c:pt idx="357">
                  <c:v>0.4172</c:v>
                </c:pt>
                <c:pt idx="358">
                  <c:v>0.4129</c:v>
                </c:pt>
                <c:pt idx="359">
                  <c:v>0.4205</c:v>
                </c:pt>
                <c:pt idx="360">
                  <c:v>0.4287</c:v>
                </c:pt>
                <c:pt idx="361">
                  <c:v>0.4321</c:v>
                </c:pt>
                <c:pt idx="362">
                  <c:v>0.4451</c:v>
                </c:pt>
                <c:pt idx="363">
                  <c:v>0.4506</c:v>
                </c:pt>
                <c:pt idx="364">
                  <c:v>0.4796</c:v>
                </c:pt>
                <c:pt idx="365">
                  <c:v>0.4802</c:v>
                </c:pt>
                <c:pt idx="366">
                  <c:v>0.4797</c:v>
                </c:pt>
                <c:pt idx="367">
                  <c:v>0.4869</c:v>
                </c:pt>
                <c:pt idx="368">
                  <c:v>0.4799</c:v>
                </c:pt>
                <c:pt idx="369">
                  <c:v>0.4817</c:v>
                </c:pt>
                <c:pt idx="370">
                  <c:v>0.4839</c:v>
                </c:pt>
                <c:pt idx="371">
                  <c:v>0.4832</c:v>
                </c:pt>
                <c:pt idx="372">
                  <c:v>0.4894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5584616"/>
        <c:axId val="2065587624"/>
      </c:lineChart>
      <c:dateAx>
        <c:axId val="2065584616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2065587624"/>
        <c:crosses val="autoZero"/>
        <c:auto val="1"/>
        <c:lblOffset val="100"/>
        <c:baseTimeUnit val="days"/>
      </c:dateAx>
      <c:valAx>
        <c:axId val="206558762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065584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AE42D-1306-4496-85E9-1CFCDF01E9D1}" type="datetimeFigureOut">
              <a:rPr lang="en-US"/>
              <a:pPr>
                <a:defRPr/>
              </a:pPr>
              <a:t>7/3/12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3926B-C3E1-4FE9-82F5-6547D9E3A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DED3D-1641-45F9-A8D8-F4029443AC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64EB5-AE4A-44CA-BBD7-1A741FDA3B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81B7-7EF8-4A5F-AF36-DE646D052CD4}" type="datetimeFigureOut">
              <a:rPr lang="en-US"/>
              <a:pPr>
                <a:defRPr/>
              </a:pPr>
              <a:t>7/3/12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E94A-0886-4A0C-AB56-BE787B652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2512-39EC-4D53-9C4A-98737B938D01}" type="datetimeFigureOut">
              <a:rPr lang="en-US"/>
              <a:pPr>
                <a:defRPr/>
              </a:pPr>
              <a:t>7/3/12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62C3-E191-44E5-81A9-2F81298E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FCFF-AAC6-43ED-99C2-E906CE223DF2}" type="datetimeFigureOut">
              <a:rPr lang="en-US"/>
              <a:pPr>
                <a:defRPr/>
              </a:pPr>
              <a:t>7/3/12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7390-DBF8-4C07-ADB4-452AE594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33EF-AC14-4322-9BF3-0510C7453135}" type="datetimeFigureOut">
              <a:rPr lang="en-US"/>
              <a:pPr>
                <a:defRPr/>
              </a:pPr>
              <a:t>7/3/12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60B5-E2BF-42D4-80D6-2E02A650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994D-A21B-40A4-BB0F-ABA004C8301A}" type="datetimeFigureOut">
              <a:rPr lang="en-US"/>
              <a:pPr>
                <a:defRPr/>
              </a:pPr>
              <a:t>7/3/12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33D7-B767-4A2F-8088-9CF0557D3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55FC-F6D5-464C-8DB2-CDF57DA80417}" type="datetimeFigureOut">
              <a:rPr lang="en-US"/>
              <a:pPr>
                <a:defRPr/>
              </a:pPr>
              <a:t>7/3/12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A1DD-87D5-46DF-856D-30224D31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5157-77C7-4086-A571-CF2106B77A76}" type="datetimeFigureOut">
              <a:rPr lang="en-US"/>
              <a:pPr>
                <a:defRPr/>
              </a:pPr>
              <a:t>7/3/12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3935-3ED8-49D3-94B9-3129C0D31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5EB6-4A2D-4877-BDB4-6CC6A9DF78FE}" type="datetimeFigureOut">
              <a:rPr lang="en-US"/>
              <a:pPr>
                <a:defRPr/>
              </a:pPr>
              <a:t>7/3/12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1E99-0837-495E-84D0-0FDA05AB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3344-56AE-4BAC-9123-7F19F8CE94F2}" type="datetimeFigureOut">
              <a:rPr lang="en-US"/>
              <a:pPr>
                <a:defRPr/>
              </a:pPr>
              <a:t>7/3/12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2DD9-2D54-4EDC-BE0F-2928EF80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26D6-0067-4AC2-A856-152A3516E93D}" type="datetimeFigureOut">
              <a:rPr lang="en-US"/>
              <a:pPr>
                <a:defRPr/>
              </a:pPr>
              <a:t>7/3/12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45B5-E4F3-4173-89C1-A024FE94A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8699-8B8E-435C-B13D-6239D5386B04}" type="datetimeFigureOut">
              <a:rPr lang="en-US"/>
              <a:pPr>
                <a:defRPr/>
              </a:pPr>
              <a:t>7/3/12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274C-70D1-4B8C-9C64-EE9D81724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F1249-29CB-4B22-BE86-91D5D1271272}" type="datetimeFigureOut">
              <a:rPr lang="en-US"/>
              <a:pPr>
                <a:defRPr/>
              </a:pPr>
              <a:t>7/3/12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BE5DA-A06A-48B7-88F9-2E90A669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dhedgefundtrader.com/" TargetMode="Externa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dhedgefundtrader.com/" TargetMode="Externa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dhedgefundtrader.com/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dhedgefundtrader.co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sz="2800" dirty="0"/>
              <a:t>Please Stand </a:t>
            </a:r>
            <a:r>
              <a:rPr lang="en-US" sz="2800" dirty="0" smtClean="0"/>
              <a:t>By for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John </a:t>
            </a:r>
            <a:r>
              <a:rPr lang="en-US" sz="2800" dirty="0" smtClean="0"/>
              <a:t>Thomas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Wednesday, July 3, 2012, New York City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Global Trading Dispatch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8077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Webinar will begin at 12:00 pm 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2153322" cy="27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5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Economy-Still Soggy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768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54102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*</a:t>
            </a:r>
            <a:r>
              <a:rPr lang="en-US" sz="1600" dirty="0" smtClean="0">
                <a:solidFill>
                  <a:srgbClr val="FF0000"/>
                </a:solidFill>
              </a:rPr>
              <a:t>US June PMI at 49.7, under 50 first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time in 3 years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*Weekly jobless claims down 6,000,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but last week revised up to 392,000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*US Q1 final GDP a weaker 1.9%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*June China PMI 50.4 down to 50.2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*May industrial production down +0.1% to -0.1%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</a:t>
            </a:r>
            <a:r>
              <a:rPr lang="en-US" sz="1600" dirty="0">
                <a:solidFill>
                  <a:srgbClr val="FF0000"/>
                </a:solidFill>
              </a:rPr>
              <a:t/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German June PMI down from 45.2 to 45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*Weak Friday nonfarm payroll expected around 100,000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/>
              <a:t>*All consistent with a low 1.5% GDP growth rate,</a:t>
            </a:r>
            <a:br>
              <a:rPr lang="en-US" sz="1600" dirty="0" smtClean="0"/>
            </a:br>
            <a:r>
              <a:rPr lang="en-US" sz="1600" dirty="0" smtClean="0"/>
              <a:t>or lower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" name="Picture 6" descr="Soggy-2006-Bugatti-Veyr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904" y="1219200"/>
            <a:ext cx="3578452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7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Weekly Jobless Claims</a:t>
            </a:r>
            <a:br>
              <a:rPr lang="en-US" sz="3600" dirty="0" smtClean="0"/>
            </a:br>
            <a:r>
              <a:rPr lang="en-US" sz="2400" dirty="0" smtClean="0"/>
              <a:t>The Short Term Trend is Up</a:t>
            </a:r>
            <a:br>
              <a:rPr lang="en-US" sz="2400" dirty="0" smtClean="0"/>
            </a:br>
            <a:r>
              <a:rPr lang="en-US" sz="2400" dirty="0" smtClean="0"/>
              <a:t>Break </a:t>
            </a:r>
            <a:r>
              <a:rPr lang="en-US" sz="2400" dirty="0" smtClean="0"/>
              <a:t>400,000</a:t>
            </a:r>
            <a:r>
              <a:rPr lang="en-US" sz="2400" dirty="0" smtClean="0"/>
              <a:t> </a:t>
            </a:r>
            <a:r>
              <a:rPr lang="en-US" sz="2400" dirty="0" smtClean="0"/>
              <a:t>and the double dip threat is 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391" y="1871444"/>
            <a:ext cx="4963218" cy="369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6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Bonds-Fed Passed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*No QE3 Brought dramatic sell off,</a:t>
            </a:r>
            <a:br>
              <a:rPr lang="en-US" sz="1800" dirty="0"/>
            </a:br>
            <a:r>
              <a:rPr lang="en-US" sz="1800" dirty="0"/>
              <a:t>then </a:t>
            </a:r>
            <a:r>
              <a:rPr lang="en-US" sz="1800" dirty="0" smtClean="0"/>
              <a:t>stagnation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</a:t>
            </a:r>
            <a:r>
              <a:rPr lang="en-US" sz="1800" dirty="0"/>
              <a:t>Twist was renewed until year end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</a:t>
            </a:r>
            <a:r>
              <a:rPr lang="en-US" sz="1800" dirty="0" smtClean="0"/>
              <a:t>Consolidating in the new range 1.40%-1.70%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</a:t>
            </a:r>
            <a:r>
              <a:rPr lang="en-US" sz="1800" dirty="0" smtClean="0"/>
              <a:t>Deflation still rules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*No QE3 until SPX drops below 1,100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*Global bond shortage continues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*Since 2007 $350 billion out of equity mutual funds,</a:t>
            </a:r>
            <a:br>
              <a:rPr lang="en-US" sz="1800" dirty="0" smtClean="0"/>
            </a:br>
            <a:r>
              <a:rPr lang="en-US" sz="1800" dirty="0" smtClean="0"/>
              <a:t>$1 trillion into bond funds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 descr="3952503049_1cc2a38b59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0"/>
            <a:ext cx="3713492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(TNX) 1.42%-1.70% Range Holding</a:t>
            </a:r>
            <a:endParaRPr lang="en-US" sz="3200" dirty="0"/>
          </a:p>
        </p:txBody>
      </p:sp>
      <p:pic>
        <p:nvPicPr>
          <p:cNvPr id="4" name="Content Placeholder 3" descr="tnx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4622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(TLT)</a:t>
            </a:r>
            <a:endParaRPr lang="en-US" sz="3200" dirty="0"/>
          </a:p>
        </p:txBody>
      </p:sp>
      <p:pic>
        <p:nvPicPr>
          <p:cNvPr id="5" name="Content Placeholder 4" descr="s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551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Short Treasuries (TBT)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3769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Junk Bonds (HYG)</a:t>
            </a:r>
            <a:endParaRPr lang="en-US" sz="3200" dirty="0"/>
          </a:p>
        </p:txBody>
      </p:sp>
      <p:pic>
        <p:nvPicPr>
          <p:cNvPr id="4" name="Content Placeholder 3" descr="hy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455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Stocks</a:t>
            </a:r>
            <a:r>
              <a:rPr lang="en-US" sz="2400" dirty="0" smtClean="0"/>
              <a:t>-</a:t>
            </a:r>
            <a:r>
              <a:rPr lang="en-US" sz="2400" dirty="0" smtClean="0"/>
              <a:t>Setting Up for a Flat Summer?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*We are </a:t>
            </a:r>
            <a:r>
              <a:rPr lang="en-US" sz="1600" dirty="0" smtClean="0"/>
              <a:t>4.0% </a:t>
            </a:r>
            <a:r>
              <a:rPr lang="en-US" sz="1600" dirty="0" smtClean="0"/>
              <a:t>into a 5%-15% move down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*Use this rally to sell, </a:t>
            </a:r>
            <a:r>
              <a:rPr lang="en-US" sz="1600" dirty="0" smtClean="0"/>
              <a:t>but the ranges are narrowing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*</a:t>
            </a:r>
            <a:r>
              <a:rPr lang="en-US" sz="1600" dirty="0" smtClean="0"/>
              <a:t>Trade against the rising </a:t>
            </a:r>
            <a:r>
              <a:rPr lang="en-US" sz="1600" dirty="0" smtClean="0"/>
              <a:t>200 </a:t>
            </a:r>
            <a:r>
              <a:rPr lang="en-US" sz="1600" dirty="0" smtClean="0"/>
              <a:t>day moving </a:t>
            </a:r>
            <a:r>
              <a:rPr lang="en-US" sz="1600" dirty="0" smtClean="0"/>
              <a:t>average </a:t>
            </a:r>
            <a:br>
              <a:rPr lang="en-US" sz="1600" dirty="0" smtClean="0"/>
            </a:br>
            <a:r>
              <a:rPr lang="en-US" sz="1600" dirty="0" smtClean="0"/>
              <a:t>now at 1,300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*Volume is fleeing ahead of a summer shut down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*Many hedge funds have quit the market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*Squeezing the </a:t>
            </a:r>
            <a:r>
              <a:rPr lang="en-US" sz="1600" dirty="0" smtClean="0"/>
              <a:t>shorts, little new money coming into the market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*VIX collapse is pointing to a dead summer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6" name="Picture 5" descr="353960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47800"/>
            <a:ext cx="3051051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9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(SPX)</a:t>
            </a:r>
            <a:endParaRPr lang="en-US" sz="3600" dirty="0"/>
          </a:p>
        </p:txBody>
      </p:sp>
      <p:pic>
        <p:nvPicPr>
          <p:cNvPr id="9" name="Content Placeholder 8" descr="spx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541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Double Short S&amp;P 500 ETF(SDS)</a:t>
            </a:r>
            <a:endParaRPr lang="en-US" sz="2800" dirty="0"/>
          </a:p>
        </p:txBody>
      </p:sp>
      <p:pic>
        <p:nvPicPr>
          <p:cNvPr id="4" name="Content Placeholder 3" descr="hy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5041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Mad Hedge Fund Trader</a:t>
            </a:r>
            <a:br>
              <a:rPr lang="en-US" sz="2800" dirty="0" smtClean="0"/>
            </a:br>
            <a:r>
              <a:rPr lang="en-US" sz="2800" dirty="0" smtClean="0"/>
              <a:t>“Enter the Summer Doldrums”</a:t>
            </a:r>
            <a:endParaRPr lang="en-US" sz="16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smtClean="0">
                <a:solidFill>
                  <a:srgbClr val="002060"/>
                </a:solidFill>
              </a:rPr>
              <a:t>Diary of a Mad Hedge Fund Trader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New York City July </a:t>
            </a:r>
            <a:r>
              <a:rPr lang="en-US" b="1" i="1" dirty="0" smtClean="0"/>
              <a:t>3, 2012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4400" dirty="0" smtClean="0">
                <a:solidFill>
                  <a:srgbClr val="0070C0"/>
                </a:solidFill>
                <a:hlinkClick r:id="rId3"/>
              </a:rPr>
              <a:t>www.madhedgefundtrader.com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2" name="Picture 1" descr="woman-asleep-on-computer-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752600"/>
            <a:ext cx="4044324" cy="2692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Dow</a:t>
            </a:r>
            <a:endParaRPr lang="en-US" sz="2800" dirty="0"/>
          </a:p>
        </p:txBody>
      </p:sp>
      <p:pic>
        <p:nvPicPr>
          <p:cNvPr id="5" name="Content Placeholder 4" descr="dow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>
          <a:xfrm>
            <a:off x="457200" y="1295400"/>
            <a:ext cx="8229600" cy="4830763"/>
          </a:xfrm>
        </p:spPr>
      </p:pic>
    </p:spTree>
    <p:extLst>
      <p:ext uri="{BB962C8B-B14F-4D97-AF65-F5344CB8AC3E}">
        <p14:creationId xmlns:p14="http://schemas.microsoft.com/office/powerpoint/2010/main" val="365145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(VIX)</a:t>
            </a:r>
            <a:endParaRPr lang="en-US" sz="3600" dirty="0"/>
          </a:p>
        </p:txBody>
      </p:sp>
      <p:pic>
        <p:nvPicPr>
          <p:cNvPr id="4" name="Content Placeholder 3" descr="vix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716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(AAPL)</a:t>
            </a:r>
            <a:br>
              <a:rPr lang="en-US" sz="3600" dirty="0" smtClean="0"/>
            </a:br>
            <a:endParaRPr lang="en-US" sz="1400" dirty="0"/>
          </a:p>
        </p:txBody>
      </p:sp>
      <p:pic>
        <p:nvPicPr>
          <p:cNvPr id="4" name="Content Placeholder 3" descr="aap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665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(JPM)</a:t>
            </a:r>
            <a:br>
              <a:rPr lang="en-US" sz="3600" dirty="0" smtClean="0"/>
            </a:br>
            <a:endParaRPr lang="en-US" sz="1400" dirty="0"/>
          </a:p>
        </p:txBody>
      </p:sp>
      <p:pic>
        <p:nvPicPr>
          <p:cNvPr id="5" name="Content Placeholder 4" descr="j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983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(DIS)</a:t>
            </a:r>
            <a:br>
              <a:rPr lang="en-US" sz="3600" dirty="0" smtClean="0"/>
            </a:br>
            <a:endParaRPr lang="en-US" sz="1400" dirty="0"/>
          </a:p>
        </p:txBody>
      </p:sp>
      <p:pic>
        <p:nvPicPr>
          <p:cNvPr id="4" name="Content Placeholder 3" descr="di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496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Russell 2000 (IWM) </a:t>
            </a:r>
            <a:endParaRPr lang="en-US" sz="3600" dirty="0"/>
          </a:p>
        </p:txBody>
      </p:sp>
      <p:pic>
        <p:nvPicPr>
          <p:cNvPr id="4" name="Content Placeholder 3" descr="iw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5919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Greece ETF (GREK) </a:t>
            </a:r>
            <a:endParaRPr lang="en-US" sz="2800" dirty="0"/>
          </a:p>
        </p:txBody>
      </p:sp>
      <p:pic>
        <p:nvPicPr>
          <p:cNvPr id="4" name="Content Placeholder 3" descr="grek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0188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(EEM)</a:t>
            </a:r>
            <a:endParaRPr lang="en-US" sz="3600" dirty="0"/>
          </a:p>
        </p:txBody>
      </p:sp>
      <p:pic>
        <p:nvPicPr>
          <p:cNvPr id="6" name="Content Placeholder 5" descr="ee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511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Dollar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*Progress on </a:t>
            </a:r>
            <a:r>
              <a:rPr lang="en-US" sz="1600" dirty="0"/>
              <a:t>E</a:t>
            </a:r>
            <a:r>
              <a:rPr lang="en-US" sz="1600" dirty="0" smtClean="0"/>
              <a:t>uropean bailout was a baby step only,</a:t>
            </a:r>
            <a:br>
              <a:rPr lang="en-US" sz="1600" dirty="0" smtClean="0"/>
            </a:br>
            <a:r>
              <a:rPr lang="en-US" sz="1600" dirty="0" smtClean="0"/>
              <a:t>but triggered nice short covering gap on Euro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*Euro peak may come with </a:t>
            </a:r>
            <a:r>
              <a:rPr lang="en-US" sz="1600" dirty="0" smtClean="0"/>
              <a:t>ECB interest rate cut</a:t>
            </a:r>
            <a:br>
              <a:rPr lang="en-US" sz="1600" dirty="0" smtClean="0"/>
            </a:br>
            <a:r>
              <a:rPr lang="en-US" sz="1600" dirty="0" smtClean="0"/>
              <a:t>which is imminent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</a:t>
            </a:r>
            <a:r>
              <a:rPr lang="en-US" sz="1600" dirty="0" smtClean="0"/>
              <a:t>No big breakouts this summer, waiting for the</a:t>
            </a:r>
            <a:br>
              <a:rPr lang="en-US" sz="1600" dirty="0" smtClean="0"/>
            </a:br>
            <a:r>
              <a:rPr lang="en-US" sz="1600" dirty="0" smtClean="0"/>
              <a:t>next Fed meeting in six weeks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*Look for trading ranges to narrow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*Targeting $127.80 </a:t>
            </a:r>
            <a:r>
              <a:rPr lang="en-US" sz="1600" dirty="0" smtClean="0"/>
              <a:t>for a Euro short,</a:t>
            </a:r>
            <a:br>
              <a:rPr lang="en-US" sz="1600" dirty="0" smtClean="0"/>
            </a:br>
            <a:r>
              <a:rPr lang="en-US" sz="1600" dirty="0" smtClean="0"/>
              <a:t>50</a:t>
            </a:r>
            <a:r>
              <a:rPr lang="en-US" sz="1600" dirty="0" smtClean="0"/>
              <a:t>% retrace and 50 day MA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</a:t>
            </a:r>
            <a:r>
              <a:rPr lang="en-US" sz="1600" dirty="0" smtClean="0"/>
              <a:t>Yen </a:t>
            </a:r>
            <a:r>
              <a:rPr lang="en-US" sz="1600" dirty="0" smtClean="0"/>
              <a:t>is flat lining, sell OTM calls and volatility,</a:t>
            </a:r>
            <a:br>
              <a:rPr lang="en-US" sz="1600" dirty="0" smtClean="0"/>
            </a:br>
            <a:r>
              <a:rPr lang="en-US" sz="1600" dirty="0" smtClean="0"/>
              <a:t>waiting for the next QE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*”RISK ON” delivers big Ausie rally, look to sell short</a:t>
            </a:r>
            <a:br>
              <a:rPr lang="en-US" sz="1600" dirty="0" smtClean="0"/>
            </a:br>
            <a:r>
              <a:rPr lang="en-US" sz="1600" dirty="0" smtClean="0"/>
              <a:t>(FXA) on next </a:t>
            </a:r>
            <a:r>
              <a:rPr lang="en-US" sz="1600" dirty="0" smtClean="0"/>
              <a:t>peak</a:t>
            </a:r>
            <a:r>
              <a:rPr lang="en-US" sz="1600" dirty="0"/>
              <a:t> </a:t>
            </a:r>
            <a:r>
              <a:rPr lang="en-US" sz="1600" dirty="0" smtClean="0"/>
              <a:t>over $1.04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 descr="roller_coasters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057400"/>
            <a:ext cx="3313313" cy="251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6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Long Dollar Basket (UUP)</a:t>
            </a:r>
            <a:endParaRPr lang="en-US" sz="3200" dirty="0"/>
          </a:p>
        </p:txBody>
      </p:sp>
      <p:pic>
        <p:nvPicPr>
          <p:cNvPr id="4" name="Content Placeholder 3" descr="uu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677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2012 Schedule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dirty="0" smtClean="0"/>
              <a:t>July 5 New York</a:t>
            </a:r>
            <a:br>
              <a:rPr lang="en-US" sz="1800" b="1" dirty="0" smtClean="0"/>
            </a:br>
            <a:r>
              <a:rPr lang="en-US" sz="1800" dirty="0" smtClean="0"/>
              <a:t>July 6-13 Queen Mary II </a:t>
            </a:r>
            <a:br>
              <a:rPr lang="en-US" sz="1800" dirty="0" smtClean="0"/>
            </a:br>
            <a:r>
              <a:rPr lang="en-US" sz="1800" dirty="0" smtClean="0"/>
              <a:t>   New York to Southampton</a:t>
            </a:r>
            <a:br>
              <a:rPr lang="en-US" sz="1800" dirty="0" smtClean="0"/>
            </a:br>
            <a:r>
              <a:rPr lang="en-US" sz="1800" dirty="0" smtClean="0"/>
              <a:t>July 16 London</a:t>
            </a:r>
            <a:br>
              <a:rPr lang="en-US" sz="1800" dirty="0" smtClean="0"/>
            </a:br>
            <a:r>
              <a:rPr lang="en-US" sz="1800" dirty="0" smtClean="0"/>
              <a:t>July 17 Paris</a:t>
            </a:r>
            <a:br>
              <a:rPr lang="en-US" sz="1800" dirty="0" smtClean="0"/>
            </a:br>
            <a:r>
              <a:rPr lang="en-US" sz="1800" dirty="0" smtClean="0"/>
              <a:t>July 18 Frankfurt</a:t>
            </a:r>
            <a:br>
              <a:rPr lang="en-US" sz="1800" dirty="0" smtClean="0"/>
            </a:br>
            <a:r>
              <a:rPr lang="en-US" sz="1800" dirty="0" smtClean="0"/>
              <a:t>July 27 Zermatt</a:t>
            </a:r>
            <a:br>
              <a:rPr lang="en-US" sz="1800" dirty="0" smtClean="0"/>
            </a:br>
            <a:r>
              <a:rPr lang="en-US" sz="1800" dirty="0" smtClean="0"/>
              <a:t>September 28 Las Vegas</a:t>
            </a:r>
            <a:br>
              <a:rPr lang="en-US" sz="1800" dirty="0" smtClean="0"/>
            </a:br>
            <a:r>
              <a:rPr lang="en-US" sz="1800" dirty="0" smtClean="0"/>
              <a:t>October 19 Washington DC</a:t>
            </a:r>
            <a:br>
              <a:rPr lang="en-US" sz="1800" dirty="0" smtClean="0"/>
            </a:br>
            <a:r>
              <a:rPr lang="en-US" sz="1800" dirty="0" smtClean="0"/>
              <a:t>October 26 San Francisco</a:t>
            </a:r>
            <a:br>
              <a:rPr lang="en-US" sz="1800" dirty="0" smtClean="0"/>
            </a:br>
            <a:r>
              <a:rPr lang="en-US" sz="1800" dirty="0" smtClean="0"/>
              <a:t>November 8 Orlando</a:t>
            </a:r>
            <a:br>
              <a:rPr lang="en-US" sz="1800" dirty="0" smtClean="0"/>
            </a:br>
            <a:r>
              <a:rPr lang="en-US" sz="1800" dirty="0" smtClean="0"/>
              <a:t>January 3, 2013 Chicago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118" y="2057400"/>
            <a:ext cx="357909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74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Euro (FXE)</a:t>
            </a:r>
            <a:endParaRPr lang="en-US" sz="3600" dirty="0"/>
          </a:p>
        </p:txBody>
      </p:sp>
      <p:pic>
        <p:nvPicPr>
          <p:cNvPr id="4" name="Content Placeholder 3" descr="fx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341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Australian Dollar (FXA)</a:t>
            </a:r>
            <a:endParaRPr lang="en-US" sz="3200" dirty="0"/>
          </a:p>
        </p:txBody>
      </p:sp>
      <p:pic>
        <p:nvPicPr>
          <p:cNvPr id="4" name="Content Placeholder 3" descr="fx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736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Japanese Yen (FXY)</a:t>
            </a:r>
            <a:endParaRPr lang="en-US" sz="3600" dirty="0"/>
          </a:p>
        </p:txBody>
      </p:sp>
      <p:pic>
        <p:nvPicPr>
          <p:cNvPr id="5" name="Content Placeholder 4" descr="fx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397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(YCS)</a:t>
            </a:r>
            <a:endParaRPr lang="en-US" sz="3600" dirty="0"/>
          </a:p>
        </p:txBody>
      </p:sp>
      <p:pic>
        <p:nvPicPr>
          <p:cNvPr id="4" name="Content Placeholder 3" descr="yc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865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*”RISK ON” delivers </a:t>
            </a:r>
            <a:r>
              <a:rPr lang="en-US" sz="1800" dirty="0" smtClean="0"/>
              <a:t>$8 </a:t>
            </a:r>
            <a:r>
              <a:rPr lang="en-US" sz="1800" dirty="0" smtClean="0"/>
              <a:t>bounce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*Supply glut decimates the market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*Bounce to $85, next target is $75, via $90?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*US </a:t>
            </a:r>
            <a:r>
              <a:rPr lang="en-US" sz="1800" dirty="0"/>
              <a:t>f</a:t>
            </a:r>
            <a:r>
              <a:rPr lang="en-US" sz="1800" dirty="0" smtClean="0"/>
              <a:t>racking</a:t>
            </a:r>
            <a:r>
              <a:rPr lang="en-US" sz="1800" dirty="0" smtClean="0"/>
              <a:t> </a:t>
            </a:r>
            <a:r>
              <a:rPr lang="en-US" sz="1800" dirty="0" smtClean="0"/>
              <a:t>plus Saudi overproduction</a:t>
            </a:r>
            <a:br>
              <a:rPr lang="en-US" sz="1800" dirty="0" smtClean="0"/>
            </a:br>
            <a:r>
              <a:rPr lang="en-US" sz="1800" dirty="0" smtClean="0"/>
              <a:t>creating structural over supply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</a:t>
            </a:r>
            <a:r>
              <a:rPr lang="en-US" sz="1800" dirty="0" smtClean="0"/>
              <a:t>Nat Gas bounced huge in supply </a:t>
            </a:r>
            <a:r>
              <a:rPr lang="en-US" sz="1800" dirty="0" smtClean="0"/>
              <a:t>drop,</a:t>
            </a:r>
            <a:br>
              <a:rPr lang="en-US" sz="1800" dirty="0" smtClean="0"/>
            </a:br>
            <a:r>
              <a:rPr lang="en-US" sz="1800" dirty="0" smtClean="0"/>
              <a:t>US heat wave, look to sell around $3/MM BTU,</a:t>
            </a:r>
            <a:br>
              <a:rPr lang="en-US" sz="1800" dirty="0" smtClean="0"/>
            </a:br>
            <a:r>
              <a:rPr lang="en-US" sz="1800" dirty="0" smtClean="0"/>
              <a:t>or $22 in the UNG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Picture 4" descr="oil-tank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828800"/>
            <a:ext cx="3276600" cy="23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1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Hard Assets-Call of the Year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*All Hard Assets and their currencies peaked in February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*Are now 4-8 months into bear markets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*Reflecting global economic slowdown</a:t>
            </a:r>
            <a:br>
              <a:rPr lang="en-US" sz="1800" dirty="0" smtClean="0"/>
            </a:br>
            <a:r>
              <a:rPr lang="en-US" sz="1800" dirty="0" smtClean="0"/>
              <a:t>especially in China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*Since they we first into the bear market, </a:t>
            </a:r>
            <a:br>
              <a:rPr lang="en-US" sz="1800" dirty="0" smtClean="0"/>
            </a:br>
            <a:r>
              <a:rPr lang="en-US" sz="1800" dirty="0" smtClean="0"/>
              <a:t>will they be the first out?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*Look to make cheap buys in oil (USO), gold (GLD), silver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(SLV), Copper (CU) Australian dollar (FXA), and Canadian dollar (FXC)</a:t>
            </a:r>
            <a:br>
              <a:rPr lang="en-US" sz="1600" dirty="0" smtClean="0"/>
            </a:br>
            <a:r>
              <a:rPr lang="en-US" sz="1600" dirty="0" smtClean="0"/>
              <a:t>at August lows for fall/year end rally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*sell short OTM puts and take delivery or scale into ETF’s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Picture 4" descr="clarion-call-trumpet-ang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00"/>
            <a:ext cx="3780563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3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Crude</a:t>
            </a:r>
            <a:endParaRPr lang="en-US" sz="2800" dirty="0"/>
          </a:p>
        </p:txBody>
      </p:sp>
      <p:pic>
        <p:nvPicPr>
          <p:cNvPr id="5" name="Content Placeholder 4" descr="oi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448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Oil (USO)</a:t>
            </a:r>
            <a:endParaRPr lang="en-US" sz="2800" dirty="0"/>
          </a:p>
        </p:txBody>
      </p:sp>
      <p:pic>
        <p:nvPicPr>
          <p:cNvPr id="7" name="Content Placeholder 6" descr="uso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8285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(USO) The Low Risk Play</a:t>
            </a:r>
            <a:br>
              <a:rPr lang="en-US" sz="2800" dirty="0" smtClean="0"/>
            </a:br>
            <a:r>
              <a:rPr lang="en-US" sz="2800" dirty="0" smtClean="0"/>
              <a:t>Naked Short Puts on Oil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u="sng" dirty="0" smtClean="0"/>
              <a:t>Proceeds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Sell short 10 </a:t>
            </a:r>
            <a:r>
              <a:rPr lang="en-US" sz="2000" dirty="0"/>
              <a:t>X August, 2012 </a:t>
            </a:r>
            <a:r>
              <a:rPr lang="en-US" sz="2000" dirty="0" smtClean="0"/>
              <a:t>$28 Puts at……………. $1.00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(10 X 100 X $1.00) =………$1,000 = 1.00% return on $100,000 portfolio</a:t>
            </a:r>
            <a:br>
              <a:rPr lang="en-US" sz="2000" dirty="0" smtClean="0"/>
            </a:br>
            <a:r>
              <a:rPr lang="en-US" sz="2000" b="1" u="sng" dirty="0" smtClean="0"/>
              <a:t>Profit at Expiration</a:t>
            </a:r>
            <a:br>
              <a:rPr lang="en-US" sz="2000" b="1" u="sng" dirty="0" smtClean="0"/>
            </a:br>
            <a:r>
              <a:rPr lang="en-US" sz="2000" b="1" u="sng" dirty="0" smtClean="0"/>
              <a:t/>
            </a:r>
            <a:br>
              <a:rPr lang="en-US" sz="2000" b="1" u="sng" dirty="0" smtClean="0"/>
            </a:br>
            <a:r>
              <a:rPr lang="en-US" sz="1800" dirty="0" smtClean="0"/>
              <a:t>USO Wednesday price at  $30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Take in Premium and downside (USO) cost is ($28 - $1) = $27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Oil needs to drop to $69.60 to hit (USO)</a:t>
            </a:r>
            <a:r>
              <a:rPr lang="en-US" sz="1800" dirty="0"/>
              <a:t> </a:t>
            </a:r>
            <a:r>
              <a:rPr lang="en-US" sz="1800" dirty="0" smtClean="0"/>
              <a:t>$27 cost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If it falls that far take delivery of USO) shares worth $25,000, or 25% of the portfolio,  and keep them for fall</a:t>
            </a:r>
            <a:br>
              <a:rPr lang="en-US" sz="1800" dirty="0" smtClean="0"/>
            </a:br>
            <a:r>
              <a:rPr lang="en-US" sz="1800" dirty="0" smtClean="0"/>
              <a:t>oil bounce back to $90. If it doesn’t, keep the $1,000 in premium.</a:t>
            </a:r>
            <a:br>
              <a:rPr lang="en-US" sz="1800" dirty="0" smtClean="0"/>
            </a:br>
            <a:r>
              <a:rPr lang="en-US" sz="1800" dirty="0" smtClean="0"/>
              <a:t>Do on every dip until you get hit.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Also is a good idea here on gold (GLD), silver (SLV), and copper (CU)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33907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Natural Gas</a:t>
            </a:r>
            <a:endParaRPr lang="en-US" sz="3200" dirty="0"/>
          </a:p>
        </p:txBody>
      </p:sp>
      <p:pic>
        <p:nvPicPr>
          <p:cNvPr id="4" name="Content Placeholder 3" descr="natga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407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2800" y="2286000"/>
            <a:ext cx="285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New York, NY</a:t>
            </a:r>
            <a:br>
              <a:rPr lang="en-US" b="1" dirty="0"/>
            </a:br>
            <a:r>
              <a:rPr lang="en-US" b="1" dirty="0"/>
              <a:t>July 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200400"/>
            <a:ext cx="1833382" cy="275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56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Natural </a:t>
            </a:r>
            <a:r>
              <a:rPr lang="en-US" sz="3200" dirty="0" smtClean="0"/>
              <a:t>Gas (UNG)</a:t>
            </a:r>
            <a:endParaRPr lang="en-US" sz="3200" dirty="0"/>
          </a:p>
        </p:txBody>
      </p:sp>
      <p:pic>
        <p:nvPicPr>
          <p:cNvPr id="5" name="Content Placeholder 4" descr="UN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6935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Copper (CU)</a:t>
            </a:r>
            <a:endParaRPr lang="en-US" sz="3200" dirty="0"/>
          </a:p>
        </p:txBody>
      </p:sp>
      <p:pic>
        <p:nvPicPr>
          <p:cNvPr id="4" name="Content Placeholder 3" descr="copp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534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Precious Metals-Getting Interesting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56388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*Seasonal strength kicks in during August,</a:t>
            </a:r>
            <a:br>
              <a:rPr lang="en-US" dirty="0" smtClean="0"/>
            </a:br>
            <a:r>
              <a:rPr lang="en-US" dirty="0" smtClean="0"/>
              <a:t>buy July-sell February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*Still waiting for QE, Europe will jump</a:t>
            </a:r>
            <a:br>
              <a:rPr lang="en-US" dirty="0" smtClean="0"/>
            </a:br>
            <a:r>
              <a:rPr lang="en-US" dirty="0" smtClean="0"/>
              <a:t>before the US, will LTRO or Euro interest rate cut</a:t>
            </a:r>
            <a:br>
              <a:rPr lang="en-US" dirty="0" smtClean="0"/>
            </a:br>
            <a:r>
              <a:rPr lang="en-US" dirty="0" smtClean="0"/>
              <a:t>be the trigger?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*Gold shares leading is very bullish leading</a:t>
            </a:r>
            <a:br>
              <a:rPr lang="en-US" dirty="0" smtClean="0"/>
            </a:br>
            <a:r>
              <a:rPr lang="en-US" dirty="0" smtClean="0"/>
              <a:t>indicator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</a:t>
            </a:r>
            <a:r>
              <a:rPr lang="en-US" dirty="0" smtClean="0"/>
              <a:t>May-June began months </a:t>
            </a:r>
            <a:r>
              <a:rPr lang="en-US" dirty="0" smtClean="0"/>
              <a:t>of base building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*Asian central bank buying is putting in a floor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gold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828800"/>
            <a:ext cx="2946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</a:t>
            </a:r>
            <a:endParaRPr lang="en-US" sz="3600" dirty="0"/>
          </a:p>
        </p:txBody>
      </p:sp>
      <p:pic>
        <p:nvPicPr>
          <p:cNvPr id="4" name="Content Placeholder 3" descr="gol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36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Silver</a:t>
            </a:r>
            <a:endParaRPr lang="en-US" sz="3600" dirty="0"/>
          </a:p>
        </p:txBody>
      </p:sp>
      <p:pic>
        <p:nvPicPr>
          <p:cNvPr id="5" name="Content Placeholder 4" descr="silv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320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(Platinum) (PPLT)</a:t>
            </a:r>
            <a:endParaRPr lang="en-US" sz="3200" dirty="0"/>
          </a:p>
        </p:txBody>
      </p:sp>
      <p:pic>
        <p:nvPicPr>
          <p:cNvPr id="4" name="Content Placeholder 3" descr="ppl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268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Palladium (PALL)</a:t>
            </a:r>
            <a:endParaRPr lang="en-US" sz="3600" dirty="0"/>
          </a:p>
        </p:txBody>
      </p:sp>
      <p:pic>
        <p:nvPicPr>
          <p:cNvPr id="5" name="Content Placeholder 4" descr="pal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41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Ags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*Global warming returns with a vengeance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*Severe drought </a:t>
            </a:r>
            <a:r>
              <a:rPr lang="en-US" sz="1800" dirty="0" smtClean="0"/>
              <a:t>hits the Midwest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*US </a:t>
            </a:r>
            <a:r>
              <a:rPr lang="en-US" sz="1800" dirty="0" smtClean="0"/>
              <a:t>corn and wheat yields cut back substantially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*Drought getting more severe in Russia,</a:t>
            </a:r>
            <a:br>
              <a:rPr lang="en-US" sz="1800" dirty="0" smtClean="0"/>
            </a:br>
            <a:r>
              <a:rPr lang="en-US" sz="1800" dirty="0" smtClean="0"/>
              <a:t>cutting exports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*Miss the pop, distracted by better trades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5" name="Picture 4" descr="wheat-field-egy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752600"/>
            <a:ext cx="3118734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(CORN)</a:t>
            </a:r>
            <a:endParaRPr lang="en-US" sz="2800" dirty="0"/>
          </a:p>
        </p:txBody>
      </p:sp>
      <p:pic>
        <p:nvPicPr>
          <p:cNvPr id="5" name="Content Placeholder 4" descr="cor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9879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Soybeans (SOYB)</a:t>
            </a:r>
            <a:endParaRPr lang="en-US" sz="3200" dirty="0"/>
          </a:p>
        </p:txBody>
      </p:sp>
      <p:pic>
        <p:nvPicPr>
          <p:cNvPr id="4" name="Content Placeholder 3" descr="soyb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618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23622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Seminar at Sea</a:t>
            </a:r>
            <a:br>
              <a:rPr lang="en-US" b="1" dirty="0" smtClean="0"/>
            </a:br>
            <a:r>
              <a:rPr lang="en-US" b="1" dirty="0" smtClean="0"/>
              <a:t>July 11, 2012</a:t>
            </a:r>
            <a:br>
              <a:rPr lang="en-US" b="1" dirty="0" smtClean="0"/>
            </a:br>
            <a:r>
              <a:rPr lang="en-US" b="1" dirty="0" smtClean="0"/>
              <a:t>Queen Mary 2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62600" y="2500699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London</a:t>
            </a:r>
            <a:br>
              <a:rPr lang="en-US" b="1" dirty="0" smtClean="0"/>
            </a:br>
            <a:r>
              <a:rPr lang="en-US" b="1" dirty="0" smtClean="0"/>
              <a:t>July 16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57600"/>
            <a:ext cx="4415398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674616"/>
            <a:ext cx="3330112" cy="249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06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Real Estate</a:t>
            </a:r>
            <a:br>
              <a:rPr lang="en-US" sz="3200" dirty="0" smtClean="0"/>
            </a:br>
            <a:r>
              <a:rPr lang="en-US" sz="2000" dirty="0" smtClean="0"/>
              <a:t>February, 2012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77" y="1600201"/>
            <a:ext cx="6801046" cy="3581400"/>
          </a:xfrm>
        </p:spPr>
      </p:pic>
      <p:sp>
        <p:nvSpPr>
          <p:cNvPr id="3" name="TextBox 2"/>
          <p:cNvSpPr txBox="1"/>
          <p:nvPr/>
        </p:nvSpPr>
        <p:spPr>
          <a:xfrm>
            <a:off x="2057400" y="5420077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 “twist” extend to mortgage backed securities?</a:t>
            </a:r>
            <a:br>
              <a:rPr lang="en-US" dirty="0" smtClean="0"/>
            </a:br>
            <a:r>
              <a:rPr lang="en-US" dirty="0" smtClean="0"/>
              <a:t>Could take the 30 year fixed from 3.75% to 2.75%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6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3200" dirty="0" smtClean="0"/>
              <a:t>Trade Sheet</a:t>
            </a:r>
            <a:br>
              <a:rPr lang="en-US" sz="3200" dirty="0" smtClean="0"/>
            </a:br>
            <a:r>
              <a:rPr lang="en-US" sz="2000" dirty="0" smtClean="0"/>
              <a:t>The bottom line: Wait for Commodities to lead the first move up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*Stocks- stand aside, wait for bigger sell off</a:t>
            </a:r>
            <a:br>
              <a:rPr lang="en-US" sz="2400" dirty="0" smtClean="0"/>
            </a:br>
            <a:r>
              <a:rPr lang="en-US" sz="2400" dirty="0" smtClean="0"/>
              <a:t>*Bonds- sell rallies through OTM Call Spreads, 1.50% or lower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*Commodities- </a:t>
            </a:r>
            <a:r>
              <a:rPr lang="en-US" sz="2400" dirty="0" smtClean="0"/>
              <a:t>wait for bigger dip to buy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Currencies- sell Euro on rally over $</a:t>
            </a:r>
            <a:r>
              <a:rPr lang="en-US" sz="2400" dirty="0" smtClean="0"/>
              <a:t>1.27.8, </a:t>
            </a:r>
            <a:r>
              <a:rPr lang="en-US" sz="2400" dirty="0" smtClean="0"/>
              <a:t>sell yen</a:t>
            </a:r>
            <a:r>
              <a:rPr lang="en-US" sz="2400" dirty="0"/>
              <a:t> </a:t>
            </a:r>
            <a:r>
              <a:rPr lang="en-US" sz="2400" dirty="0" smtClean="0"/>
              <a:t>OTM Calls</a:t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/>
              <a:t>Precious </a:t>
            </a:r>
            <a:r>
              <a:rPr lang="en-US" sz="2400" dirty="0" smtClean="0"/>
              <a:t>Metals – Short OTM Puts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Volatility-stand aside, </a:t>
            </a:r>
            <a:r>
              <a:rPr lang="en-US" sz="2400" dirty="0" smtClean="0"/>
              <a:t>dying </a:t>
            </a:r>
            <a:r>
              <a:rPr lang="en-US" sz="2400" dirty="0" smtClean="0"/>
              <a:t>into the summer</a:t>
            </a:r>
            <a:br>
              <a:rPr lang="en-US" sz="2400" dirty="0" smtClean="0"/>
            </a:br>
            <a:r>
              <a:rPr lang="en-US" sz="2400" dirty="0" smtClean="0"/>
              <a:t>*The ags – stand aside, too late to buy</a:t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/>
              <a:t>Real </a:t>
            </a:r>
            <a:r>
              <a:rPr lang="en-US" sz="2400" dirty="0" smtClean="0"/>
              <a:t>estate- rent, don’t buy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Next Webinar is on Tuesday, July 18, 2012</a:t>
            </a:r>
            <a:br>
              <a:rPr lang="en-US" sz="2400" dirty="0" smtClean="0"/>
            </a:br>
            <a:r>
              <a:rPr lang="en-US" sz="2400" dirty="0" smtClean="0"/>
              <a:t>12:00 noon EST from </a:t>
            </a:r>
            <a:r>
              <a:rPr lang="en-US" sz="2400" dirty="0" smtClean="0"/>
              <a:t>Frankfurt, Germany</a:t>
            </a:r>
            <a:br>
              <a:rPr lang="en-US" sz="2400" dirty="0" smtClean="0"/>
            </a:b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10000"/>
            <a:ext cx="2457450" cy="14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To </a:t>
            </a:r>
            <a:r>
              <a:rPr lang="en-US" sz="2700" smtClean="0"/>
              <a:t>buy strategy</a:t>
            </a:r>
            <a:r>
              <a:rPr lang="en-US" sz="2700"/>
              <a:t> </a:t>
            </a:r>
            <a:r>
              <a:rPr lang="en-US" sz="2700" smtClean="0"/>
              <a:t>luncheon </a:t>
            </a:r>
            <a:r>
              <a:rPr lang="en-US" sz="2700" dirty="0" smtClean="0"/>
              <a:t>tickets Please Go to</a:t>
            </a:r>
            <a:br>
              <a:rPr lang="en-US" sz="2700" dirty="0" smtClean="0"/>
            </a:br>
            <a:r>
              <a:rPr lang="en-US" sz="2700" dirty="0" smtClean="0">
                <a:hlinkClick r:id="rId3"/>
              </a:rPr>
              <a:t>www.madhedgefundtrader.com</a:t>
            </a:r>
            <a:r>
              <a:rPr lang="en-US" sz="2700" dirty="0" smtClean="0"/>
              <a:t> </a:t>
            </a:r>
            <a:endParaRPr lang="en-US" sz="2700" dirty="0"/>
          </a:p>
        </p:txBody>
      </p:sp>
      <p:pic>
        <p:nvPicPr>
          <p:cNvPr id="38915" name="Content Placeholder 3" descr="Business1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2895600"/>
            <a:ext cx="7361238" cy="335121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2362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Paris</a:t>
            </a:r>
            <a:br>
              <a:rPr lang="en-US" b="1" dirty="0" smtClean="0"/>
            </a:br>
            <a:r>
              <a:rPr lang="en-US" b="1" dirty="0" smtClean="0"/>
              <a:t>July 17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62600" y="2500699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Frankfurt</a:t>
            </a:r>
            <a:br>
              <a:rPr lang="en-US" b="1" dirty="0" smtClean="0"/>
            </a:br>
            <a:r>
              <a:rPr lang="en-US" b="1" dirty="0" smtClean="0"/>
              <a:t>July 18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05534"/>
            <a:ext cx="3657600" cy="2767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18111"/>
            <a:ext cx="3785513" cy="283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2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Trade Alert Performance</a:t>
            </a:r>
            <a:br>
              <a:rPr lang="en-US" sz="36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*June Final +14.7%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*2012 YTD +8.2%</a:t>
            </a:r>
            <a:br>
              <a:rPr lang="en-US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*First 84 </a:t>
            </a:r>
            <a:r>
              <a:rPr lang="en-US" sz="2400" dirty="0"/>
              <a:t>weeks of Trading</a:t>
            </a:r>
            <a:br>
              <a:rPr lang="en-US" sz="2400" dirty="0"/>
            </a:br>
            <a:r>
              <a:rPr lang="en-US" sz="2400" dirty="0"/>
              <a:t>+ </a:t>
            </a:r>
            <a:r>
              <a:rPr lang="en-US" sz="2400" dirty="0" smtClean="0"/>
              <a:t>49.0%</a:t>
            </a:r>
            <a:br>
              <a:rPr lang="en-US" sz="2400" dirty="0" smtClean="0"/>
            </a:br>
            <a:r>
              <a:rPr lang="en-US" sz="2000" dirty="0" smtClean="0"/>
              <a:t>*</a:t>
            </a:r>
            <a:r>
              <a:rPr lang="en-US" sz="2000" dirty="0"/>
              <a:t>Versus </a:t>
            </a:r>
            <a:r>
              <a:rPr lang="en-US" sz="2000" dirty="0" smtClean="0"/>
              <a:t>+8.9% </a:t>
            </a:r>
            <a:r>
              <a:rPr lang="en-US" sz="2000" dirty="0"/>
              <a:t>for the S&amp;P500</a:t>
            </a:r>
            <a:br>
              <a:rPr lang="en-US" sz="2000" dirty="0"/>
            </a:br>
            <a:r>
              <a:rPr lang="en-US" sz="2000" dirty="0" smtClean="0"/>
              <a:t>A 40.1% outperformance of the index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64 out of 94 closed trades profitable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u="sng" dirty="0" smtClean="0"/>
              <a:t>68% success rate on closed trades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5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3200" dirty="0"/>
              <a:t>Portfolio Review</a:t>
            </a:r>
            <a:br>
              <a:rPr lang="en-US" sz="3200" dirty="0"/>
            </a:br>
            <a:r>
              <a:rPr lang="en-US" sz="2000" dirty="0" smtClean="0"/>
              <a:t>Hiding on the Sidelines</a:t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62641"/>
              </p:ext>
            </p:extLst>
          </p:nvPr>
        </p:nvGraphicFramePr>
        <p:xfrm>
          <a:off x="4114800" y="1905000"/>
          <a:ext cx="4000501" cy="342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641863"/>
              </p:ext>
            </p:extLst>
          </p:nvPr>
        </p:nvGraphicFramePr>
        <p:xfrm>
          <a:off x="1066800" y="1524000"/>
          <a:ext cx="2832926" cy="4525965"/>
        </p:xfrm>
        <a:graphic>
          <a:graphicData uri="http://schemas.openxmlformats.org/drawingml/2006/table">
            <a:tbl>
              <a:tblPr/>
              <a:tblGrid>
                <a:gridCol w="1724390"/>
                <a:gridCol w="1108536"/>
              </a:tblGrid>
              <a:tr h="22618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 Hedge Fund Trader</a:t>
                      </a: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6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Trading Book</a:t>
                      </a: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18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Asset Class Breakdown</a:t>
                      </a: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6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Adjusted Basis</a:t>
                      </a: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53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capital at risk</a:t>
                      </a: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53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On</a:t>
                      </a: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539">
                <a:tc>
                  <a:txBody>
                    <a:bodyPr/>
                    <a:lstStyle/>
                    <a:p>
                      <a:pPr algn="ctr" fontAlgn="b"/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53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(FXY) July short call spread</a:t>
                      </a: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(TLT) Short call spread</a:t>
                      </a: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Off</a:t>
                      </a: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53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55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55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net position</a:t>
                      </a: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20.00%</a:t>
                      </a: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55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17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Performance Since Inception-New All Time High</a:t>
            </a:r>
            <a:br>
              <a:rPr lang="en-US" sz="2800" dirty="0" smtClean="0"/>
            </a:br>
            <a:r>
              <a:rPr lang="en-US" sz="2800" dirty="0" smtClean="0"/>
              <a:t>+31% Average Annualized Return</a:t>
            </a:r>
            <a:endParaRPr lang="en-US" sz="2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523515"/>
              </p:ext>
            </p:extLst>
          </p:nvPr>
        </p:nvGraphicFramePr>
        <p:xfrm>
          <a:off x="1143000" y="1752600"/>
          <a:ext cx="6781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8559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8158</TotalTime>
  <Words>373</Words>
  <Application>Microsoft Macintosh PowerPoint</Application>
  <PresentationFormat>On-screen Show (4:3)</PresentationFormat>
  <Paragraphs>91</Paragraphs>
  <Slides>52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Please Stand By for John Thomas Wednesday, July 3, 2012, New York City Global Trading Dispatch</vt:lpstr>
      <vt:lpstr>The Mad Hedge Fund Trader “Enter the Summer Doldrums”</vt:lpstr>
      <vt:lpstr>MHFT Global Strategy Luncheons Buy tickets at www.madhedgefundtrader.com  2012 Schedule</vt:lpstr>
      <vt:lpstr>MHFT Global Strategy Luncheons Buy tickets at www.madhedgefundtrader.com </vt:lpstr>
      <vt:lpstr>MHFT Global Strategy Luncheons Buy tickets at www.madhedgefundtrader.com </vt:lpstr>
      <vt:lpstr>MHFT Global Strategy Luncheons Buy tickets at www.madhedgefundtrader.com </vt:lpstr>
      <vt:lpstr>Trade Alert Performance </vt:lpstr>
      <vt:lpstr>Portfolio Review Hiding on the Sidelines </vt:lpstr>
      <vt:lpstr>Performance Since Inception-New All Time High +31% Average Annualized Return</vt:lpstr>
      <vt:lpstr>The Economy-Still Soggy </vt:lpstr>
      <vt:lpstr>Weekly Jobless Claims The Short Term Trend is Up Break 400,000 and the double dip threat is on</vt:lpstr>
      <vt:lpstr>Bonds-Fed Passed</vt:lpstr>
      <vt:lpstr>(TNX) 1.42%-1.70% Range Holding</vt:lpstr>
      <vt:lpstr>(TLT)</vt:lpstr>
      <vt:lpstr>Short Treasuries (TBT)</vt:lpstr>
      <vt:lpstr>Junk Bonds (HYG)</vt:lpstr>
      <vt:lpstr>Stocks-Setting Up for a Flat Summer? </vt:lpstr>
      <vt:lpstr>(SPX)</vt:lpstr>
      <vt:lpstr>Double Short S&amp;P 500 ETF(SDS)</vt:lpstr>
      <vt:lpstr>Dow</vt:lpstr>
      <vt:lpstr>(VIX)</vt:lpstr>
      <vt:lpstr>(AAPL) </vt:lpstr>
      <vt:lpstr>(JPM) </vt:lpstr>
      <vt:lpstr>(DIS) </vt:lpstr>
      <vt:lpstr>Russell 2000 (IWM) </vt:lpstr>
      <vt:lpstr>Greece ETF (GREK) </vt:lpstr>
      <vt:lpstr>(EEM)</vt:lpstr>
      <vt:lpstr>The Dollar</vt:lpstr>
      <vt:lpstr>Long Dollar Basket (UUP)</vt:lpstr>
      <vt:lpstr>Euro (FXE)</vt:lpstr>
      <vt:lpstr>Australian Dollar (FXA)</vt:lpstr>
      <vt:lpstr>Japanese Yen (FXY)</vt:lpstr>
      <vt:lpstr>(YCS)</vt:lpstr>
      <vt:lpstr>Energy</vt:lpstr>
      <vt:lpstr>Hard Assets-Call of the Year</vt:lpstr>
      <vt:lpstr>Crude</vt:lpstr>
      <vt:lpstr>Oil (USO)</vt:lpstr>
      <vt:lpstr>(USO) The Low Risk Play Naked Short Puts on Oil</vt:lpstr>
      <vt:lpstr>Natural Gas</vt:lpstr>
      <vt:lpstr>Natural Gas (UNG)</vt:lpstr>
      <vt:lpstr>Copper (CU)</vt:lpstr>
      <vt:lpstr>Precious Metals-Getting Interesting</vt:lpstr>
      <vt:lpstr>Gold</vt:lpstr>
      <vt:lpstr>Silver</vt:lpstr>
      <vt:lpstr>(Platinum) (PPLT)</vt:lpstr>
      <vt:lpstr>Palladium (PALL)</vt:lpstr>
      <vt:lpstr>The Ags</vt:lpstr>
      <vt:lpstr>(CORN)</vt:lpstr>
      <vt:lpstr>Soybeans (SOYB)</vt:lpstr>
      <vt:lpstr>Real Estate February, 2012</vt:lpstr>
      <vt:lpstr>Trade Sheet The bottom line: Wait for Commodities to lead the first move up</vt:lpstr>
      <vt:lpstr>To buy strategy luncheon tickets Please Go to www.madhedgefundtrader.com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tammi</dc:creator>
  <cp:lastModifiedBy>Randy Bronte</cp:lastModifiedBy>
  <cp:revision>1561</cp:revision>
  <dcterms:created xsi:type="dcterms:W3CDTF">2009-05-20T21:55:50Z</dcterms:created>
  <dcterms:modified xsi:type="dcterms:W3CDTF">2012-07-03T15:24:15Z</dcterms:modified>
</cp:coreProperties>
</file>