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353" r:id="rId2"/>
    <p:sldId id="256" r:id="rId3"/>
    <p:sldId id="505" r:id="rId4"/>
    <p:sldId id="504" r:id="rId5"/>
    <p:sldId id="354" r:id="rId6"/>
    <p:sldId id="355" r:id="rId7"/>
    <p:sldId id="540" r:id="rId8"/>
    <p:sldId id="447" r:id="rId9"/>
    <p:sldId id="503" r:id="rId10"/>
    <p:sldId id="437" r:id="rId11"/>
    <p:sldId id="438" r:id="rId12"/>
    <p:sldId id="541" r:id="rId13"/>
    <p:sldId id="439" r:id="rId14"/>
    <p:sldId id="466" r:id="rId15"/>
    <p:sldId id="565" r:id="rId16"/>
    <p:sldId id="498" r:id="rId17"/>
    <p:sldId id="420" r:id="rId18"/>
    <p:sldId id="486" r:id="rId19"/>
    <p:sldId id="431" r:id="rId20"/>
    <p:sldId id="490" r:id="rId21"/>
    <p:sldId id="542" r:id="rId22"/>
    <p:sldId id="543" r:id="rId23"/>
    <p:sldId id="561" r:id="rId24"/>
    <p:sldId id="566" r:id="rId25"/>
    <p:sldId id="514" r:id="rId26"/>
    <p:sldId id="530" r:id="rId27"/>
    <p:sldId id="443" r:id="rId28"/>
    <p:sldId id="444" r:id="rId29"/>
    <p:sldId id="562" r:id="rId30"/>
    <p:sldId id="445" r:id="rId31"/>
    <p:sldId id="454" r:id="rId32"/>
    <p:sldId id="497" r:id="rId33"/>
    <p:sldId id="448" r:id="rId34"/>
    <p:sldId id="457" r:id="rId35"/>
    <p:sldId id="470" r:id="rId36"/>
    <p:sldId id="434" r:id="rId37"/>
    <p:sldId id="465" r:id="rId38"/>
    <p:sldId id="433" r:id="rId39"/>
    <p:sldId id="427" r:id="rId40"/>
    <p:sldId id="570" r:id="rId41"/>
    <p:sldId id="573" r:id="rId42"/>
    <p:sldId id="428" r:id="rId43"/>
    <p:sldId id="574" r:id="rId44"/>
    <p:sldId id="575" r:id="rId45"/>
    <p:sldId id="450" r:id="rId46"/>
    <p:sldId id="451" r:id="rId47"/>
    <p:sldId id="569" r:id="rId48"/>
    <p:sldId id="440" r:id="rId49"/>
    <p:sldId id="442" r:id="rId50"/>
    <p:sldId id="501" r:id="rId51"/>
    <p:sldId id="558" r:id="rId52"/>
    <p:sldId id="449" r:id="rId53"/>
    <p:sldId id="360" r:id="rId54"/>
    <p:sldId id="293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36" autoAdjust="0"/>
    <p:restoredTop sz="96196" autoAdjust="0"/>
  </p:normalViewPr>
  <p:slideViewPr>
    <p:cSldViewPr>
      <p:cViewPr>
        <p:scale>
          <a:sx n="107" d="100"/>
          <a:sy n="107" d="100"/>
        </p:scale>
        <p:origin x="-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9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Sheet1!$B$14</c:f>
              <c:strCache>
                <c:ptCount val="1"/>
                <c:pt idx="0">
                  <c:v>30.00%</c:v>
                </c:pt>
              </c:strCache>
            </c:strRef>
          </c:tx>
          <c:explosion val="25"/>
          <c:val>
            <c:numRef>
              <c:f>Sheet1!$B$14:$B$23</c:f>
              <c:numCache>
                <c:formatCode>0.00%</c:formatCode>
                <c:ptCount val="10"/>
                <c:pt idx="0">
                  <c:v>0.3</c:v>
                </c:pt>
                <c:pt idx="1">
                  <c:v>0.15</c:v>
                </c:pt>
                <c:pt idx="2">
                  <c:v>0.1</c:v>
                </c:pt>
                <c:pt idx="3">
                  <c:v>0.35</c:v>
                </c:pt>
                <c:pt idx="7">
                  <c:v>-3.2000000000000001E-2</c:v>
                </c:pt>
                <c:pt idx="8">
                  <c:v>-0.05</c:v>
                </c:pt>
                <c:pt idx="9">
                  <c:v>-0.05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3AE42D-1306-4496-85E9-1CFCDF01E9D1}" type="datetimeFigureOut">
              <a:rPr lang="en-US"/>
              <a:pPr>
                <a:defRPr/>
              </a:pPr>
              <a:t>8/29/2012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D3926B-C3E1-4FE9-82F5-6547D9E3A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8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DED3D-1641-45F9-A8D8-F4029443AC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64EB5-AE4A-44CA-BBD7-1A741FDA3B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81B7-7EF8-4A5F-AF36-DE646D052CD4}" type="datetimeFigureOut">
              <a:rPr lang="en-US"/>
              <a:pPr>
                <a:defRPr/>
              </a:pPr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E94A-0886-4A0C-AB56-BE787B652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2512-39EC-4D53-9C4A-98737B938D01}" type="datetimeFigureOut">
              <a:rPr lang="en-US"/>
              <a:pPr>
                <a:defRPr/>
              </a:pPr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62C3-E191-44E5-81A9-2F81298E7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FCFF-AAC6-43ED-99C2-E906CE223DF2}" type="datetimeFigureOut">
              <a:rPr lang="en-US"/>
              <a:pPr>
                <a:defRPr/>
              </a:pPr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7390-DBF8-4C07-ADB4-452AE594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33EF-AC14-4322-9BF3-0510C7453135}" type="datetimeFigureOut">
              <a:rPr lang="en-US"/>
              <a:pPr>
                <a:defRPr/>
              </a:pPr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60B5-E2BF-42D4-80D6-2E02A650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994D-A21B-40A4-BB0F-ABA004C8301A}" type="datetimeFigureOut">
              <a:rPr lang="en-US"/>
              <a:pPr>
                <a:defRPr/>
              </a:pPr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33D7-B767-4A2F-8088-9CF0557D3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55FC-F6D5-464C-8DB2-CDF57DA80417}" type="datetimeFigureOut">
              <a:rPr lang="en-US"/>
              <a:pPr>
                <a:defRPr/>
              </a:pPr>
              <a:t>8/29/2012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A1DD-87D5-46DF-856D-30224D31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5157-77C7-4086-A571-CF2106B77A76}" type="datetimeFigureOut">
              <a:rPr lang="en-US"/>
              <a:pPr>
                <a:defRPr/>
              </a:pPr>
              <a:t>8/29/2012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3935-3ED8-49D3-94B9-3129C0D31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5EB6-4A2D-4877-BDB4-6CC6A9DF78FE}" type="datetimeFigureOut">
              <a:rPr lang="en-US"/>
              <a:pPr>
                <a:defRPr/>
              </a:pPr>
              <a:t>8/29/2012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1E99-0837-495E-84D0-0FDA05AB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3344-56AE-4BAC-9123-7F19F8CE94F2}" type="datetimeFigureOut">
              <a:rPr lang="en-US"/>
              <a:pPr>
                <a:defRPr/>
              </a:pPr>
              <a:t>8/29/2012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2DD9-2D54-4EDC-BE0F-2928EF80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26D6-0067-4AC2-A856-152A3516E93D}" type="datetimeFigureOut">
              <a:rPr lang="en-US"/>
              <a:pPr>
                <a:defRPr/>
              </a:pPr>
              <a:t>8/29/2012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45B5-E4F3-4173-89C1-A024FE94A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8699-8B8E-435C-B13D-6239D5386B04}" type="datetimeFigureOut">
              <a:rPr lang="en-US"/>
              <a:pPr>
                <a:defRPr/>
              </a:pPr>
              <a:t>8/29/2012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274C-70D1-4B8C-9C64-EE9D81724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F1249-29CB-4B22-BE86-91D5D1271272}" type="datetimeFigureOut">
              <a:rPr lang="en-US"/>
              <a:pPr>
                <a:defRPr/>
              </a:pPr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7BE5DA-A06A-48B7-88F9-2E90A669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sz="2800" dirty="0"/>
              <a:t>Please Stand </a:t>
            </a:r>
            <a:r>
              <a:rPr lang="en-US" sz="2800" dirty="0" smtClean="0"/>
              <a:t>By for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John </a:t>
            </a:r>
            <a:r>
              <a:rPr lang="en-US" sz="2800" dirty="0" smtClean="0"/>
              <a:t>Thomas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Wednesday, August 29, 2012, San Francisco, CA</a:t>
            </a:r>
            <a:br>
              <a:rPr lang="en-US" sz="2800" dirty="0" smtClean="0"/>
            </a:br>
            <a:r>
              <a:rPr lang="en-US" sz="2800" dirty="0" smtClean="0"/>
              <a:t>Global Trading Dispatch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8077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Webinar will begin at 12:00 pm 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2153322" cy="27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Bonds-Recover Half Their Draghi Loss</a:t>
            </a:r>
            <a:br>
              <a:rPr lang="en-US" sz="2800" dirty="0" smtClean="0"/>
            </a:br>
            <a:r>
              <a:rPr lang="en-US" sz="1800" dirty="0" smtClean="0"/>
              <a:t>Mr. Mario has the last </a:t>
            </a:r>
            <a:r>
              <a:rPr lang="en-US" sz="1800" dirty="0" smtClean="0"/>
              <a:t>laugh-took profits on short (TLT) put spread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*Yields plunge back down from 1.90% to 1.63%,</a:t>
            </a:r>
            <a:br>
              <a:rPr lang="en-US" sz="1600" dirty="0" smtClean="0"/>
            </a:br>
            <a:r>
              <a:rPr lang="en-US" sz="1600" dirty="0" smtClean="0"/>
              <a:t>the 1.40% - 1.90% range holds, could be our</a:t>
            </a:r>
            <a:br>
              <a:rPr lang="en-US" sz="1600" dirty="0" smtClean="0"/>
            </a:br>
            <a:r>
              <a:rPr lang="en-US" sz="1600" dirty="0" smtClean="0"/>
              <a:t>range for years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*On pins and needles waiting for the Fed move,</a:t>
            </a:r>
            <a:br>
              <a:rPr lang="en-US" sz="1600" dirty="0" smtClean="0"/>
            </a:br>
            <a:r>
              <a:rPr lang="en-US" sz="1600" dirty="0" smtClean="0"/>
              <a:t>or lack there of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*No Fed move means bonds rocket to new highs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*Huge action for yield starved investors in Junk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*Big Rallies in Spanish and Italian bonds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*Covered short in the $111-$116 put </a:t>
            </a:r>
            <a:r>
              <a:rPr lang="en-US" sz="1600" dirty="0"/>
              <a:t>s</a:t>
            </a:r>
            <a:r>
              <a:rPr lang="en-US" sz="1600" dirty="0" smtClean="0"/>
              <a:t>pread</a:t>
            </a:r>
            <a:br>
              <a:rPr lang="en-US" sz="1600" dirty="0" smtClean="0"/>
            </a:br>
            <a:r>
              <a:rPr lang="en-US" sz="1600" dirty="0" smtClean="0"/>
              <a:t>for a good 75 basis point profit in 8 days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Watch for next “RISK OFF” round to take yields </a:t>
            </a:r>
            <a:br>
              <a:rPr lang="en-US" sz="1600" dirty="0" smtClean="0"/>
            </a:br>
            <a:r>
              <a:rPr lang="en-US" sz="1600" dirty="0" smtClean="0"/>
              <a:t>back to 1.40% </a:t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124200"/>
            <a:ext cx="3087480" cy="199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(TNX) 1.40%-1.70% Range Holding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0046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(TLT)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9455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Short Treasuries (TBT)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3769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Junk Bonds (HYG)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5455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Municipal Bonds (MUB)-3% yield,</a:t>
            </a:r>
            <a:br>
              <a:rPr lang="en-US" sz="3200" dirty="0" smtClean="0"/>
            </a:br>
            <a:r>
              <a:rPr lang="en-US" sz="2400" dirty="0"/>
              <a:t>M</a:t>
            </a:r>
            <a:r>
              <a:rPr lang="en-US" sz="2400" dirty="0" smtClean="0"/>
              <a:t>ix of AAA, AA, and A rated bonds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3356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Stocks-The Selloff is coming, but how big?</a:t>
            </a:r>
            <a:br>
              <a:rPr lang="en-US" sz="2400" dirty="0" smtClean="0"/>
            </a:br>
            <a:r>
              <a:rPr lang="en-US" sz="1600" dirty="0" smtClean="0"/>
              <a:t>Long (SPY) puts, (MS) put spread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*</a:t>
            </a:r>
            <a:r>
              <a:rPr lang="en-US" sz="1600" dirty="0" smtClean="0"/>
              <a:t>It’s all up to Uncle Ben-</a:t>
            </a:r>
            <a:br>
              <a:rPr lang="en-US" sz="1600" dirty="0" smtClean="0"/>
            </a:br>
            <a:r>
              <a:rPr lang="en-US" sz="1600" dirty="0" smtClean="0"/>
              <a:t>  Jackson Hole speech will refer to “using all available tools”</a:t>
            </a:r>
            <a:br>
              <a:rPr lang="en-US" sz="1600" dirty="0" smtClean="0"/>
            </a:br>
            <a:r>
              <a:rPr lang="en-US" sz="1600" dirty="0" smtClean="0"/>
              <a:t>    but no more</a:t>
            </a:r>
            <a:br>
              <a:rPr lang="en-US" sz="1600" dirty="0" smtClean="0"/>
            </a:br>
            <a:r>
              <a:rPr lang="en-US" sz="1600" dirty="0" smtClean="0"/>
              <a:t>  Fed failure to deliver QE3 on September 12-13</a:t>
            </a:r>
            <a:br>
              <a:rPr lang="en-US" sz="1600" dirty="0" smtClean="0"/>
            </a:br>
            <a:r>
              <a:rPr lang="en-US" sz="1600" dirty="0" smtClean="0"/>
              <a:t>  will cause a market selloff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*Use this rally to </a:t>
            </a:r>
            <a:r>
              <a:rPr lang="en-US" sz="1600" dirty="0" smtClean="0"/>
              <a:t>sell</a:t>
            </a:r>
            <a:br>
              <a:rPr lang="en-US" sz="1600" dirty="0" smtClean="0"/>
            </a:br>
            <a:r>
              <a:rPr lang="en-US" sz="1600" dirty="0" smtClean="0"/>
              <a:t>  traders hoping for a 10% fall</a:t>
            </a:r>
            <a:br>
              <a:rPr lang="en-US" sz="1600" dirty="0" smtClean="0"/>
            </a:br>
            <a:r>
              <a:rPr lang="en-US" sz="1600" dirty="0" smtClean="0"/>
              <a:t>  3%-6% fall is more likely – unlikely to take the market</a:t>
            </a:r>
            <a:br>
              <a:rPr lang="en-US" sz="1600" dirty="0" smtClean="0"/>
            </a:br>
            <a:r>
              <a:rPr lang="en-US" sz="1600" dirty="0" smtClean="0"/>
              <a:t>  down big before the election, that’s what VIX thinks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*August was the flatest month in history,</a:t>
            </a:r>
            <a:br>
              <a:rPr lang="en-US" sz="1600" dirty="0" smtClean="0"/>
            </a:br>
            <a:r>
              <a:rPr lang="en-US" sz="1600" dirty="0" smtClean="0"/>
              <a:t>with a 40 point range in the (SPX)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*Deep in the money call spreads have been the perfect</a:t>
            </a:r>
            <a:br>
              <a:rPr lang="en-US" sz="1600" dirty="0" smtClean="0"/>
            </a:br>
            <a:r>
              <a:rPr lang="en-US" sz="1600" dirty="0" smtClean="0"/>
              <a:t>strategy for the past four months, modest long</a:t>
            </a:r>
            <a:br>
              <a:rPr lang="en-US" sz="1600" dirty="0" smtClean="0"/>
            </a:br>
            <a:r>
              <a:rPr lang="en-US" sz="1600" dirty="0" smtClean="0"/>
              <a:t>plus short volatility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*Sudden VIX upturn is hinting at volatility rise in September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124200"/>
            <a:ext cx="33337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(SPY)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71600"/>
            <a:ext cx="5015094" cy="5168783"/>
          </a:xfrm>
        </p:spPr>
      </p:pic>
    </p:spTree>
    <p:extLst>
      <p:ext uri="{BB962C8B-B14F-4D97-AF65-F5344CB8AC3E}">
        <p14:creationId xmlns:p14="http://schemas.microsoft.com/office/powerpoint/2010/main" val="31154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Double Short S&amp;P 500 ETF(SDS)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01504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(VIX</a:t>
            </a:r>
            <a:r>
              <a:rPr lang="en-US" sz="3600" dirty="0" smtClean="0"/>
              <a:t>)-</a:t>
            </a:r>
            <a:r>
              <a:rPr lang="en-US" sz="1600" dirty="0" smtClean="0"/>
              <a:t>Warming up for a big market drop in September? </a:t>
            </a:r>
            <a:endParaRPr lang="en-US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3771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Mad Hedge Fund Trader</a:t>
            </a:r>
            <a:br>
              <a:rPr lang="en-US" sz="2800" dirty="0" smtClean="0"/>
            </a:br>
            <a:r>
              <a:rPr lang="en-US" sz="2800" dirty="0" smtClean="0"/>
              <a:t>“Don’t Get Jackson Holed!”</a:t>
            </a:r>
            <a:endParaRPr lang="en-US" sz="16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6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1" dirty="0" smtClean="0">
                <a:solidFill>
                  <a:srgbClr val="002060"/>
                </a:solidFill>
              </a:rPr>
              <a:t>Diary of a Mad Hedge Fund Trader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San Francisco, CA August 29, 2012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4400" dirty="0" smtClean="0">
                <a:solidFill>
                  <a:srgbClr val="0070C0"/>
                </a:solidFill>
                <a:hlinkClick r:id="rId3"/>
              </a:rPr>
              <a:t>www.madhedgefundtrader.com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76400"/>
            <a:ext cx="3632200" cy="2419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(AAPL)-</a:t>
            </a:r>
            <a:r>
              <a:rPr lang="en-US" sz="2400" dirty="0"/>
              <a:t>T</a:t>
            </a:r>
            <a:r>
              <a:rPr lang="en-US" sz="2400" dirty="0" smtClean="0"/>
              <a:t>he Samsung $1 billion win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8166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(CAT)</a:t>
            </a:r>
            <a:br>
              <a:rPr lang="en-US" sz="3600" dirty="0" smtClean="0"/>
            </a:br>
            <a:endParaRPr lang="en-US" sz="1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7098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(FCX)</a:t>
            </a:r>
            <a:br>
              <a:rPr lang="en-US" sz="3600" dirty="0" smtClean="0"/>
            </a:br>
            <a:endParaRPr lang="en-US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23496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(BAC)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1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64863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(MS)-</a:t>
            </a:r>
            <a:r>
              <a:rPr lang="en-US" sz="2000" dirty="0" smtClean="0"/>
              <a:t>Good Short candidate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5776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Russell 2000 (IWM)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37459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Shanghai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14451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</a:t>
            </a:r>
            <a:r>
              <a:rPr lang="en-US" sz="3200" dirty="0" smtClean="0"/>
              <a:t>Dollar</a:t>
            </a:r>
            <a:br>
              <a:rPr lang="en-US" sz="3200" dirty="0" smtClean="0"/>
            </a:br>
            <a:r>
              <a:rPr lang="en-US" sz="1600" dirty="0" smtClean="0"/>
              <a:t>Short OTM Yen Call Spreads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*Euro rallies with “RISK ON”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*ECB bond yield target now a big factor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*Mario Draghi is attempting to orchestrate a </a:t>
            </a:r>
            <a:br>
              <a:rPr lang="en-US" sz="1600" dirty="0" smtClean="0"/>
            </a:br>
            <a:r>
              <a:rPr lang="en-US" sz="1600" dirty="0" smtClean="0"/>
              <a:t>  Euro short squeeze, lots of talk, no action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*Euro double bottom on long term charts</a:t>
            </a:r>
            <a:br>
              <a:rPr lang="en-US" sz="1600" dirty="0" smtClean="0"/>
            </a:br>
            <a:r>
              <a:rPr lang="en-US" sz="1600" dirty="0" smtClean="0"/>
              <a:t>providing big support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*Break $1.26 and $1.2950 is the final target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</a:t>
            </a:r>
            <a:r>
              <a:rPr lang="en-US" sz="1600" dirty="0" smtClean="0"/>
              <a:t>Yen is stagnating at double top, sell OTM </a:t>
            </a:r>
            <a:r>
              <a:rPr lang="en-US" sz="1600" dirty="0" smtClean="0"/>
              <a:t>calls</a:t>
            </a:r>
            <a:br>
              <a:rPr lang="en-US" sz="1600" dirty="0" smtClean="0"/>
            </a:br>
            <a:r>
              <a:rPr lang="en-US" sz="1600" dirty="0" smtClean="0"/>
              <a:t>and </a:t>
            </a:r>
            <a:r>
              <a:rPr lang="en-US" sz="1600" dirty="0" smtClean="0"/>
              <a:t>volatility</a:t>
            </a:r>
            <a:r>
              <a:rPr lang="en-US" sz="1600" dirty="0" smtClean="0"/>
              <a:t>, </a:t>
            </a:r>
            <a:br>
              <a:rPr lang="en-US" sz="1600" dirty="0" smtClean="0"/>
            </a:br>
            <a:r>
              <a:rPr lang="en-US" sz="1600" dirty="0" smtClean="0"/>
              <a:t>sold </a:t>
            </a:r>
            <a:r>
              <a:rPr lang="en-US" sz="1600" dirty="0" smtClean="0"/>
              <a:t>$127-$130 call </a:t>
            </a:r>
            <a:r>
              <a:rPr lang="en-US" sz="1600" dirty="0" smtClean="0"/>
              <a:t>spread </a:t>
            </a:r>
            <a:r>
              <a:rPr lang="en-US" sz="1600" dirty="0" smtClean="0"/>
              <a:t>for </a:t>
            </a:r>
            <a:r>
              <a:rPr lang="en-US" sz="1600" dirty="0" smtClean="0"/>
              <a:t>September,</a:t>
            </a:r>
            <a:br>
              <a:rPr lang="en-US" sz="1600" dirty="0" smtClean="0"/>
            </a:br>
            <a:r>
              <a:rPr lang="en-US" sz="1600" dirty="0" smtClean="0"/>
              <a:t>added some (YCS) for a longer term view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*Ausie </a:t>
            </a:r>
            <a:r>
              <a:rPr lang="en-US" sz="1600" dirty="0" smtClean="0"/>
              <a:t>rolled over on China weakness, I missed the top,</a:t>
            </a:r>
            <a:br>
              <a:rPr lang="en-US" sz="1600" dirty="0" smtClean="0"/>
            </a:br>
            <a:r>
              <a:rPr lang="en-US" sz="1600" dirty="0" smtClean="0"/>
              <a:t>look to short on next rally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05000"/>
            <a:ext cx="299248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Long Dollar Basket (UUP)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22677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Euro (FXE)-</a:t>
            </a:r>
            <a:r>
              <a:rPr lang="en-US" sz="2400" dirty="0" smtClean="0"/>
              <a:t>2 year double bottom setting up?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8491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2012 Schedule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>September 28 Las Vegas</a:t>
            </a:r>
            <a:br>
              <a:rPr lang="en-US" sz="2400" dirty="0" smtClean="0"/>
            </a:br>
            <a:r>
              <a:rPr lang="en-US" sz="2400" dirty="0" smtClean="0"/>
              <a:t>October 19 Washington DC</a:t>
            </a:r>
            <a:br>
              <a:rPr lang="en-US" sz="2400" dirty="0" smtClean="0"/>
            </a:br>
            <a:r>
              <a:rPr lang="en-US" sz="2400" dirty="0" smtClean="0"/>
              <a:t>October 26 San Francisco</a:t>
            </a:r>
            <a:br>
              <a:rPr lang="en-US" sz="2400" dirty="0" smtClean="0"/>
            </a:br>
            <a:r>
              <a:rPr lang="en-US" sz="2400" dirty="0" smtClean="0"/>
              <a:t>November 8 Orlando</a:t>
            </a:r>
            <a:br>
              <a:rPr lang="en-US" sz="2400" dirty="0" smtClean="0"/>
            </a:br>
            <a:r>
              <a:rPr lang="en-US" sz="2400" dirty="0" smtClean="0"/>
              <a:t>January 3, 2013 Chicago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118" y="2057400"/>
            <a:ext cx="357909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Long Term Euro (FXE)</a:t>
            </a:r>
            <a:endParaRPr lang="en-US" sz="3600" dirty="0"/>
          </a:p>
        </p:txBody>
      </p:sp>
      <p:pic>
        <p:nvPicPr>
          <p:cNvPr id="4" name="Content Placeholder 3" descr="fx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0" b="23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34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Australian Dollar (FXA)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5873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Japanese Yen (FXY)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74397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(YCS)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5865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/>
              <a:t>*</a:t>
            </a:r>
            <a:r>
              <a:rPr lang="en-US" sz="1600" dirty="0" smtClean="0"/>
              <a:t>Price supports are fourfold</a:t>
            </a:r>
            <a:br>
              <a:rPr lang="en-US" sz="1600" dirty="0" smtClean="0"/>
            </a:br>
            <a:r>
              <a:rPr lang="en-US" sz="1600" dirty="0" smtClean="0"/>
              <a:t>  prospect of  continued quantitative easing</a:t>
            </a:r>
            <a:br>
              <a:rPr lang="en-US" sz="1600" dirty="0" smtClean="0"/>
            </a:br>
            <a:r>
              <a:rPr lang="en-US" sz="1600" dirty="0" smtClean="0"/>
              <a:t>  continued instability in the Middle East</a:t>
            </a:r>
            <a:br>
              <a:rPr lang="en-US" sz="1600" dirty="0" smtClean="0"/>
            </a:br>
            <a:r>
              <a:rPr lang="en-US" sz="1600" dirty="0" smtClean="0"/>
              <a:t>  Iran sanctions keeping 3 million barrels/day off the market</a:t>
            </a:r>
            <a:br>
              <a:rPr lang="en-US" sz="1600" dirty="0" smtClean="0"/>
            </a:br>
            <a:r>
              <a:rPr lang="en-US" sz="1600" dirty="0" smtClean="0"/>
              <a:t>  rumors of release from the Strategic Petroleum Reserve</a:t>
            </a:r>
            <a:br>
              <a:rPr lang="en-US" sz="1600" dirty="0" smtClean="0"/>
            </a:br>
            <a:r>
              <a:rPr lang="en-US" sz="1600" dirty="0" smtClean="0"/>
              <a:t>     to cap prices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*Hurricane Isaac providing additional short term boost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*High oil prices are close to demolishing what growth we have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*Fundamental demand for oil is weakening dramatically</a:t>
            </a:r>
            <a:br>
              <a:rPr lang="en-US" sz="1600" dirty="0" smtClean="0"/>
            </a:br>
            <a:r>
              <a:rPr lang="en-US" sz="1600" dirty="0" smtClean="0"/>
              <a:t>  in the face of a weakening global economy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</a:t>
            </a:r>
            <a:r>
              <a:rPr lang="en-US" sz="1600" dirty="0" smtClean="0"/>
              <a:t>Iranian troops are now in Syria helping Assad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*Oversupply still the driving factor for natural gas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066800"/>
            <a:ext cx="2857500" cy="269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Crude-waiting for QE3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306" y="1600200"/>
            <a:ext cx="4391388" cy="4525963"/>
          </a:xfrm>
        </p:spPr>
      </p:pic>
    </p:spTree>
    <p:extLst>
      <p:ext uri="{BB962C8B-B14F-4D97-AF65-F5344CB8AC3E}">
        <p14:creationId xmlns:p14="http://schemas.microsoft.com/office/powerpoint/2010/main" val="296448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Natural Gas-It finally rained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6740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Copper (CU)-leading the downturn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1253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Precious </a:t>
            </a:r>
            <a:r>
              <a:rPr lang="en-US" sz="2800" dirty="0" smtClean="0"/>
              <a:t>Metals-The Bull Market as Returned</a:t>
            </a:r>
            <a:br>
              <a:rPr lang="en-US" sz="2800" dirty="0" smtClean="0"/>
            </a:br>
            <a:r>
              <a:rPr lang="en-US" sz="2000" dirty="0" smtClean="0"/>
              <a:t>long in the money call spreads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5638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*Seasonal </a:t>
            </a:r>
            <a:r>
              <a:rPr lang="en-US" sz="1600" dirty="0" smtClean="0"/>
              <a:t>strength continuing on schedule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</a:t>
            </a:r>
            <a:r>
              <a:rPr lang="en-US" sz="1600" dirty="0" smtClean="0"/>
              <a:t>If US doesn’t do QE, then Europe will.</a:t>
            </a:r>
            <a:br>
              <a:rPr lang="en-US" sz="1600" dirty="0" smtClean="0"/>
            </a:br>
            <a:r>
              <a:rPr lang="en-US" sz="1600" dirty="0" smtClean="0"/>
              <a:t>Gold </a:t>
            </a:r>
            <a:r>
              <a:rPr lang="en-US" sz="1600" dirty="0" smtClean="0"/>
              <a:t>positive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If Fed disappoints </a:t>
            </a:r>
            <a:r>
              <a:rPr lang="en-US" sz="1600" dirty="0" smtClean="0"/>
              <a:t>at September 12-13 meeting expect a brief gold selloff before long term fundamentals reassert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*Gold next stop $1,700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*Silver Wheaton breakout tells of</a:t>
            </a:r>
            <a:br>
              <a:rPr lang="en-US" sz="1600" dirty="0" smtClean="0"/>
            </a:br>
            <a:r>
              <a:rPr lang="en-US" sz="1600" dirty="0" smtClean="0"/>
              <a:t>more to come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*Will Paulson overhang cap gains at yearend?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10000"/>
            <a:ext cx="364744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Gold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6885824" cy="4175919"/>
          </a:xfrm>
        </p:spPr>
      </p:pic>
    </p:spTree>
    <p:extLst>
      <p:ext uri="{BB962C8B-B14F-4D97-AF65-F5344CB8AC3E}">
        <p14:creationId xmlns:p14="http://schemas.microsoft.com/office/powerpoint/2010/main" val="4023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1295400" y="1905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Las Vegas</a:t>
            </a:r>
            <a:br>
              <a:rPr lang="en-US" b="1" dirty="0" smtClean="0"/>
            </a:br>
            <a:r>
              <a:rPr lang="en-US" b="1" dirty="0" smtClean="0"/>
              <a:t>September 28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62600" y="1981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Washington, DC</a:t>
            </a:r>
            <a:br>
              <a:rPr lang="en-US" b="1" dirty="0" smtClean="0"/>
            </a:br>
            <a:r>
              <a:rPr lang="en-US" b="1" dirty="0" smtClean="0"/>
              <a:t>October 19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971800"/>
            <a:ext cx="3340100" cy="2768600"/>
          </a:xfrm>
          <a:prstGeom prst="rect">
            <a:avLst/>
          </a:prstGeom>
        </p:spPr>
      </p:pic>
      <p:pic>
        <p:nvPicPr>
          <p:cNvPr id="4" name="Picture 3" descr="Capito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69" y="2971800"/>
            <a:ext cx="375607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Gold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15267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Gold Miners ETFF (GDX)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306" y="1600200"/>
            <a:ext cx="4391388" cy="4525963"/>
          </a:xfrm>
        </p:spPr>
      </p:pic>
    </p:spTree>
    <p:extLst>
      <p:ext uri="{BB962C8B-B14F-4D97-AF65-F5344CB8AC3E}">
        <p14:creationId xmlns:p14="http://schemas.microsoft.com/office/powerpoint/2010/main" val="318826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Silver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6885824" cy="4175919"/>
          </a:xfrm>
        </p:spPr>
      </p:pic>
    </p:spTree>
    <p:extLst>
      <p:ext uri="{BB962C8B-B14F-4D97-AF65-F5344CB8AC3E}">
        <p14:creationId xmlns:p14="http://schemas.microsoft.com/office/powerpoint/2010/main" val="8232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Silver Miners (SIL)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333248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Silver Wheaton (SLW)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333248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(Platinum) (PPLT)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7926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Palladium (PALL)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2141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Buy the September, 2012 (GLD) $155-$158 Call Spread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Buy the September, 2012 (GLD) $155 Call at</a:t>
            </a:r>
            <a:r>
              <a:rPr lang="en-US" sz="2000" dirty="0" smtClean="0"/>
              <a:t>……….$</a:t>
            </a:r>
            <a:r>
              <a:rPr lang="en-US" sz="2000" dirty="0" smtClean="0"/>
              <a:t>7.40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Sell short the September, 2012 $158 Call at</a:t>
            </a:r>
            <a:r>
              <a:rPr lang="en-US" sz="2000" dirty="0" smtClean="0"/>
              <a:t>…………</a:t>
            </a:r>
            <a:r>
              <a:rPr lang="en-US" sz="2000" u="sng" dirty="0" smtClean="0"/>
              <a:t>$</a:t>
            </a:r>
            <a:r>
              <a:rPr lang="en-US" sz="2000" u="sng" dirty="0" smtClean="0"/>
              <a:t>5.00</a:t>
            </a:r>
            <a:r>
              <a:rPr lang="en-US" sz="2000" u="sng" dirty="0" smtClean="0"/>
              <a:t/>
            </a:r>
            <a:br>
              <a:rPr lang="en-US" sz="2000" u="sng" dirty="0" smtClean="0"/>
            </a:br>
            <a:r>
              <a:rPr lang="en-US" sz="2000" dirty="0" smtClean="0"/>
              <a:t>Net cost</a:t>
            </a:r>
            <a:r>
              <a:rPr lang="en-US" sz="2000" dirty="0" smtClean="0"/>
              <a:t>…………………………………..………………………….$</a:t>
            </a:r>
            <a:r>
              <a:rPr lang="en-US" sz="2000" dirty="0" smtClean="0"/>
              <a:t>2.40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45 </a:t>
            </a:r>
            <a:r>
              <a:rPr lang="en-US" sz="2000" dirty="0" smtClean="0"/>
              <a:t>contracts for a </a:t>
            </a:r>
            <a:r>
              <a:rPr lang="en-US" sz="2000" dirty="0" smtClean="0"/>
              <a:t>10% </a:t>
            </a:r>
            <a:r>
              <a:rPr lang="en-US" sz="2000" dirty="0" smtClean="0"/>
              <a:t>weighting in the model $100,000 portfolio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Maximum Profit (</a:t>
            </a:r>
            <a:r>
              <a:rPr lang="en-US" sz="2000" dirty="0" smtClean="0"/>
              <a:t>45 </a:t>
            </a:r>
            <a:r>
              <a:rPr lang="en-US" sz="2000" dirty="0" smtClean="0"/>
              <a:t>X </a:t>
            </a:r>
            <a:r>
              <a:rPr lang="en-US" sz="2000" dirty="0" smtClean="0"/>
              <a:t>$0.60 </a:t>
            </a:r>
            <a:r>
              <a:rPr lang="en-US" sz="2000" dirty="0" smtClean="0"/>
              <a:t>X 100) = </a:t>
            </a:r>
            <a:r>
              <a:rPr lang="en-US" sz="2000" dirty="0" smtClean="0"/>
              <a:t>$2,700 </a:t>
            </a:r>
            <a:r>
              <a:rPr lang="en-US" sz="2000" dirty="0" smtClean="0"/>
              <a:t>= </a:t>
            </a:r>
            <a:r>
              <a:rPr lang="en-US" sz="2000" dirty="0" smtClean="0"/>
              <a:t>2.7</a:t>
            </a:r>
            <a:r>
              <a:rPr lang="en-US" sz="2000" dirty="0" smtClean="0"/>
              <a:t>% </a:t>
            </a:r>
            <a:r>
              <a:rPr lang="en-US" sz="2000" dirty="0" smtClean="0"/>
              <a:t>return,</a:t>
            </a:r>
            <a:br>
              <a:rPr lang="en-US" sz="2000" dirty="0" smtClean="0"/>
            </a:br>
            <a:r>
              <a:rPr lang="en-US" sz="2000" dirty="0" smtClean="0"/>
              <a:t>or </a:t>
            </a:r>
            <a:r>
              <a:rPr lang="en-US" sz="2000" dirty="0" smtClean="0"/>
              <a:t>25% </a:t>
            </a:r>
            <a:r>
              <a:rPr lang="en-US" sz="2000" dirty="0" smtClean="0"/>
              <a:t>gain on a </a:t>
            </a:r>
            <a:r>
              <a:rPr lang="en-US" sz="2000" dirty="0" smtClean="0"/>
              <a:t>move up, sideways, or less than 2.2%</a:t>
            </a:r>
            <a:br>
              <a:rPr lang="en-US" sz="2000" dirty="0" smtClean="0"/>
            </a:br>
            <a:r>
              <a:rPr lang="en-US" sz="2000" dirty="0" smtClean="0"/>
              <a:t>down </a:t>
            </a:r>
            <a:r>
              <a:rPr lang="en-US" sz="2000" dirty="0" smtClean="0"/>
              <a:t>in </a:t>
            </a:r>
            <a:r>
              <a:rPr lang="en-US" sz="2000" dirty="0" smtClean="0"/>
              <a:t>gold over the next 15 trading days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Profitable with the (GLD) at all points above $</a:t>
            </a:r>
            <a:r>
              <a:rPr lang="en-US" sz="2000" dirty="0" smtClean="0"/>
              <a:t>157.40,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(GLD) now at $</a:t>
            </a:r>
            <a:r>
              <a:rPr lang="en-US" sz="2000" dirty="0" smtClean="0"/>
              <a:t>160.80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Even though gold has gone down since Friday, this position is nearly </a:t>
            </a:r>
            <a:r>
              <a:rPr lang="en-US" sz="2000" dirty="0" smtClean="0"/>
              <a:t>unchanged, thanks to time decay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379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Ags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</a:t>
            </a:r>
            <a:r>
              <a:rPr lang="en-US" sz="1800" dirty="0" smtClean="0"/>
              <a:t>Hurricane Isaac gives respite to the draught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*Despite worst draught in 50 years, farm incomes</a:t>
            </a:r>
            <a:br>
              <a:rPr lang="en-US" sz="1800" dirty="0" smtClean="0"/>
            </a:br>
            <a:r>
              <a:rPr lang="en-US" sz="1800" dirty="0" smtClean="0"/>
              <a:t>hit all time highs at $122.2 billion, up 4%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*Least hit areas see incomes up 39% as in</a:t>
            </a:r>
            <a:br>
              <a:rPr lang="en-US" sz="1800" dirty="0" smtClean="0"/>
            </a:br>
            <a:r>
              <a:rPr lang="en-US" sz="1800" dirty="0" smtClean="0"/>
              <a:t> North Dakota and California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*$30 billion in crop insurance claims expected this year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*Ag still gets $11 billion in subsidies,</a:t>
            </a:r>
            <a:br>
              <a:rPr lang="en-US" sz="1800" dirty="0" smtClean="0"/>
            </a:br>
            <a:r>
              <a:rPr lang="en-US" sz="1800" dirty="0" smtClean="0"/>
              <a:t>key in an election year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987800"/>
            <a:ext cx="32766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(CORN)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198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Trade Alert Performance</a:t>
            </a:r>
            <a:br>
              <a:rPr lang="en-US" sz="3200" dirty="0" smtClean="0"/>
            </a:br>
            <a:r>
              <a:rPr lang="en-US" sz="3200" dirty="0" smtClean="0"/>
              <a:t>New All Time High!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*August MTD +4.60%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*2012 YTD +14.35%, Beating the </a:t>
            </a:r>
            <a:br>
              <a:rPr lang="en-US" sz="2000" dirty="0" smtClean="0"/>
            </a:br>
            <a:r>
              <a:rPr lang="en-US" sz="2000" dirty="0" smtClean="0"/>
              <a:t>Dow by 7.2%</a:t>
            </a:r>
            <a:br>
              <a:rPr lang="en-US" sz="20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1800" dirty="0" smtClean="0"/>
              <a:t>14 consecutive profitable closing trades,</a:t>
            </a:r>
            <a:br>
              <a:rPr lang="en-US" sz="1800" dirty="0" smtClean="0"/>
            </a:br>
            <a:r>
              <a:rPr lang="en-US" sz="1800" dirty="0" smtClean="0"/>
              <a:t>or every trade for 3 months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2400" dirty="0" smtClean="0"/>
              <a:t>*First 92 </a:t>
            </a:r>
            <a:r>
              <a:rPr lang="en-US" sz="2400" dirty="0"/>
              <a:t>weeks of </a:t>
            </a:r>
            <a:r>
              <a:rPr lang="en-US" sz="2400" dirty="0" smtClean="0"/>
              <a:t>Trading + 54.5%</a:t>
            </a:r>
            <a:br>
              <a:rPr lang="en-US" sz="2400" dirty="0" smtClean="0"/>
            </a:br>
            <a:r>
              <a:rPr lang="en-US" sz="2000" dirty="0" smtClean="0"/>
              <a:t>*</a:t>
            </a:r>
            <a:r>
              <a:rPr lang="en-US" sz="2000" dirty="0"/>
              <a:t>Versus </a:t>
            </a:r>
            <a:r>
              <a:rPr lang="en-US" sz="2000" dirty="0" smtClean="0"/>
              <a:t>+13% </a:t>
            </a:r>
            <a:r>
              <a:rPr lang="en-US" sz="2000" dirty="0"/>
              <a:t>for the S&amp;P500</a:t>
            </a:r>
            <a:br>
              <a:rPr lang="en-US" sz="2000" dirty="0"/>
            </a:br>
            <a:r>
              <a:rPr lang="en-US" sz="2000" dirty="0" smtClean="0"/>
              <a:t>A 41.5% outperformance of the index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69 out of 99 closed trades profitable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u="sng" dirty="0" smtClean="0"/>
              <a:t>69% success rate on closed trades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Soybeans (SOYB)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0361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Ag ETF (DBA)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738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Real Estate</a:t>
            </a:r>
            <a:br>
              <a:rPr lang="en-US" sz="3200" dirty="0" smtClean="0"/>
            </a:br>
            <a:r>
              <a:rPr lang="en-US" sz="2000" dirty="0" smtClean="0"/>
              <a:t>February, 2012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77" y="1600201"/>
            <a:ext cx="6801046" cy="3581400"/>
          </a:xfrm>
        </p:spPr>
      </p:pic>
      <p:sp>
        <p:nvSpPr>
          <p:cNvPr id="3" name="TextBox 2"/>
          <p:cNvSpPr txBox="1"/>
          <p:nvPr/>
        </p:nvSpPr>
        <p:spPr>
          <a:xfrm>
            <a:off x="2057400" y="5420077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 “twist” extend to mortgage backed securities?</a:t>
            </a:r>
            <a:br>
              <a:rPr lang="en-US" dirty="0" smtClean="0"/>
            </a:br>
            <a:r>
              <a:rPr lang="en-US" dirty="0" smtClean="0"/>
              <a:t>Could take the 30 year fixed from 3.75% to 2.75%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2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3200" dirty="0" smtClean="0"/>
              <a:t>Trade Sheet</a:t>
            </a:r>
            <a:br>
              <a:rPr lang="en-US" sz="3200" dirty="0" smtClean="0"/>
            </a:br>
            <a:r>
              <a:rPr lang="en-US" sz="2000" dirty="0" smtClean="0"/>
              <a:t>The bottom line: Wait for Commodities to lead the first move up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*Stocks- sell the rally, there will be no QE3</a:t>
            </a:r>
            <a:br>
              <a:rPr lang="en-US" sz="2000" dirty="0" smtClean="0"/>
            </a:br>
            <a:r>
              <a:rPr lang="en-US" sz="2000" dirty="0" smtClean="0"/>
              <a:t>*Bonds- buy dips over a 1.70% yield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*Commodities- </a:t>
            </a:r>
            <a:r>
              <a:rPr lang="en-US" sz="2000" dirty="0" smtClean="0"/>
              <a:t>trading sell setting up in oil, copper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*</a:t>
            </a:r>
            <a:r>
              <a:rPr lang="en-US" sz="2000" dirty="0" smtClean="0"/>
              <a:t>Currencies- Euro stand aside, too low to sell, sell yen</a:t>
            </a:r>
            <a:r>
              <a:rPr lang="en-US" sz="2000" dirty="0"/>
              <a:t> </a:t>
            </a:r>
            <a:r>
              <a:rPr lang="en-US" sz="2000" dirty="0" smtClean="0"/>
              <a:t>OTM Calls</a:t>
            </a:r>
            <a:br>
              <a:rPr lang="en-US" sz="2000" dirty="0" smtClean="0"/>
            </a:br>
            <a:r>
              <a:rPr lang="en-US" sz="2000" dirty="0" smtClean="0"/>
              <a:t>*</a:t>
            </a:r>
            <a:r>
              <a:rPr lang="en-US" sz="2000" dirty="0"/>
              <a:t>Precious </a:t>
            </a:r>
            <a:r>
              <a:rPr lang="en-US" sz="2000" dirty="0" smtClean="0"/>
              <a:t>Metals – run your longs, the</a:t>
            </a:r>
            <a:r>
              <a:rPr lang="en-US" sz="2000" dirty="0"/>
              <a:t> </a:t>
            </a:r>
            <a:r>
              <a:rPr lang="en-US" sz="2000" dirty="0" smtClean="0"/>
              <a:t>fall rally has begun</a:t>
            </a:r>
            <a:br>
              <a:rPr lang="en-US" sz="2000" dirty="0" smtClean="0"/>
            </a:br>
            <a:r>
              <a:rPr lang="en-US" sz="2000" dirty="0" smtClean="0"/>
              <a:t>*Volatility-stand aside, dying the summer</a:t>
            </a:r>
            <a:r>
              <a:rPr lang="en-US" sz="2000" dirty="0"/>
              <a:t> </a:t>
            </a:r>
            <a:r>
              <a:rPr lang="en-US" sz="2000" dirty="0" smtClean="0"/>
              <a:t>heat</a:t>
            </a:r>
            <a:br>
              <a:rPr lang="en-US" sz="2000" dirty="0" smtClean="0"/>
            </a:br>
            <a:r>
              <a:rPr lang="en-US" sz="2000" dirty="0" smtClean="0"/>
              <a:t>*The ags – stand aside, too late to buy</a:t>
            </a:r>
            <a:br>
              <a:rPr lang="en-US" sz="2000" dirty="0" smtClean="0"/>
            </a:br>
            <a:r>
              <a:rPr lang="en-US" sz="2000" dirty="0" smtClean="0"/>
              <a:t>*</a:t>
            </a:r>
            <a:r>
              <a:rPr lang="en-US" sz="2000" dirty="0"/>
              <a:t>Real </a:t>
            </a:r>
            <a:r>
              <a:rPr lang="en-US" sz="2000" dirty="0" smtClean="0"/>
              <a:t>estate- rent, don’t buy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/>
              <a:t>Next Webinar is on Wednesday, September 12</a:t>
            </a:r>
            <a:br>
              <a:rPr lang="en-US" sz="2400" dirty="0" smtClean="0"/>
            </a:br>
            <a:r>
              <a:rPr lang="en-US" sz="2400" dirty="0" smtClean="0"/>
              <a:t>12:00 noon EST from San Francisco, California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0" y="4038600"/>
            <a:ext cx="2457450" cy="14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To </a:t>
            </a:r>
            <a:r>
              <a:rPr lang="en-US" sz="2700" smtClean="0"/>
              <a:t>buy strategy</a:t>
            </a:r>
            <a:r>
              <a:rPr lang="en-US" sz="2700"/>
              <a:t> </a:t>
            </a:r>
            <a:r>
              <a:rPr lang="en-US" sz="2700" smtClean="0"/>
              <a:t>luncheon </a:t>
            </a:r>
            <a:r>
              <a:rPr lang="en-US" sz="2700" dirty="0" smtClean="0"/>
              <a:t>tickets Please Go to</a:t>
            </a:r>
            <a:br>
              <a:rPr lang="en-US" sz="2700" dirty="0" smtClean="0"/>
            </a:br>
            <a:r>
              <a:rPr lang="en-US" sz="2700" dirty="0" smtClean="0">
                <a:hlinkClick r:id="rId3"/>
              </a:rPr>
              <a:t>www.madhedgefundtrader.com</a:t>
            </a:r>
            <a:r>
              <a:rPr lang="en-US" sz="2700" dirty="0" smtClean="0"/>
              <a:t> </a:t>
            </a:r>
            <a:endParaRPr lang="en-US" sz="2700" dirty="0"/>
          </a:p>
        </p:txBody>
      </p:sp>
      <p:pic>
        <p:nvPicPr>
          <p:cNvPr id="38915" name="Content Placeholder 3" descr="Business1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2895600"/>
            <a:ext cx="7361238" cy="3351213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sz="3200" dirty="0"/>
              <a:t>Portfolio Review</a:t>
            </a:r>
            <a:br>
              <a:rPr lang="en-US" sz="3200" dirty="0"/>
            </a:br>
            <a:r>
              <a:rPr lang="en-US" sz="2000" dirty="0" smtClean="0"/>
              <a:t>Dipping a Toe Back in </a:t>
            </a:r>
            <a:r>
              <a:rPr lang="en-US" sz="2000" smtClean="0"/>
              <a:t>the Water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547461"/>
              </p:ext>
            </p:extLst>
          </p:nvPr>
        </p:nvGraphicFramePr>
        <p:xfrm>
          <a:off x="5105400" y="1600200"/>
          <a:ext cx="3590926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841505"/>
              </p:ext>
            </p:extLst>
          </p:nvPr>
        </p:nvGraphicFramePr>
        <p:xfrm>
          <a:off x="1143000" y="1524000"/>
          <a:ext cx="2711075" cy="4525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5519"/>
                <a:gridCol w="775556"/>
              </a:tblGrid>
              <a:tr h="189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Mad Hedge Fund Trader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189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Trading Book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189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Asset Class Breakdown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189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Risk Adjusted Basis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20941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2094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current capital at risk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20941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2094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>
                          <a:effectLst/>
                        </a:rPr>
                        <a:t>Risk On</a:t>
                      </a:r>
                      <a:endParaRPr lang="en-US" sz="11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209410">
                <a:tc>
                  <a:txBody>
                    <a:bodyPr/>
                    <a:lstStyle/>
                    <a:p>
                      <a:pPr algn="ctr" fontAlgn="b"/>
                      <a:endParaRPr lang="en-US" sz="11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2094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Long (GLD) call spreads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30.00%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2094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Short Sept (FXY) Call Spread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15.00%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2094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Long (YCS)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10.00%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2094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Long Sept (AAPL) Call Spread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35.00%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20941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2094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>
                          <a:effectLst/>
                        </a:rPr>
                        <a:t>Risk Off</a:t>
                      </a:r>
                      <a:endParaRPr lang="en-US" sz="11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20941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2094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Long (SPY) $138 put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-3.20%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2094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Short Sept (SPY) Call spread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-5.00%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2094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long Oct (MS) $15-$13 Put Spread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-5.00%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209410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209410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  <a:tr h="20941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total net position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76.80%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5" marR="6755" marT="675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1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Performance Since Inception-New All Time High</a:t>
            </a:r>
            <a:br>
              <a:rPr lang="en-US" sz="2800" dirty="0" smtClean="0"/>
            </a:br>
            <a:r>
              <a:rPr lang="en-US" sz="2800" smtClean="0"/>
              <a:t>+31.1% </a:t>
            </a:r>
            <a:r>
              <a:rPr lang="en-US" sz="2800" dirty="0" smtClean="0"/>
              <a:t>Average Annualized Return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20" y="1643449"/>
            <a:ext cx="6522879" cy="391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Economy-Still Slowing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768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58674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*CBO says -0.5% GDP in 2012 if US falls over fiscal cliff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*Weekly jobless claims up +</a:t>
            </a:r>
            <a:r>
              <a:rPr lang="en-US" sz="1600" dirty="0" smtClean="0">
                <a:solidFill>
                  <a:srgbClr val="FF0000"/>
                </a:solidFill>
              </a:rPr>
              <a:t>4,000 to </a:t>
            </a:r>
            <a:r>
              <a:rPr lang="en-US" sz="1600" dirty="0" smtClean="0">
                <a:solidFill>
                  <a:srgbClr val="FF0000"/>
                </a:solidFill>
              </a:rPr>
              <a:t>372,000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008000"/>
                </a:solidFill>
              </a:rPr>
              <a:t/>
            </a:r>
            <a:br>
              <a:rPr lang="en-US" sz="1600" dirty="0" smtClean="0">
                <a:solidFill>
                  <a:srgbClr val="008000"/>
                </a:solidFill>
              </a:rPr>
            </a:br>
            <a:r>
              <a:rPr lang="en-US" sz="1600" dirty="0" smtClean="0">
                <a:solidFill>
                  <a:srgbClr val="008000"/>
                </a:solidFill>
              </a:rPr>
              <a:t>*July existing homes sales +2.3%, new homes sales +3.6%</a:t>
            </a:r>
            <a:br>
              <a:rPr lang="en-US" sz="1600" dirty="0" smtClean="0">
                <a:solidFill>
                  <a:srgbClr val="008000"/>
                </a:solidFill>
              </a:rPr>
            </a:br>
            <a:r>
              <a:rPr lang="en-US" sz="1600" dirty="0" smtClean="0">
                <a:solidFill>
                  <a:srgbClr val="008000"/>
                </a:solidFill>
              </a:rPr>
              <a:t/>
            </a:r>
            <a:br>
              <a:rPr lang="en-US" sz="1600" dirty="0" smtClean="0">
                <a:solidFill>
                  <a:srgbClr val="008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*Japan exports down -8.1% YOY, to Europe down -25%,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government downgrades outlook for the economy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*Chinese HSBC July PMI 49.3 to 47.8, clearly accelerating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into recession territory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*Eurozone July PMI in recessionary 45.3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*August consumer confidence down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 a huge 65.4 to </a:t>
            </a:r>
            <a:r>
              <a:rPr lang="en-US" sz="1600" dirty="0" smtClean="0">
                <a:solidFill>
                  <a:srgbClr val="FF0000"/>
                </a:solidFill>
              </a:rPr>
              <a:t>60.6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*US revised Q2 GDP disappoints at 1.7%</a:t>
            </a: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/>
              <a:t>*All consistent with a low 1.5% GDP growth rate,</a:t>
            </a:r>
            <a:br>
              <a:rPr lang="en-US" sz="1600" dirty="0" smtClean="0"/>
            </a:br>
            <a:r>
              <a:rPr lang="en-US" sz="1600" dirty="0" smtClean="0"/>
              <a:t>or lower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343400"/>
            <a:ext cx="2932415" cy="195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en-US" sz="3600" dirty="0" smtClean="0"/>
              <a:t>Weekly Jobless Claims</a:t>
            </a:r>
            <a:br>
              <a:rPr lang="en-US" sz="3600" dirty="0" smtClean="0"/>
            </a:br>
            <a:r>
              <a:rPr lang="en-US" sz="2400" dirty="0" smtClean="0"/>
              <a:t>The Short Term Trend is Up</a:t>
            </a:r>
            <a:br>
              <a:rPr lang="en-US" sz="2400" dirty="0" smtClean="0"/>
            </a:br>
            <a:r>
              <a:rPr lang="en-US" sz="2400" dirty="0" smtClean="0"/>
              <a:t>Break 400,000 and the double dip threat is on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5943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week moving average at 368,250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5410200" cy="338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4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9160</TotalTime>
  <Words>447</Words>
  <Application>Microsoft Office PowerPoint</Application>
  <PresentationFormat>On-screen Show (4:3)</PresentationFormat>
  <Paragraphs>99</Paragraphs>
  <Slides>54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Please Stand By for John Thomas Wednesday, August 29, 2012, San Francisco, CA Global Trading Dispatch</vt:lpstr>
      <vt:lpstr>The Mad Hedge Fund Trader “Don’t Get Jackson Holed!”</vt:lpstr>
      <vt:lpstr>MHFT Global Strategy Luncheons Buy tickets at www.madhedgefundtrader.com  2012 Schedule</vt:lpstr>
      <vt:lpstr>MHFT Global Strategy Luncheons Buy tickets at www.madhedgefundtrader.com </vt:lpstr>
      <vt:lpstr>Trade Alert Performance New All Time High! </vt:lpstr>
      <vt:lpstr>Portfolio Review Dipping a Toe Back in the Water </vt:lpstr>
      <vt:lpstr>Performance Since Inception-New All Time High +31.1% Average Annualized Return</vt:lpstr>
      <vt:lpstr>The Economy-Still Slowing </vt:lpstr>
      <vt:lpstr>Weekly Jobless Claims The Short Term Trend is Up Break 400,000 and the double dip threat is on </vt:lpstr>
      <vt:lpstr>Bonds-Recover Half Their Draghi Loss Mr. Mario has the last laugh-took profits on short (TLT) put spread</vt:lpstr>
      <vt:lpstr>(TNX) 1.40%-1.70% Range Holding</vt:lpstr>
      <vt:lpstr>(TLT)</vt:lpstr>
      <vt:lpstr>Short Treasuries (TBT)</vt:lpstr>
      <vt:lpstr>Junk Bonds (HYG)</vt:lpstr>
      <vt:lpstr>Municipal Bonds (MUB)-3% yield, Mix of AAA, AA, and A rated bonds</vt:lpstr>
      <vt:lpstr>Stocks-The Selloff is coming, but how big? Long (SPY) puts, (MS) put spread</vt:lpstr>
      <vt:lpstr>(SPY)</vt:lpstr>
      <vt:lpstr>Double Short S&amp;P 500 ETF(SDS)</vt:lpstr>
      <vt:lpstr>(VIX)-Warming up for a big market drop in September? </vt:lpstr>
      <vt:lpstr>(AAPL)-The Samsung $1 billion win </vt:lpstr>
      <vt:lpstr>(CAT) </vt:lpstr>
      <vt:lpstr>(FCX) </vt:lpstr>
      <vt:lpstr>(BAC) </vt:lpstr>
      <vt:lpstr>(MS)-Good Short candidate </vt:lpstr>
      <vt:lpstr>Russell 2000 (IWM) </vt:lpstr>
      <vt:lpstr>Shanghai</vt:lpstr>
      <vt:lpstr>The Dollar Short OTM Yen Call Spreads</vt:lpstr>
      <vt:lpstr>Long Dollar Basket (UUP)</vt:lpstr>
      <vt:lpstr>Euro (FXE)-2 year double bottom setting up?</vt:lpstr>
      <vt:lpstr>Long Term Euro (FXE)</vt:lpstr>
      <vt:lpstr>Australian Dollar (FXA)</vt:lpstr>
      <vt:lpstr>Japanese Yen (FXY)</vt:lpstr>
      <vt:lpstr>(YCS)</vt:lpstr>
      <vt:lpstr>Energy</vt:lpstr>
      <vt:lpstr>Crude-waiting for QE3</vt:lpstr>
      <vt:lpstr>Natural Gas-It finally rained</vt:lpstr>
      <vt:lpstr>Copper (CU)-leading the downturn</vt:lpstr>
      <vt:lpstr>Precious Metals-The Bull Market as Returned long in the money call spreads</vt:lpstr>
      <vt:lpstr>Gold</vt:lpstr>
      <vt:lpstr>Gold</vt:lpstr>
      <vt:lpstr>Gold Miners ETFF (GDX)</vt:lpstr>
      <vt:lpstr>Silver</vt:lpstr>
      <vt:lpstr>Silver Miners (SIL)</vt:lpstr>
      <vt:lpstr>Silver Wheaton (SLW)</vt:lpstr>
      <vt:lpstr>(Platinum) (PPLT)</vt:lpstr>
      <vt:lpstr>Palladium (PALL)</vt:lpstr>
      <vt:lpstr> Buy the September, 2012 (GLD) $155-$158 Call Spread</vt:lpstr>
      <vt:lpstr>The Ags</vt:lpstr>
      <vt:lpstr>(CORN)</vt:lpstr>
      <vt:lpstr>Soybeans (SOYB)</vt:lpstr>
      <vt:lpstr>Ag ETF (DBA)</vt:lpstr>
      <vt:lpstr>Real Estate February, 2012</vt:lpstr>
      <vt:lpstr>Trade Sheet The bottom line: Wait for Commodities to lead the first move up</vt:lpstr>
      <vt:lpstr>To buy strategy luncheon tickets Please Go to www.madhedgefundtrader.com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tammi</dc:creator>
  <cp:lastModifiedBy>randy</cp:lastModifiedBy>
  <cp:revision>1793</cp:revision>
  <cp:lastPrinted>2012-07-17T21:51:56Z</cp:lastPrinted>
  <dcterms:created xsi:type="dcterms:W3CDTF">2009-05-20T21:55:50Z</dcterms:created>
  <dcterms:modified xsi:type="dcterms:W3CDTF">2012-08-29T15:51:39Z</dcterms:modified>
</cp:coreProperties>
</file>