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03" r:id="rId10"/>
    <p:sldId id="437" r:id="rId11"/>
    <p:sldId id="438" r:id="rId12"/>
    <p:sldId id="541" r:id="rId13"/>
    <p:sldId id="439" r:id="rId14"/>
    <p:sldId id="466" r:id="rId15"/>
    <p:sldId id="565" r:id="rId16"/>
    <p:sldId id="498" r:id="rId17"/>
    <p:sldId id="420" r:id="rId18"/>
    <p:sldId id="486" r:id="rId19"/>
    <p:sldId id="431" r:id="rId20"/>
    <p:sldId id="490" r:id="rId21"/>
    <p:sldId id="542" r:id="rId22"/>
    <p:sldId id="543" r:id="rId23"/>
    <p:sldId id="561" r:id="rId24"/>
    <p:sldId id="566" r:id="rId25"/>
    <p:sldId id="514" r:id="rId26"/>
    <p:sldId id="530" r:id="rId27"/>
    <p:sldId id="568" r:id="rId28"/>
    <p:sldId id="443" r:id="rId29"/>
    <p:sldId id="444" r:id="rId30"/>
    <p:sldId id="562" r:id="rId31"/>
    <p:sldId id="445" r:id="rId32"/>
    <p:sldId id="454" r:id="rId33"/>
    <p:sldId id="497" r:id="rId34"/>
    <p:sldId id="448" r:id="rId35"/>
    <p:sldId id="457" r:id="rId36"/>
    <p:sldId id="470" r:id="rId37"/>
    <p:sldId id="434" r:id="rId38"/>
    <p:sldId id="465" r:id="rId39"/>
    <p:sldId id="433" r:id="rId40"/>
    <p:sldId id="427" r:id="rId41"/>
    <p:sldId id="428" r:id="rId42"/>
    <p:sldId id="450" r:id="rId43"/>
    <p:sldId id="451" r:id="rId44"/>
    <p:sldId id="440" r:id="rId45"/>
    <p:sldId id="442" r:id="rId46"/>
    <p:sldId id="501" r:id="rId47"/>
    <p:sldId id="558" r:id="rId48"/>
    <p:sldId id="449" r:id="rId49"/>
    <p:sldId id="567" r:id="rId50"/>
    <p:sldId id="360" r:id="rId51"/>
    <p:sldId id="29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Sheet1!$B$14:$B$20</c:f>
              <c:numCache>
                <c:formatCode>General</c:formatCode>
                <c:ptCount val="7"/>
                <c:pt idx="2" formatCode="0.00%">
                  <c:v>0.1</c:v>
                </c:pt>
                <c:pt idx="5" formatCode="0.00%">
                  <c:v>-0.05</c:v>
                </c:pt>
                <c:pt idx="6" formatCode="0.00%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September 12,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Bonds-Churning at the top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</a:t>
            </a:r>
            <a:r>
              <a:rPr lang="en-US" sz="1600" dirty="0" smtClean="0"/>
              <a:t>1.40% - 1.90% range holds, could be our</a:t>
            </a:r>
            <a:br>
              <a:rPr lang="en-US" sz="1600" dirty="0" smtClean="0"/>
            </a:br>
            <a:r>
              <a:rPr lang="en-US" sz="1600" dirty="0" smtClean="0"/>
              <a:t>range for years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*On pins and needles waiting for the Fed move,</a:t>
            </a:r>
            <a:br>
              <a:rPr lang="en-US" sz="1600" dirty="0" smtClean="0"/>
            </a:br>
            <a:r>
              <a:rPr lang="en-US" sz="1600" dirty="0" smtClean="0"/>
              <a:t>or lack there of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Fed move means bonds rocket to new highs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action for yield starved investors in Junk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*Big Rallies in Spanish and Italian bonds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*Covered short in the </a:t>
            </a:r>
            <a:r>
              <a:rPr lang="en-US" sz="1600" dirty="0" smtClean="0"/>
              <a:t>$137-$137call </a:t>
            </a:r>
            <a:r>
              <a:rPr lang="en-US" sz="1600" dirty="0"/>
              <a:t>s</a:t>
            </a:r>
            <a:r>
              <a:rPr lang="en-US" sz="1600" dirty="0" smtClean="0"/>
              <a:t>pread</a:t>
            </a:r>
            <a:br>
              <a:rPr lang="en-US" sz="1600" dirty="0" smtClean="0"/>
            </a:br>
            <a:r>
              <a:rPr lang="en-US" sz="1600" dirty="0" smtClean="0"/>
              <a:t>for a good </a:t>
            </a:r>
            <a:r>
              <a:rPr lang="en-US" sz="1600" dirty="0" smtClean="0"/>
              <a:t>200</a:t>
            </a:r>
            <a:r>
              <a:rPr lang="en-US" sz="1600" dirty="0" smtClean="0"/>
              <a:t> </a:t>
            </a:r>
            <a:r>
              <a:rPr lang="en-US" sz="1600" dirty="0" smtClean="0"/>
              <a:t>basis point profit in </a:t>
            </a:r>
            <a:r>
              <a:rPr lang="en-US" sz="1600" dirty="0" smtClean="0"/>
              <a:t>2 </a:t>
            </a:r>
            <a:r>
              <a:rPr lang="en-US" sz="1600" dirty="0" smtClean="0"/>
              <a:t>days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Watch for next “RISK OFF” round to take yields </a:t>
            </a:r>
            <a:br>
              <a:rPr lang="en-US" sz="1600" dirty="0" smtClean="0"/>
            </a:br>
            <a:r>
              <a:rPr lang="en-US" sz="1600" dirty="0" smtClean="0"/>
              <a:t>back to 1.40% </a:t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655045" cy="36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1.40%-1.70% Range Holding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Selloff is coming, but how big?</a:t>
            </a:r>
            <a:br>
              <a:rPr lang="en-US" sz="2400" dirty="0" smtClean="0"/>
            </a:br>
            <a:r>
              <a:rPr lang="en-US" sz="1600" dirty="0" smtClean="0"/>
              <a:t>Long (SPY) puts, (MS) </a:t>
            </a:r>
            <a:r>
              <a:rPr lang="en-US" sz="1600" dirty="0" smtClean="0"/>
              <a:t>puts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*It’s all up to Uncle Ben-</a:t>
            </a:r>
            <a:br>
              <a:rPr lang="en-US" sz="1800" dirty="0" smtClean="0"/>
            </a:br>
            <a:r>
              <a:rPr lang="en-US" sz="1800" dirty="0" smtClean="0"/>
              <a:t>  Fed </a:t>
            </a:r>
            <a:r>
              <a:rPr lang="en-US" sz="1800" dirty="0" smtClean="0"/>
              <a:t>failure to deliver QE3 on September 12-13</a:t>
            </a:r>
            <a:br>
              <a:rPr lang="en-US" sz="1800" dirty="0" smtClean="0"/>
            </a:br>
            <a:r>
              <a:rPr lang="en-US" sz="1800" dirty="0" smtClean="0"/>
              <a:t>  will cause a market </a:t>
            </a:r>
            <a:r>
              <a:rPr lang="en-US" sz="1800" dirty="0" smtClean="0"/>
              <a:t>selloff, but not much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*Use this rally to sell</a:t>
            </a:r>
            <a:br>
              <a:rPr lang="en-US" sz="1800" dirty="0" smtClean="0"/>
            </a:br>
            <a:r>
              <a:rPr lang="en-US" sz="1800" dirty="0" smtClean="0"/>
              <a:t>  traders hoping for a 10% fall</a:t>
            </a:r>
            <a:br>
              <a:rPr lang="en-US" sz="1800" dirty="0" smtClean="0"/>
            </a:br>
            <a:r>
              <a:rPr lang="en-US" sz="1800" dirty="0" smtClean="0"/>
              <a:t>  3%-6% fall is more likely – unlikely to take the market</a:t>
            </a:r>
            <a:br>
              <a:rPr lang="en-US" sz="1800" dirty="0" smtClean="0"/>
            </a:b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Sudden VIX upturn is hinting at </a:t>
            </a:r>
            <a:r>
              <a:rPr lang="en-US" sz="1800" dirty="0" smtClean="0"/>
              <a:t>volatility</a:t>
            </a:r>
            <a:br>
              <a:rPr lang="en-US" sz="1800" dirty="0" smtClean="0"/>
            </a:br>
            <a:r>
              <a:rPr lang="en-US" sz="1800" dirty="0" smtClean="0"/>
              <a:t>rise </a:t>
            </a:r>
            <a:r>
              <a:rPr lang="en-US" sz="1800" dirty="0" smtClean="0"/>
              <a:t>in </a:t>
            </a:r>
            <a:r>
              <a:rPr lang="en-US" sz="1800" dirty="0" smtClean="0"/>
              <a:t>September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 dramatically shrunk book going into the decision</a:t>
            </a:r>
            <a:br>
              <a:rPr lang="en-US" sz="1800" dirty="0" smtClean="0"/>
            </a:br>
            <a:r>
              <a:rPr lang="en-US" sz="1800" dirty="0" smtClean="0"/>
              <a:t>covered all short puts, running small long puts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*Financials and commodities catch up giving market new life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*Last rally before 2013 recession?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7039"/>
            <a:ext cx="256594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1600" dirty="0" smtClean="0"/>
              <a:t>Warming up for a big market drop in September? 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“So What’s It to Be?”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September,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61" y="1676400"/>
            <a:ext cx="3571875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</a:t>
            </a:r>
            <a:r>
              <a:rPr lang="en-US" sz="3600" dirty="0" smtClean="0"/>
              <a:t>)-</a:t>
            </a:r>
            <a:r>
              <a:rPr lang="en-US" sz="2400" dirty="0" smtClean="0"/>
              <a:t>5 million iPhone 5 sales this weekend</a:t>
            </a:r>
            <a:br>
              <a:rPr lang="en-US" sz="2400" dirty="0" smtClean="0"/>
            </a:br>
            <a:r>
              <a:rPr lang="en-US" sz="2400" dirty="0" smtClean="0"/>
              <a:t>buy the next dip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</a:t>
            </a:r>
            <a:r>
              <a:rPr lang="en-US" sz="3600" dirty="0" smtClean="0"/>
              <a:t>)-</a:t>
            </a:r>
            <a:r>
              <a:rPr lang="en-US" sz="2400" dirty="0" smtClean="0"/>
              <a:t>the China bounce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</a:t>
            </a:r>
            <a:r>
              <a:rPr lang="en-US" sz="3600" dirty="0"/>
              <a:t>) </a:t>
            </a:r>
            <a:r>
              <a:rPr lang="en-US" sz="2400" dirty="0" smtClean="0"/>
              <a:t>Another</a:t>
            </a:r>
            <a:r>
              <a:rPr lang="en-US" sz="3600" dirty="0" smtClean="0"/>
              <a:t> </a:t>
            </a:r>
            <a:r>
              <a:rPr lang="en-US" sz="2400" dirty="0" smtClean="0"/>
              <a:t>China </a:t>
            </a:r>
            <a:r>
              <a:rPr lang="en-US" sz="2400" dirty="0"/>
              <a:t>bounce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</a:t>
            </a:r>
            <a:r>
              <a:rPr lang="en-US" sz="3600" dirty="0" smtClean="0"/>
              <a:t>)-</a:t>
            </a:r>
            <a:r>
              <a:rPr lang="en-US" sz="2800" dirty="0" smtClean="0"/>
              <a:t>What is going on?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(MS</a:t>
            </a:r>
            <a:r>
              <a:rPr lang="en-US" sz="3600" dirty="0" smtClean="0"/>
              <a:t>)-Ouch!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6577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Is it Real?</a:t>
            </a:r>
            <a:br>
              <a:rPr lang="en-US" sz="2400" dirty="0" smtClean="0"/>
            </a:br>
            <a:r>
              <a:rPr lang="en-US" sz="2400" dirty="0" smtClean="0"/>
              <a:t>Wait for the double bottom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Fed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November, December, 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br>
              <a:rPr lang="en-US" sz="3200" dirty="0" smtClean="0"/>
            </a:br>
            <a:r>
              <a:rPr lang="en-US" sz="1600" dirty="0"/>
              <a:t>P</a:t>
            </a:r>
            <a:r>
              <a:rPr lang="en-US" sz="1600" dirty="0" smtClean="0"/>
              <a:t>ressing dollar longs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*Ger</a:t>
            </a:r>
            <a:r>
              <a:rPr lang="en-US" sz="1600" dirty="0" smtClean="0"/>
              <a:t>man Supreme Court votes for Euro bail out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shorts getting killed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*Wait for net long in Euro before going short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double bottom on long term charts</a:t>
            </a:r>
            <a:br>
              <a:rPr lang="en-US" sz="1600" dirty="0" smtClean="0"/>
            </a:br>
            <a:r>
              <a:rPr lang="en-US" sz="1600" dirty="0" smtClean="0"/>
              <a:t>providing big support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*Break $1.26 and $1.2950 is the final target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Yen is still stagnating, getting a weak dollar push</a:t>
            </a:r>
            <a:br>
              <a:rPr lang="en-US" sz="1600" dirty="0" smtClean="0"/>
            </a:br>
            <a:r>
              <a:rPr lang="en-US" sz="1600" dirty="0" smtClean="0"/>
              <a:t>covered </a:t>
            </a:r>
            <a:r>
              <a:rPr lang="en-US" sz="1600" dirty="0" smtClean="0"/>
              <a:t>$127-$130 call spread for September</a:t>
            </a:r>
            <a:r>
              <a:rPr lang="en-US" sz="1600" dirty="0" smtClean="0"/>
              <a:t>, for a loss</a:t>
            </a:r>
            <a:br>
              <a:rPr lang="en-US" sz="1600" dirty="0" smtClean="0"/>
            </a:br>
            <a:r>
              <a:rPr lang="en-US" sz="1600" dirty="0" smtClean="0"/>
              <a:t>to trim risk ahead of Fed meeting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added some (YCS) for a longer term view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Ausie bounce on China reflation budget</a:t>
            </a:r>
            <a:br>
              <a:rPr lang="en-US" sz="1600" dirty="0" smtClean="0"/>
            </a:br>
            <a:r>
              <a:rPr lang="en-US" sz="1600" dirty="0" smtClean="0"/>
              <a:t>does it stop here? Approaching stop loss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054350" cy="2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400" dirty="0" smtClean="0"/>
              <a:t>Close to the May bottom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September 28 Las Vegas</a:t>
            </a:r>
            <a:br>
              <a:rPr lang="en-US" sz="2400" dirty="0" smtClean="0"/>
            </a:br>
            <a:r>
              <a:rPr lang="en-US" sz="2400" dirty="0" smtClean="0"/>
              <a:t>October 19 Washington DC</a:t>
            </a:r>
            <a:br>
              <a:rPr lang="en-US" sz="2400" dirty="0" smtClean="0"/>
            </a:br>
            <a:r>
              <a:rPr lang="en-US" sz="2400" dirty="0" smtClean="0"/>
              <a:t>October 26 San Francisco</a:t>
            </a:r>
            <a:br>
              <a:rPr lang="en-US" sz="2400" dirty="0" smtClean="0"/>
            </a:br>
            <a:r>
              <a:rPr lang="en-US" sz="2400" b="1" dirty="0" smtClean="0"/>
              <a:t>November 7 Houston</a:t>
            </a:r>
            <a:br>
              <a:rPr lang="en-US" sz="2400" b="1" dirty="0" smtClean="0"/>
            </a:br>
            <a:r>
              <a:rPr lang="en-US" sz="2400" dirty="0" smtClean="0"/>
              <a:t>November 8 Orlando</a:t>
            </a:r>
            <a:br>
              <a:rPr lang="en-US" sz="2400" dirty="0" smtClean="0"/>
            </a:br>
            <a:r>
              <a:rPr lang="en-US" sz="2400" dirty="0" smtClean="0"/>
              <a:t>January 3,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(FXE)-</a:t>
            </a:r>
            <a:r>
              <a:rPr lang="en-US" sz="2400" dirty="0" smtClean="0"/>
              <a:t>2 year double bottom setting up?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 Term 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23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1800" dirty="0" smtClean="0"/>
              <a:t>Pressing the Shorts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br>
              <a:rPr lang="en-US" sz="3600" dirty="0" smtClean="0"/>
            </a:br>
            <a:r>
              <a:rPr lang="en-US" sz="2000" dirty="0" smtClean="0"/>
              <a:t>Stopped Out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br>
              <a:rPr lang="en-US" sz="3600" dirty="0" smtClean="0"/>
            </a:br>
            <a:r>
              <a:rPr lang="en-US" sz="1800" dirty="0" smtClean="0"/>
              <a:t>Running a long-double up opportunity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*Israelis still rattling Iran’s cage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Ben like everyone else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*High oil prices are close to </a:t>
            </a:r>
            <a:r>
              <a:rPr lang="en-US" sz="1800" dirty="0" smtClean="0"/>
              <a:t>demolishing</a:t>
            </a:r>
            <a:br>
              <a:rPr lang="en-US" sz="1800" dirty="0" smtClean="0"/>
            </a:br>
            <a:r>
              <a:rPr lang="en-US" sz="1800" dirty="0" smtClean="0"/>
              <a:t>what </a:t>
            </a:r>
            <a:r>
              <a:rPr lang="en-US" sz="1800" dirty="0" smtClean="0"/>
              <a:t>growth we have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*Fundamental demand for oil is </a:t>
            </a:r>
            <a:r>
              <a:rPr lang="en-US" sz="1800" dirty="0" smtClean="0"/>
              <a:t>weakening</a:t>
            </a:r>
            <a:br>
              <a:rPr lang="en-US" sz="1800" dirty="0" smtClean="0"/>
            </a:br>
            <a:r>
              <a:rPr lang="en-US" sz="1800" dirty="0" smtClean="0"/>
              <a:t> dramatically  </a:t>
            </a:r>
            <a:r>
              <a:rPr lang="en-US" sz="1800" dirty="0" smtClean="0"/>
              <a:t>in the face of </a:t>
            </a:r>
            <a:r>
              <a:rPr lang="en-US" sz="1800" dirty="0" smtClean="0"/>
              <a:t>a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smtClean="0"/>
              <a:t>weakening global economy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*Oversupply </a:t>
            </a:r>
            <a:r>
              <a:rPr lang="en-US" sz="1800" dirty="0" smtClean="0"/>
              <a:t>still the driving factor for natural gas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Crude-waiting for QE3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</a:t>
            </a:r>
            <a:r>
              <a:rPr lang="en-US" sz="3200" dirty="0" smtClean="0"/>
              <a:t>Gas-Signs of life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</a:t>
            </a:r>
            <a:r>
              <a:rPr lang="en-US" sz="3200" dirty="0" smtClean="0"/>
              <a:t>)-China bounce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</a:t>
            </a:r>
            <a:r>
              <a:rPr lang="en-US" sz="2800" dirty="0" smtClean="0"/>
              <a:t>Metals-My Favorite Asset Class</a:t>
            </a:r>
            <a:br>
              <a:rPr lang="en-US" sz="2800" dirty="0" smtClean="0"/>
            </a:br>
            <a:r>
              <a:rPr lang="en-US" sz="2000" dirty="0" smtClean="0"/>
              <a:t>stepped out ahead of Fed to buy lower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*Seasonal strength continuing on </a:t>
            </a:r>
            <a:r>
              <a:rPr lang="en-US" sz="1600" dirty="0" smtClean="0"/>
              <a:t>schedule</a:t>
            </a:r>
            <a:br>
              <a:rPr lang="en-US" sz="1600" dirty="0" smtClean="0"/>
            </a:br>
            <a:r>
              <a:rPr lang="en-US" sz="1600" dirty="0" smtClean="0"/>
              <a:t>will run until February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*If US doesn’t do QE, then Europe will.</a:t>
            </a:r>
            <a:br>
              <a:rPr lang="en-US" sz="1600" dirty="0" smtClean="0"/>
            </a:br>
            <a:r>
              <a:rPr lang="en-US" sz="1600" dirty="0" smtClean="0"/>
              <a:t>Gold positive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If Fed disappoints at September 12-13 meeting expect a brief gold selloff before long term fundamentals reassert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*Taking a run at $1,922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*Where is the silver volatility</a:t>
            </a:r>
            <a:br>
              <a:rPr lang="en-US" sz="1600" dirty="0" smtClean="0"/>
            </a:br>
            <a:r>
              <a:rPr lang="en-US" sz="1600" dirty="0" smtClean="0"/>
              <a:t>  economic demand vs. central bank demand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*Emerging market central bank buying is continuing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2195512" cy="24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95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Washington, DC</a:t>
            </a:r>
            <a:br>
              <a:rPr lang="en-US" b="1" dirty="0" smtClean="0"/>
            </a:br>
            <a:r>
              <a:rPr lang="en-US" b="1" dirty="0" smtClean="0"/>
              <a:t>October 19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1800"/>
            <a:ext cx="3340100" cy="2768600"/>
          </a:xfrm>
          <a:prstGeom prst="rect">
            <a:avLst/>
          </a:prstGeom>
        </p:spPr>
      </p:pic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2971800"/>
            <a:ext cx="3756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*USDA crop report on Friday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*Charts showing signs of topping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 ETF 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73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Pulte Homes</a:t>
            </a:r>
            <a:r>
              <a:rPr lang="en-US" sz="3200" dirty="0" smtClean="0"/>
              <a:t> (</a:t>
            </a:r>
            <a:r>
              <a:rPr lang="en-US" sz="3200" dirty="0" smtClean="0"/>
              <a:t>PHM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1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New All Time High!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*September MTD +7.25%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+23.5%, Beating the </a:t>
            </a:r>
            <a:br>
              <a:rPr lang="en-US" sz="2000" dirty="0" smtClean="0"/>
            </a:br>
            <a:r>
              <a:rPr lang="en-US" sz="2000" dirty="0" smtClean="0"/>
              <a:t>Dow by 8.2%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1800" dirty="0" smtClean="0"/>
              <a:t>26 consecutive profitable closing trades,</a:t>
            </a:r>
            <a:br>
              <a:rPr lang="en-US" sz="1800" dirty="0" smtClean="0"/>
            </a:br>
            <a:r>
              <a:rPr lang="en-US" sz="1800" dirty="0" smtClean="0"/>
              <a:t>or every trade for 5 months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 smtClean="0"/>
              <a:t>*First 94 </a:t>
            </a:r>
            <a:r>
              <a:rPr lang="en-US" sz="2400" dirty="0"/>
              <a:t>weeks of </a:t>
            </a:r>
            <a:r>
              <a:rPr lang="en-US" sz="2400" dirty="0" smtClean="0"/>
              <a:t>Trading + </a:t>
            </a:r>
            <a:r>
              <a:rPr lang="en-US" sz="2400" dirty="0"/>
              <a:t>6</a:t>
            </a:r>
            <a:r>
              <a:rPr lang="en-US" sz="2400" dirty="0" smtClean="0"/>
              <a:t>3.7%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+21.6%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42.1%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85 out of 118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72%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</a:t>
            </a:r>
            <a:r>
              <a:rPr lang="en-US" sz="2000" dirty="0" smtClean="0"/>
              <a:t>for the Fed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sell the rally, there will be no QE3</a:t>
            </a:r>
            <a:br>
              <a:rPr lang="en-US" sz="2000" dirty="0" smtClean="0"/>
            </a:br>
            <a:r>
              <a:rPr lang="en-US" sz="2000" dirty="0" smtClean="0"/>
              <a:t>*Bonds- buy dips over a 1.80% yield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*Commodities- </a:t>
            </a:r>
            <a:r>
              <a:rPr lang="en-US" sz="2000" dirty="0" smtClean="0"/>
              <a:t>trading sell setting up in oil, copper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Euro stand aside, </a:t>
            </a:r>
            <a:r>
              <a:rPr lang="en-US" sz="2000" smtClean="0"/>
              <a:t>too </a:t>
            </a:r>
            <a:r>
              <a:rPr lang="en-US" sz="2000" smtClean="0"/>
              <a:t>early</a:t>
            </a:r>
            <a:r>
              <a:rPr lang="en-US" sz="2000" smtClean="0"/>
              <a:t> </a:t>
            </a:r>
            <a:r>
              <a:rPr lang="en-US" sz="2000" dirty="0" smtClean="0"/>
              <a:t>to sell, sell yen</a:t>
            </a:r>
            <a:r>
              <a:rPr lang="en-US" sz="2000" dirty="0"/>
              <a:t> </a:t>
            </a:r>
            <a:r>
              <a:rPr lang="en-US" sz="2000" dirty="0" smtClean="0"/>
              <a:t>OTM Calls</a:t>
            </a:r>
            <a:br>
              <a:rPr lang="en-US" sz="2000" dirty="0" smtClean="0"/>
            </a:br>
            <a:r>
              <a:rPr lang="en-US" sz="2000" dirty="0" smtClean="0"/>
              <a:t>                        sell short Aussie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dips, the</a:t>
            </a:r>
            <a:r>
              <a:rPr lang="en-US" sz="2000" dirty="0"/>
              <a:t> </a:t>
            </a:r>
            <a:r>
              <a:rPr lang="en-US" sz="2000" dirty="0" smtClean="0"/>
              <a:t>fall rally has begun</a:t>
            </a:r>
            <a:br>
              <a:rPr lang="en-US" sz="2000" dirty="0" smtClean="0"/>
            </a:br>
            <a:r>
              <a:rPr lang="en-US" sz="2000" dirty="0" smtClean="0"/>
              <a:t>*Volatility-stand aside</a:t>
            </a:r>
            <a:br>
              <a:rPr lang="en-US" sz="2000" dirty="0" smtClean="0"/>
            </a:br>
            <a:r>
              <a:rPr lang="en-US" sz="2000" dirty="0" smtClean="0"/>
              <a:t>*The ags – stand aside, too late to buy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September 24</a:t>
            </a:r>
            <a:br>
              <a:rPr lang="en-US" sz="2400" dirty="0" smtClean="0"/>
            </a:br>
            <a:r>
              <a:rPr lang="en-US" sz="2400" dirty="0" smtClean="0"/>
              <a:t>12:00 noon EST from San Francisco, California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Cutting Risk Ahead of the Fed Meeting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33338"/>
              </p:ext>
            </p:extLst>
          </p:nvPr>
        </p:nvGraphicFramePr>
        <p:xfrm>
          <a:off x="5029200" y="2438400"/>
          <a:ext cx="3590926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12719"/>
              </p:ext>
            </p:extLst>
          </p:nvPr>
        </p:nvGraphicFramePr>
        <p:xfrm>
          <a:off x="1219200" y="1676400"/>
          <a:ext cx="3275368" cy="469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954"/>
                <a:gridCol w="855414"/>
              </a:tblGrid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 (YCS)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 (SPY) $137 Put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 Oct (MS) $15 Put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(FXA) Oct $105-108 call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net position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-10.00%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+33.8% Average Annualized Return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2445"/>
            <a:ext cx="5968986" cy="35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Economy-bad is still good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867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*Surprise reflationary budget from China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  how bad are things really?</a:t>
            </a: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up +4,000 to </a:t>
            </a:r>
            <a:r>
              <a:rPr lang="en-US" sz="1600" dirty="0" smtClean="0">
                <a:solidFill>
                  <a:srgbClr val="FF0000"/>
                </a:solidFill>
              </a:rPr>
              <a:t>372,000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 U-6 rate at 14.7%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*Weekly jobless claims down 12,000 to 365,000</a:t>
            </a: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*August nonfarm payroll 96,000, vs. 125,000 expected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*Australian Q2 GDP 1.4% to 0.6%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August ISM 49.8 to 49.6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down 3 months in a row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*iPhone 5 launch could add 0.3% to Q$ US GDP</a:t>
            </a: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</a:t>
            </a:r>
            <a:r>
              <a:rPr lang="en-US" sz="1600" dirty="0" smtClean="0"/>
              <a:t>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95368"/>
            <a:ext cx="3019425" cy="19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 moving average at 368,250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10200" cy="33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9360</TotalTime>
  <Words>410</Words>
  <Application>Microsoft Office PowerPoint</Application>
  <PresentationFormat>On-screen Show (4:3)</PresentationFormat>
  <Paragraphs>90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Please Stand By for John Thomas Wednesday, September 12, 2012, San Francisco, CA Global Trading Dispatch</vt:lpstr>
      <vt:lpstr>The Mad Hedge Fund Trader “So What’s It to Be?”</vt:lpstr>
      <vt:lpstr>MHFT Global Strategy Luncheons Buy tickets at www.madhedgefundtrader.com  2012 Schedule</vt:lpstr>
      <vt:lpstr>MHFT Global Strategy Luncheons Buy tickets at www.madhedgefundtrader.com </vt:lpstr>
      <vt:lpstr>Trade Alert Performance New All Time High! </vt:lpstr>
      <vt:lpstr>Portfolio Review Cutting Risk Ahead of the Fed Meeting </vt:lpstr>
      <vt:lpstr>Performance Since Inception-New All Time High +33.8% Average Annualized Return</vt:lpstr>
      <vt:lpstr>The Economy-bad is still good </vt:lpstr>
      <vt:lpstr>Weekly Jobless Claims The Short Term Trend is Up Break 400,000 and the double dip threat is on </vt:lpstr>
      <vt:lpstr>Bonds-Churning at the top </vt:lpstr>
      <vt:lpstr>(TNX) 1.40%-1.70% Range Holding</vt:lpstr>
      <vt:lpstr>(TLT)</vt:lpstr>
      <vt:lpstr>Short Treasuries (TBT)</vt:lpstr>
      <vt:lpstr>Junk Bonds (HYG)</vt:lpstr>
      <vt:lpstr>Municipal Bonds (MUB)-3% yield, Mix of AAA, AA, and A rated bonds</vt:lpstr>
      <vt:lpstr>Stocks-The Selloff is coming, but how big? Long (SPY) puts, (MS) puts</vt:lpstr>
      <vt:lpstr>(SPY)</vt:lpstr>
      <vt:lpstr>Double Short S&amp;P 500 ETF(SDS)</vt:lpstr>
      <vt:lpstr>(VIX)-Warming up for a big market drop in September? </vt:lpstr>
      <vt:lpstr>(AAPL)-5 million iPhone 5 sales this weekend buy the next dip </vt:lpstr>
      <vt:lpstr>(CAT)-the China bounce </vt:lpstr>
      <vt:lpstr>(FCX) Another China bounce </vt:lpstr>
      <vt:lpstr>(BAC)-What is going on? </vt:lpstr>
      <vt:lpstr>(MS)-Ouch! </vt:lpstr>
      <vt:lpstr>Russell 2000 (IWM) </vt:lpstr>
      <vt:lpstr>Shanghai-Is it Real? Wait for the double bottom</vt:lpstr>
      <vt:lpstr>My Post Fed Shopping List Stocks to buy on the dip November, December, January Deep in-the-money Calls Spreads</vt:lpstr>
      <vt:lpstr>The Dollar Pressing dollar longs</vt:lpstr>
      <vt:lpstr>Long Dollar Basket (UUP) Close to the May bottom</vt:lpstr>
      <vt:lpstr>Euro (FXE)-2 year double bottom setting up?</vt:lpstr>
      <vt:lpstr>Long Term Euro (FXE)</vt:lpstr>
      <vt:lpstr>Australian Dollar (FXA) Pressing the Shorts</vt:lpstr>
      <vt:lpstr>Japanese Yen (FXY) Stopped Out</vt:lpstr>
      <vt:lpstr>(YCS) Running a long-double up opportunity</vt:lpstr>
      <vt:lpstr>Energy</vt:lpstr>
      <vt:lpstr>Crude-waiting for QE3</vt:lpstr>
      <vt:lpstr>Natural Gas-Signs of life</vt:lpstr>
      <vt:lpstr>Copper (CU)-China bounce</vt:lpstr>
      <vt:lpstr>Precious Metals-My Favorite Asset Class stepped out ahead of Fed to buy lower </vt:lpstr>
      <vt:lpstr>Gold</vt:lpstr>
      <vt:lpstr>Silver</vt:lpstr>
      <vt:lpstr>(Platinum) (PPLT)</vt:lpstr>
      <vt:lpstr>Palladium (PALL)</vt:lpstr>
      <vt:lpstr>The Ags</vt:lpstr>
      <vt:lpstr>(CORN)</vt:lpstr>
      <vt:lpstr>Soybeans (SOYB)</vt:lpstr>
      <vt:lpstr>Ag ETF (DBA)</vt:lpstr>
      <vt:lpstr>Real Estate February, 2012</vt:lpstr>
      <vt:lpstr>Pulte Homes (PHM)</vt:lpstr>
      <vt:lpstr>Trade Sheet The bottom line: Wait for the Fed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1843</cp:revision>
  <cp:lastPrinted>2012-07-17T21:51:56Z</cp:lastPrinted>
  <dcterms:created xsi:type="dcterms:W3CDTF">2009-05-20T21:55:50Z</dcterms:created>
  <dcterms:modified xsi:type="dcterms:W3CDTF">2012-09-12T16:59:30Z</dcterms:modified>
</cp:coreProperties>
</file>