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53" r:id="rId2"/>
    <p:sldId id="256" r:id="rId3"/>
    <p:sldId id="505" r:id="rId4"/>
    <p:sldId id="576" r:id="rId5"/>
    <p:sldId id="504" r:id="rId6"/>
    <p:sldId id="354" r:id="rId7"/>
    <p:sldId id="355" r:id="rId8"/>
    <p:sldId id="540" r:id="rId9"/>
    <p:sldId id="580" r:id="rId10"/>
    <p:sldId id="579" r:id="rId11"/>
    <p:sldId id="447" r:id="rId12"/>
    <p:sldId id="581" r:id="rId13"/>
    <p:sldId id="503" r:id="rId14"/>
    <p:sldId id="437" r:id="rId15"/>
    <p:sldId id="541" r:id="rId16"/>
    <p:sldId id="439" r:id="rId17"/>
    <p:sldId id="466" r:id="rId18"/>
    <p:sldId id="565" r:id="rId19"/>
    <p:sldId id="498" r:id="rId20"/>
    <p:sldId id="420" r:id="rId21"/>
    <p:sldId id="431" r:id="rId22"/>
    <p:sldId id="574" r:id="rId23"/>
    <p:sldId id="490" r:id="rId24"/>
    <p:sldId id="543" r:id="rId25"/>
    <p:sldId id="570" r:id="rId26"/>
    <p:sldId id="561" r:id="rId27"/>
    <p:sldId id="514" r:id="rId28"/>
    <p:sldId id="530" r:id="rId29"/>
    <p:sldId id="577" r:id="rId30"/>
    <p:sldId id="568" r:id="rId31"/>
    <p:sldId id="443" r:id="rId32"/>
    <p:sldId id="444" r:id="rId33"/>
    <p:sldId id="562" r:id="rId34"/>
    <p:sldId id="454" r:id="rId35"/>
    <p:sldId id="497" r:id="rId36"/>
    <p:sldId id="448" r:id="rId37"/>
    <p:sldId id="457" r:id="rId38"/>
    <p:sldId id="582" r:id="rId39"/>
    <p:sldId id="470" r:id="rId40"/>
    <p:sldId id="575" r:id="rId41"/>
    <p:sldId id="434" r:id="rId42"/>
    <p:sldId id="465" r:id="rId43"/>
    <p:sldId id="433" r:id="rId44"/>
    <p:sldId id="427" r:id="rId45"/>
    <p:sldId id="428" r:id="rId46"/>
    <p:sldId id="450" r:id="rId47"/>
    <p:sldId id="451" r:id="rId48"/>
    <p:sldId id="440" r:id="rId49"/>
    <p:sldId id="442" r:id="rId50"/>
    <p:sldId id="501" r:id="rId51"/>
    <p:sldId id="578" r:id="rId52"/>
    <p:sldId id="449" r:id="rId53"/>
    <p:sldId id="360" r:id="rId54"/>
    <p:sldId id="29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136" autoAdjust="0"/>
    <p:restoredTop sz="96196" autoAdjust="0"/>
  </p:normalViewPr>
  <p:slideViewPr>
    <p:cSldViewPr>
      <p:cViewPr>
        <p:scale>
          <a:sx n="107" d="100"/>
          <a:sy n="107" d="100"/>
        </p:scale>
        <p:origin x="16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  <c:pt idx="0">
                  <c:v>10.00%</c:v>
                </c:pt>
              </c:strCache>
            </c:strRef>
          </c:tx>
          <c:explosion val="25"/>
          <c:val>
            <c:numRef>
              <c:f>Sheet1!$B$14:$B$21</c:f>
              <c:numCache>
                <c:formatCode>0.00%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6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October 24, 2012,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Electoral College as of October 24, 2012</a:t>
            </a:r>
            <a:br>
              <a:rPr lang="en-US" sz="2400" dirty="0" smtClean="0"/>
            </a:br>
            <a:r>
              <a:rPr lang="en-US" sz="2400" dirty="0" smtClean="0"/>
              <a:t>270 Votes Needed to Win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9979" y="1600201"/>
          <a:ext cx="5884041" cy="4525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3459"/>
                <a:gridCol w="660217"/>
                <a:gridCol w="984534"/>
                <a:gridCol w="961369"/>
                <a:gridCol w="764462"/>
              </a:tblGrid>
              <a:tr h="269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Battleground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Votes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Romney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Obama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Obama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Poll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Lead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4323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Colorado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Florida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Iowa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Nevada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North Carolina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Ohio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Pennsylvania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Virginia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Wisconsin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Safe States</a:t>
                      </a:r>
                      <a:endParaRPr lang="en-US" sz="1600" b="0" i="0" u="none" strike="noStrike">
                        <a:solidFill>
                          <a:srgbClr val="222222"/>
                        </a:solidFill>
                        <a:effectLst/>
                        <a:latin typeface="Tahoma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164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247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4323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  <a:tr h="26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127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246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288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1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weak fundamentals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93794"/>
            <a:ext cx="5867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*Q3 earnings coming in below expectations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-2% YOY vs. 0% YOY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rgbClr val="FF0000"/>
                </a:solidFill>
              </a:rPr>
              <a:t>Weekly jobless claims up </a:t>
            </a:r>
            <a:r>
              <a:rPr lang="en-US" sz="1400" dirty="0" smtClean="0">
                <a:solidFill>
                  <a:srgbClr val="FF0000"/>
                </a:solidFill>
              </a:rPr>
              <a:t>+50,000 </a:t>
            </a:r>
            <a:r>
              <a:rPr lang="en-US" sz="1400" dirty="0">
                <a:solidFill>
                  <a:srgbClr val="FF0000"/>
                </a:solidFill>
              </a:rPr>
              <a:t>to </a:t>
            </a:r>
            <a:r>
              <a:rPr lang="en-US" sz="1400" dirty="0" smtClean="0">
                <a:solidFill>
                  <a:srgbClr val="FF0000"/>
                </a:solidFill>
              </a:rPr>
              <a:t>390,000,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is meaningless due to statistical aberrations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*September housing starts up a huge 35% YOY,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off a very low base, still 1/3 peak 2007 starts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*September retail sales up a flat 1.0%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*China Q3 GDP at 7.4%, </a:t>
            </a:r>
            <a:r>
              <a:rPr lang="en-US" sz="1400" dirty="0" err="1" smtClean="0">
                <a:solidFill>
                  <a:srgbClr val="FF0000"/>
                </a:solidFill>
              </a:rPr>
              <a:t>vs</a:t>
            </a:r>
            <a:r>
              <a:rPr lang="en-US" sz="1400" dirty="0" smtClean="0">
                <a:solidFill>
                  <a:srgbClr val="FF0000"/>
                </a:solidFill>
              </a:rPr>
              <a:t> 7.6% in Q2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and an official target of 8.0%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>*HSBC China flash PMI up to 49.1, a 3 month high</a:t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00B050"/>
                </a:solidFill>
              </a:rPr>
              <a:t/>
            </a:r>
            <a:br>
              <a:rPr lang="en-US" sz="1400" dirty="0" smtClean="0">
                <a:solidFill>
                  <a:srgbClr val="00B05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*September CPI a low 2.0%, no sign of inflation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/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*October Empire State -6.6%</a:t>
            </a: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/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   </a:t>
            </a:r>
            <a:r>
              <a:rPr lang="en-US" sz="1400" dirty="0" smtClean="0">
                <a:solidFill>
                  <a:srgbClr val="008000"/>
                </a:solidFill>
              </a:rPr>
              <a:t/>
            </a:r>
            <a:br>
              <a:rPr lang="en-US" sz="1400" dirty="0" smtClean="0">
                <a:solidFill>
                  <a:srgbClr val="008000"/>
                </a:solidFill>
              </a:rPr>
            </a:br>
            <a:r>
              <a:rPr lang="en-US" sz="1400" dirty="0" smtClean="0"/>
              <a:t>*All consistent with a low 1.5% GDP growth rate,</a:t>
            </a:r>
            <a:br>
              <a:rPr lang="en-US" sz="1400" dirty="0" smtClean="0"/>
            </a:br>
            <a:r>
              <a:rPr lang="en-US" sz="14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48000"/>
            <a:ext cx="183794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 Quarterly GDP</a:t>
            </a:r>
            <a:br>
              <a:rPr lang="en-US" sz="2800" dirty="0" smtClean="0"/>
            </a:br>
            <a:r>
              <a:rPr lang="en-US" sz="2800" dirty="0" smtClean="0"/>
              <a:t>Q3 Advanced Look out on Friday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824831"/>
            <a:ext cx="5619750" cy="4076700"/>
          </a:xfrm>
        </p:spPr>
      </p:pic>
    </p:spTree>
    <p:extLst>
      <p:ext uri="{BB962C8B-B14F-4D97-AF65-F5344CB8AC3E}">
        <p14:creationId xmlns:p14="http://schemas.microsoft.com/office/powerpoint/2010/main" val="136349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Trapped in a Sideways Range</a:t>
            </a:r>
            <a:br>
              <a:rPr lang="en-US" sz="2400" dirty="0" smtClean="0"/>
            </a:br>
            <a:r>
              <a:rPr lang="en-US" sz="2400" dirty="0" smtClean="0"/>
              <a:t>Break 400,000 and the recession threat is on</a:t>
            </a:r>
            <a:br>
              <a:rPr lang="en-US" sz="2400" dirty="0" smtClean="0"/>
            </a:br>
            <a:r>
              <a:rPr lang="en-US" sz="2400" dirty="0" smtClean="0"/>
              <a:t>to 50,000 gain is bogus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4" y="2577127"/>
            <a:ext cx="4201112" cy="2572109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Bonds-Directionless</a:t>
            </a:r>
            <a:br>
              <a:rPr lang="en-US" sz="2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*Bonds and stocks never sell off at the same time,</a:t>
            </a:r>
            <a:br>
              <a:rPr lang="en-US" sz="2000" dirty="0" smtClean="0"/>
            </a:br>
            <a:r>
              <a:rPr lang="en-US" sz="2000" dirty="0" smtClean="0"/>
              <a:t>is the pre election flight from risk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1.40% - 1.90% range holds, could be our</a:t>
            </a:r>
            <a:br>
              <a:rPr lang="en-US" sz="2000" dirty="0" smtClean="0"/>
            </a:br>
            <a:r>
              <a:rPr lang="en-US" sz="2000" dirty="0" smtClean="0"/>
              <a:t>range for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*Look to sell spread spreads outside these ranges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*Is the final top in?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*$40 billion a month in MBS buying</a:t>
            </a:r>
            <a:br>
              <a:rPr lang="en-US" sz="2000" dirty="0" smtClean="0"/>
            </a:br>
            <a:r>
              <a:rPr lang="en-US" sz="2000" dirty="0" smtClean="0"/>
              <a:t>is still on the menu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*QE3 will work eventually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28575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See the 1:4 reverse Split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(MUB)-3%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Stocks-rushing for the sidelines</a:t>
            </a:r>
            <a:br>
              <a:rPr lang="en-US" sz="24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*Its all about the </a:t>
            </a:r>
            <a:r>
              <a:rPr lang="en-US" sz="1800" dirty="0"/>
              <a:t>election now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*Tightening polls mean a certain Obama win is</a:t>
            </a:r>
            <a:br>
              <a:rPr lang="en-US" sz="1800" dirty="0"/>
            </a:br>
            <a:r>
              <a:rPr lang="en-US" sz="1800" dirty="0"/>
              <a:t>now a maybe Obama win, bad for risk assets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*QE3 raises the floor below stocks, so they won’t crash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*75% of companies failing to meet already</a:t>
            </a:r>
            <a:br>
              <a:rPr lang="en-US" sz="1800" dirty="0" smtClean="0"/>
            </a:br>
            <a:r>
              <a:rPr lang="en-US" sz="1800" dirty="0" smtClean="0"/>
              <a:t>low earnings expectations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*”Fiscal Cliff” has jumped back on</a:t>
            </a:r>
            <a:br>
              <a:rPr lang="en-US" sz="1800" dirty="0" smtClean="0"/>
            </a:br>
            <a:r>
              <a:rPr lang="en-US" sz="1800" dirty="0" smtClean="0"/>
              <a:t>the table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*Investors are running for the sidelines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win by anyone, as in 2000,</a:t>
            </a:r>
            <a:br>
              <a:rPr lang="en-US" sz="1800" dirty="0" smtClean="0"/>
            </a:br>
            <a:r>
              <a:rPr lang="en-US" sz="1800" dirty="0" smtClean="0"/>
              <a:t> would be a disaster for the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3683000" cy="24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“Waiting for the Election”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October 24,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2" y="1752600"/>
            <a:ext cx="2162175" cy="2382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</a:t>
            </a:r>
            <a:r>
              <a:rPr lang="en-US" sz="1800" dirty="0" smtClean="0"/>
              <a:t>Did we just get a triple top?</a:t>
            </a:r>
            <a:br>
              <a:rPr lang="en-US" sz="1800" dirty="0" smtClean="0"/>
            </a:br>
            <a:r>
              <a:rPr lang="en-US" sz="1800" dirty="0" smtClean="0"/>
              <a:t>Or a head and shoulders top? 200 day MA target at 1,365, down 48 points?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</a:t>
            </a:r>
            <a:r>
              <a:rPr lang="en-US" sz="2000" dirty="0" smtClean="0"/>
              <a:t>NASDAQ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2000" dirty="0" smtClean="0"/>
              <a:t>Wake up call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(AAPL)-</a:t>
            </a:r>
            <a:r>
              <a:rPr lang="en-US" sz="1800" dirty="0" smtClean="0"/>
              <a:t>Long </a:t>
            </a:r>
            <a:r>
              <a:rPr lang="en-US" sz="1800" smtClean="0"/>
              <a:t>the 1/$525-575 </a:t>
            </a:r>
            <a:r>
              <a:rPr lang="en-US" sz="1800" dirty="0" smtClean="0"/>
              <a:t>Call spread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buy this dip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630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(BAC)-</a:t>
            </a:r>
            <a:r>
              <a:rPr lang="en-US" sz="2000" dirty="0" smtClean="0"/>
              <a:t>augurs for double top scenario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486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Shanghai-</a:t>
            </a:r>
            <a:r>
              <a:rPr lang="en-US" sz="2400" dirty="0" smtClean="0"/>
              <a:t>Not yet for the double bottom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Japan-a world of hurt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7467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October 26 San Francisco</a:t>
            </a:r>
            <a:br>
              <a:rPr lang="en-US" sz="2400" dirty="0" smtClean="0"/>
            </a:br>
            <a:r>
              <a:rPr lang="en-US" sz="2400" dirty="0" smtClean="0"/>
              <a:t>November 7 Houston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November 8 Orlando</a:t>
            </a:r>
            <a:br>
              <a:rPr lang="en-US" sz="2400" dirty="0" smtClean="0"/>
            </a:br>
            <a:r>
              <a:rPr lang="en-US" sz="2400" dirty="0" smtClean="0"/>
              <a:t>January 4, 2013 Chicago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 Post Election Shopping List</a:t>
            </a:r>
            <a:br>
              <a:rPr lang="en-US" sz="3600" dirty="0" smtClean="0"/>
            </a:br>
            <a:r>
              <a:rPr lang="en-US" sz="1800" dirty="0" smtClean="0"/>
              <a:t>Stocks to buy on the dip</a:t>
            </a:r>
            <a:br>
              <a:rPr lang="en-US" sz="1800" dirty="0" smtClean="0"/>
            </a:br>
            <a:r>
              <a:rPr lang="en-US" sz="1800" dirty="0" smtClean="0"/>
              <a:t>November, December, January Deep in-the-money Calls Spreads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Apple (AAPL)</a:t>
            </a:r>
            <a:br>
              <a:rPr lang="en-US" sz="2800" dirty="0" smtClean="0"/>
            </a:br>
            <a:r>
              <a:rPr lang="en-US" sz="2800" dirty="0" smtClean="0"/>
              <a:t>Google (GOOG)</a:t>
            </a:r>
            <a:br>
              <a:rPr lang="en-US" sz="2800" dirty="0" smtClean="0"/>
            </a:br>
            <a:r>
              <a:rPr lang="en-US" sz="2800" dirty="0" smtClean="0"/>
              <a:t>Disney (DIS)</a:t>
            </a:r>
            <a:br>
              <a:rPr lang="en-US" sz="2800" dirty="0" smtClean="0"/>
            </a:br>
            <a:r>
              <a:rPr lang="en-US" sz="2800" dirty="0" smtClean="0"/>
              <a:t>JP Morgan (JPM)</a:t>
            </a:r>
            <a:br>
              <a:rPr lang="en-US" sz="2800" dirty="0" smtClean="0"/>
            </a:br>
            <a:r>
              <a:rPr lang="en-US" sz="2800" dirty="0" smtClean="0"/>
              <a:t>Boeing (BA)</a:t>
            </a:r>
            <a:br>
              <a:rPr lang="en-US" sz="2800" dirty="0" smtClean="0"/>
            </a:br>
            <a:r>
              <a:rPr lang="en-US" sz="2800" dirty="0" smtClean="0"/>
              <a:t>Merck (MRK)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3378200" cy="26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br>
              <a:rPr lang="en-US" sz="32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*QE3 is hugely dollar negative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*Romney favors a strong dollar policy</a:t>
            </a:r>
            <a:br>
              <a:rPr lang="en-US" sz="2000" dirty="0" smtClean="0"/>
            </a:br>
            <a:r>
              <a:rPr lang="en-US" sz="2000" dirty="0" smtClean="0"/>
              <a:t>which is bad for everything else</a:t>
            </a:r>
            <a:br>
              <a:rPr lang="en-US" sz="2000" dirty="0" smtClean="0"/>
            </a:br>
            <a:r>
              <a:rPr lang="en-US" sz="2000" dirty="0" smtClean="0"/>
              <a:t>except Treasuries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*Missed the Euro short at $1.32,</a:t>
            </a:r>
            <a:br>
              <a:rPr lang="en-US" sz="2000" dirty="0" smtClean="0"/>
            </a:br>
            <a:r>
              <a:rPr lang="en-US" sz="2000" dirty="0" smtClean="0"/>
              <a:t>still levitating on bail out hopes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*European bonds markets have gone quiet,</a:t>
            </a:r>
            <a:br>
              <a:rPr lang="en-US" sz="2000" dirty="0" smtClean="0"/>
            </a:br>
            <a:r>
              <a:rPr lang="en-US" sz="2000" dirty="0" smtClean="0"/>
              <a:t>supporting the euro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*China cold war is hurting the Japanese</a:t>
            </a:r>
            <a:br>
              <a:rPr lang="en-US" sz="2000" dirty="0" smtClean="0"/>
            </a:br>
            <a:r>
              <a:rPr lang="en-US" sz="2000" dirty="0" smtClean="0"/>
              <a:t>economy, knocking the knees out from</a:t>
            </a:r>
            <a:br>
              <a:rPr lang="en-US" sz="2000" dirty="0" smtClean="0"/>
            </a:br>
            <a:r>
              <a:rPr lang="en-US" sz="2000" dirty="0" smtClean="0"/>
              <a:t>under the yen, breaking 200 day moving average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28765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br>
              <a:rPr lang="en-US" sz="3200" dirty="0" smtClean="0"/>
            </a:br>
            <a:r>
              <a:rPr lang="en-US" sz="2400" dirty="0" smtClean="0"/>
              <a:t>May bottom is holding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r>
              <a:rPr lang="en-US" sz="2400" dirty="0" smtClean="0"/>
              <a:t>putting in a top?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Long $124-</a:t>
            </a:r>
            <a:r>
              <a:rPr lang="en-US" sz="2000" dirty="0"/>
              <a:t>$</a:t>
            </a:r>
            <a:r>
              <a:rPr lang="en-US" sz="2000" dirty="0" smtClean="0"/>
              <a:t>127 November bear put spread</a:t>
            </a:r>
            <a:br>
              <a:rPr lang="en-US" sz="2000" dirty="0" smtClean="0"/>
            </a:br>
            <a:r>
              <a:rPr lang="en-US" sz="2000" dirty="0" smtClean="0"/>
              <a:t>14 days to run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  <p:sp>
        <p:nvSpPr>
          <p:cNvPr id="3" name="Left Arrow Callout 2"/>
          <p:cNvSpPr/>
          <p:nvPr/>
        </p:nvSpPr>
        <p:spPr>
          <a:xfrm>
            <a:off x="7543800" y="3505200"/>
            <a:ext cx="914400" cy="12954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Day</a:t>
            </a:r>
            <a:br>
              <a:rPr lang="en-US" dirty="0" smtClean="0"/>
            </a:br>
            <a:r>
              <a:rPr lang="en-US" dirty="0" smtClean="0"/>
              <a:t>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br>
              <a:rPr lang="en-US" sz="3600" dirty="0" smtClean="0"/>
            </a:b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  <p:sp>
        <p:nvSpPr>
          <p:cNvPr id="6" name="Left Arrow Callout 5"/>
          <p:cNvSpPr/>
          <p:nvPr/>
        </p:nvSpPr>
        <p:spPr>
          <a:xfrm>
            <a:off x="7467600" y="2819400"/>
            <a:ext cx="990600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</a:t>
            </a:r>
            <a:r>
              <a:rPr lang="en-US" sz="2000" dirty="0" smtClean="0"/>
              <a:t>sell oil rallies with (USO) put spreads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1800" dirty="0" err="1" smtClean="0"/>
              <a:t>Geopoliticals</a:t>
            </a:r>
            <a:r>
              <a:rPr lang="en-US" sz="1800" dirty="0" smtClean="0"/>
              <a:t> can’t overwhelm weakening demand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*Go short on every way rumor, Israeli</a:t>
            </a:r>
            <a:br>
              <a:rPr lang="en-US" sz="1800" dirty="0" smtClean="0"/>
            </a:br>
            <a:r>
              <a:rPr lang="en-US" sz="1800" dirty="0" smtClean="0"/>
              <a:t>intelligence told me they will wait until next</a:t>
            </a:r>
            <a:br>
              <a:rPr lang="en-US" sz="1800" dirty="0" smtClean="0"/>
            </a:br>
            <a:r>
              <a:rPr lang="en-US" sz="1800" dirty="0" smtClean="0"/>
              <a:t>summer to see if Iran sanctions work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*Slowing China is a big factor, oil demand</a:t>
            </a:r>
            <a:br>
              <a:rPr lang="en-US" sz="1800" dirty="0" smtClean="0"/>
            </a:br>
            <a:r>
              <a:rPr lang="en-US" sz="1800" dirty="0" smtClean="0"/>
              <a:t> grew 8%/year from </a:t>
            </a:r>
            <a:br>
              <a:rPr lang="en-US" sz="1800" dirty="0" smtClean="0"/>
            </a:br>
            <a:r>
              <a:rPr lang="en-US" sz="1800" dirty="0" smtClean="0"/>
              <a:t>2000 to 2011, growing at 2% in 2012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*Futures structure says that prices</a:t>
            </a:r>
            <a:br>
              <a:rPr lang="en-US" sz="1800" dirty="0" smtClean="0"/>
            </a:br>
            <a:r>
              <a:rPr lang="en-US" sz="1800" dirty="0" smtClean="0"/>
              <a:t> are headed lower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*Natural gas has stalled at a peak.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333993"/>
            <a:ext cx="2860320" cy="28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Miles Driven have Fallen for 5 years</a:t>
            </a:r>
            <a:br>
              <a:rPr lang="en-US" sz="2800" dirty="0" smtClean="0"/>
            </a:br>
            <a:r>
              <a:rPr lang="en-US" sz="1800" dirty="0" smtClean="0"/>
              <a:t>fewer miles driven and better mileage per car bad for oil</a:t>
            </a:r>
            <a:br>
              <a:rPr lang="en-US" sz="1800" dirty="0" smtClean="0"/>
            </a:br>
            <a:r>
              <a:rPr lang="en-US" sz="1800" dirty="0" smtClean="0"/>
              <a:t>total miles down to 1998 level today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86731"/>
            <a:ext cx="5715000" cy="4152900"/>
          </a:xfrm>
        </p:spPr>
      </p:pic>
      <p:sp>
        <p:nvSpPr>
          <p:cNvPr id="5" name="Right Arrow Callout 4"/>
          <p:cNvSpPr/>
          <p:nvPr/>
        </p:nvSpPr>
        <p:spPr>
          <a:xfrm>
            <a:off x="3810000" y="2819400"/>
            <a:ext cx="1447800" cy="838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1998</a:t>
            </a:r>
            <a:br>
              <a:rPr lang="en-US" dirty="0" smtClean="0"/>
            </a:br>
            <a:r>
              <a:rPr lang="en-US" dirty="0" smtClean="0"/>
              <a:t>level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Crude-trading like death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2012 World Series!</a:t>
            </a:r>
            <a:br>
              <a:rPr lang="en-US" sz="2800" dirty="0" smtClean="0"/>
            </a:br>
            <a:r>
              <a:rPr lang="en-US" sz="2800" dirty="0" smtClean="0"/>
              <a:t>San Francisco Giants vs. Detroit Tigers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90800"/>
            <a:ext cx="3388901" cy="337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2124111" cy="186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50" y="2976186"/>
            <a:ext cx="2124075" cy="17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11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20678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(CU)-China bounce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000" dirty="0" smtClean="0"/>
              <a:t>Run longs in small limited risk positions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Long </a:t>
            </a:r>
            <a:r>
              <a:rPr lang="en-US" sz="1800" dirty="0"/>
              <a:t>(GLD) 12/$</a:t>
            </a:r>
            <a:r>
              <a:rPr lang="en-US" sz="1800" dirty="0" smtClean="0"/>
              <a:t>160-</a:t>
            </a:r>
            <a:r>
              <a:rPr lang="en-US" sz="1800" dirty="0"/>
              <a:t>$</a:t>
            </a:r>
            <a:r>
              <a:rPr lang="en-US" sz="1800" dirty="0" smtClean="0"/>
              <a:t>165 Bull </a:t>
            </a:r>
            <a:r>
              <a:rPr lang="en-US" sz="1800" dirty="0"/>
              <a:t>call </a:t>
            </a:r>
            <a:r>
              <a:rPr lang="en-US" sz="1800" dirty="0" smtClean="0"/>
              <a:t>spread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487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*”RISK OFF” hits the precious metals big time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*Traders selling big winners going into year end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*Investors want to see the monetary expansion before buying it, may take months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*Rumors of European gold sales to collateralize future sovereign bond issues, not true, 400 ton a year treaty limitation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*Romney bump in polls is triggering profit taking</a:t>
            </a:r>
            <a:br>
              <a:rPr lang="en-US" sz="1400" dirty="0" smtClean="0"/>
            </a:br>
            <a:r>
              <a:rPr lang="en-US" sz="1400" dirty="0" smtClean="0"/>
              <a:t>in precious metals. No Obama means no Bernanke</a:t>
            </a:r>
            <a:br>
              <a:rPr lang="en-US" sz="1400" dirty="0" smtClean="0"/>
            </a:br>
            <a:r>
              <a:rPr lang="en-US" sz="1400" dirty="0" smtClean="0"/>
              <a:t>means no QE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*May resume upside when Obama win is in the bag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*Downside: 2 more weeks of pain</a:t>
            </a:r>
            <a:br>
              <a:rPr lang="en-US" sz="14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66" y="1921692"/>
            <a:ext cx="3073400" cy="22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r>
              <a:rPr lang="en-US" sz="1800" dirty="0" smtClean="0"/>
              <a:t>-cut positions by 75%</a:t>
            </a:r>
            <a:br>
              <a:rPr lang="en-US" sz="1800" dirty="0" smtClean="0"/>
            </a:br>
            <a:r>
              <a:rPr lang="en-US" sz="1800" dirty="0" smtClean="0"/>
              <a:t>long the December $160-$165 call spread</a:t>
            </a:r>
            <a:br>
              <a:rPr lang="en-US" sz="1800" dirty="0" smtClean="0"/>
            </a:br>
            <a:r>
              <a:rPr lang="en-US" sz="1800" dirty="0" smtClean="0"/>
              <a:t>Is $1,614 the downside target, down $40 more?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  <p:sp>
        <p:nvSpPr>
          <p:cNvPr id="3" name="Left Arrow Callout 2"/>
          <p:cNvSpPr/>
          <p:nvPr/>
        </p:nvSpPr>
        <p:spPr>
          <a:xfrm>
            <a:off x="7620000" y="3276600"/>
            <a:ext cx="914400" cy="1066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br>
              <a:rPr lang="en-US" dirty="0" smtClean="0"/>
            </a:br>
            <a:r>
              <a:rPr lang="en-US" dirty="0" smtClean="0"/>
              <a:t>Day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r>
              <a:rPr lang="en-US" sz="1800" dirty="0" smtClean="0"/>
              <a:t>-don’t own the high beta metal unless you’re sure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(PPLT)- Ouch!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(PALL)-double ouch!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br>
              <a:rPr lang="en-US" sz="3200" dirty="0" smtClean="0"/>
            </a:br>
            <a:r>
              <a:rPr lang="en-US" sz="2000" dirty="0" smtClean="0"/>
              <a:t>long the (CORN) 11/$50-$55 bear put spread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*Charts are clearly rolling over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*Trade is out of season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Major Dept. of Agriculture reports due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*87% of corn crop is in, so any surprises will be small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*Is a short term trade only, off </a:t>
            </a:r>
            <a:br>
              <a:rPr lang="en-US" sz="1600" dirty="0" smtClean="0"/>
            </a:br>
            <a:r>
              <a:rPr lang="en-US" sz="1600" dirty="0" smtClean="0"/>
              <a:t>in 14 days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91000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90600" y="168762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 Francisco</a:t>
            </a:r>
            <a:br>
              <a:rPr lang="en-US" b="1" dirty="0" smtClean="0"/>
            </a:br>
            <a:r>
              <a:rPr lang="en-US" b="1" dirty="0" smtClean="0"/>
              <a:t>October 26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60381" y="182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Houston, Texas</a:t>
            </a:r>
            <a:br>
              <a:rPr lang="en-US" b="1" dirty="0" smtClean="0"/>
            </a:br>
            <a:r>
              <a:rPr lang="en-US" b="1" dirty="0" smtClean="0"/>
              <a:t>November 7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3849341" cy="281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67" y="3053918"/>
            <a:ext cx="3813089" cy="280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72481"/>
            <a:ext cx="5905500" cy="3581400"/>
          </a:xfrm>
        </p:spPr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1600" dirty="0" smtClean="0"/>
              <a:t>No longer a drag, but a modest positive</a:t>
            </a:r>
            <a:br>
              <a:rPr lang="en-US" sz="1600" dirty="0" smtClean="0"/>
            </a:br>
            <a:r>
              <a:rPr lang="en-US" sz="1600" dirty="0" smtClean="0"/>
              <a:t>Rally will end when recession hits in 2013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1066800" y="5420077"/>
            <a:ext cx="806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wist” was extended to mortgage backed securities.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he 30 year fixed has plunged from 3.75% to 3.40%, lower to 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the Fed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*Stocks- stand aside, wait for correction to finish</a:t>
            </a:r>
            <a:br>
              <a:rPr lang="en-US" sz="2000" dirty="0" smtClean="0"/>
            </a:br>
            <a:r>
              <a:rPr lang="en-US" sz="2000" dirty="0" smtClean="0"/>
              <a:t>*Bonds- sell rallies under a 1.50% yield, buy under 1.90%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Commodities-stand aside, sell next oil and copper rallies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</a:t>
            </a:r>
            <a:r>
              <a:rPr lang="en-US" sz="2000" dirty="0" smtClean="0"/>
              <a:t>Currencies- sell yen on breakout through ¥80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Precious </a:t>
            </a:r>
            <a:r>
              <a:rPr lang="en-US" sz="2000" dirty="0" smtClean="0"/>
              <a:t>Metals – buy the big dips</a:t>
            </a:r>
            <a:br>
              <a:rPr lang="en-US" sz="2000" dirty="0" smtClean="0"/>
            </a:br>
            <a:r>
              <a:rPr lang="en-US" sz="2000" dirty="0" smtClean="0"/>
              <a:t>*Volatility-stand aside, don’t chase, will bounce along bottom</a:t>
            </a:r>
            <a:br>
              <a:rPr lang="en-US" sz="2000" dirty="0" smtClean="0"/>
            </a:br>
            <a:r>
              <a:rPr lang="en-US" sz="2000" dirty="0" smtClean="0"/>
              <a:t>*The ags –has gone dead, sell OTM Calls and spreads</a:t>
            </a:r>
            <a:br>
              <a:rPr lang="en-US" sz="2000" dirty="0" smtClean="0"/>
            </a:br>
            <a:r>
              <a:rPr lang="en-US" sz="2000" dirty="0" smtClean="0"/>
              <a:t>*</a:t>
            </a:r>
            <a:r>
              <a:rPr lang="en-US" sz="2000" dirty="0"/>
              <a:t>Real </a:t>
            </a:r>
            <a:r>
              <a:rPr lang="en-US" sz="2000" dirty="0" smtClean="0"/>
              <a:t>estate- rent, don’t buy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Next Webinar is on Wednesday, November 14</a:t>
            </a:r>
            <a:br>
              <a:rPr lang="en-US" sz="2400" dirty="0" smtClean="0"/>
            </a:br>
            <a:r>
              <a:rPr lang="en-US" sz="2400" dirty="0" smtClean="0"/>
              <a:t>12:00 noon EST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</a:t>
            </a:r>
            <a:r>
              <a:rPr lang="en-US" sz="2700" smtClean="0"/>
              <a:t>buy strategy</a:t>
            </a:r>
            <a:r>
              <a:rPr lang="en-US" sz="2700"/>
              <a:t> </a:t>
            </a:r>
            <a:r>
              <a:rPr lang="en-US" sz="2700" smtClean="0"/>
              <a:t>luncheon </a:t>
            </a:r>
            <a:r>
              <a:rPr lang="en-US" sz="2700" dirty="0" smtClean="0"/>
              <a:t>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1800" dirty="0" smtClean="0"/>
              <a:t>Churning under All Time High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*October MTD -2.4%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*2012 YTD +18.5%, compared to 7%</a:t>
            </a:r>
            <a:br>
              <a:rPr lang="en-US" sz="2000" dirty="0" smtClean="0"/>
            </a:br>
            <a:r>
              <a:rPr lang="en-US" sz="2000" dirty="0" smtClean="0"/>
              <a:t>for the Dow, beating it by 11.5%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100 </a:t>
            </a:r>
            <a:r>
              <a:rPr lang="en-US" sz="2400" dirty="0"/>
              <a:t>weeks of </a:t>
            </a:r>
            <a:r>
              <a:rPr lang="en-US" sz="2400" dirty="0" smtClean="0"/>
              <a:t>Trading +60%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+10.8%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 49%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90 out of 131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68.7%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Cutting risk before the election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997328"/>
              </p:ext>
            </p:extLst>
          </p:nvPr>
        </p:nvGraphicFramePr>
        <p:xfrm>
          <a:off x="4648200" y="2133600"/>
          <a:ext cx="3514726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75476"/>
              </p:ext>
            </p:extLst>
          </p:nvPr>
        </p:nvGraphicFramePr>
        <p:xfrm>
          <a:off x="762000" y="1447800"/>
          <a:ext cx="3451340" cy="4525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968"/>
                <a:gridCol w="901372"/>
              </a:tblGrid>
              <a:tr h="219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19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19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196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ctr" fontAlgn="b"/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(FXY) $124-$127 Put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10.00%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(GLD) $160-$165 Calls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10.00%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(AAPL) $525-$575 call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10.00%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ctr" fontAlgn="b"/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(CORN) $50-$55 put spread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-10.00%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  <a:tr h="24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total net position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20.00%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44" marR="7844" marT="78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+33.1% Average Annualized Return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95287"/>
            <a:ext cx="5253438" cy="36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 Electoral College</a:t>
            </a:r>
            <a:br>
              <a:rPr lang="en-US" sz="2800" dirty="0" smtClean="0"/>
            </a:br>
            <a:r>
              <a:rPr lang="en-US" sz="1400" dirty="0" smtClean="0"/>
              <a:t>House of Representatives-435 + Senate-100 + District of Columbia-3 = 538</a:t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801019"/>
            <a:ext cx="6000750" cy="4124325"/>
          </a:xfrm>
        </p:spPr>
      </p:pic>
    </p:spTree>
    <p:extLst>
      <p:ext uri="{BB962C8B-B14F-4D97-AF65-F5344CB8AC3E}">
        <p14:creationId xmlns:p14="http://schemas.microsoft.com/office/powerpoint/2010/main" val="77509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10128</TotalTime>
  <Words>490</Words>
  <Application>Microsoft Office PowerPoint</Application>
  <PresentationFormat>On-screen Show (4:3)</PresentationFormat>
  <Paragraphs>148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Please Stand By for John Thomas Wednesday, October 24, 2012, San Francisco, CA Global Trading Dispatch</vt:lpstr>
      <vt:lpstr>The Mad Hedge Fund Trader “Waiting for the Election”</vt:lpstr>
      <vt:lpstr>MHFT Global Strategy Luncheons Buy tickets at www.madhedgefundtrader.com  2012 Schedule</vt:lpstr>
      <vt:lpstr>The 2012 World Series! San Francisco Giants vs. Detroit Tigers</vt:lpstr>
      <vt:lpstr>MHFT Global Strategy Luncheons Buy tickets at www.madhedgefundtrader.com </vt:lpstr>
      <vt:lpstr>Trade Alert Performance Churning under All Time High </vt:lpstr>
      <vt:lpstr>Portfolio Review-Cutting risk before the election  </vt:lpstr>
      <vt:lpstr>Performance Since Inception-New All Time High +33.1% Average Annualized Return</vt:lpstr>
      <vt:lpstr>US Electoral College House of Representatives-435 + Senate-100 + District of Columbia-3 = 538 </vt:lpstr>
      <vt:lpstr>Electoral College as of October 24, 2012 270 Votes Needed to Win</vt:lpstr>
      <vt:lpstr>The Economy-Still weak fundamentals </vt:lpstr>
      <vt:lpstr>US Quarterly GDP Q3 Advanced Look out on Friday</vt:lpstr>
      <vt:lpstr>Weekly Jobless Claims Trapped in a Sideways Range Break 400,000 and the recession threat is on to 50,000 gain is bogus </vt:lpstr>
      <vt:lpstr>Bonds-Directionless </vt:lpstr>
      <vt:lpstr>(TLT)</vt:lpstr>
      <vt:lpstr>Short Treasuries (TBT) See the 1:4 reverse Split</vt:lpstr>
      <vt:lpstr>Junk Bonds (HYG)</vt:lpstr>
      <vt:lpstr>Municipal Bonds (MUB)-3% yield, Mix of AAA, AA, and A rated bonds</vt:lpstr>
      <vt:lpstr>Stocks-rushing for the sidelines </vt:lpstr>
      <vt:lpstr>(SPX)-Did we just get a triple top? Or a head and shoulders top? 200 day MA target at 1,365, down 48 points? </vt:lpstr>
      <vt:lpstr>(QQQ)-NASDAQ</vt:lpstr>
      <vt:lpstr>(VIX)-Wake up call</vt:lpstr>
      <vt:lpstr>(AAPL)-Long the 1/$525-575 Call spread buy this dip </vt:lpstr>
      <vt:lpstr>(FCX) </vt:lpstr>
      <vt:lpstr>(CAT) </vt:lpstr>
      <vt:lpstr>(BAC)-augurs for double top scenario </vt:lpstr>
      <vt:lpstr>Russell 2000 (IWM) </vt:lpstr>
      <vt:lpstr>Shanghai-Not yet for the double bottom</vt:lpstr>
      <vt:lpstr>Japan-a world of hurt</vt:lpstr>
      <vt:lpstr>My Post Election Shopping List Stocks to buy on the dip November, December, January Deep in-the-money Calls Spreads</vt:lpstr>
      <vt:lpstr>The Dollar </vt:lpstr>
      <vt:lpstr>Long Dollar Basket (UUP) May bottom is holding</vt:lpstr>
      <vt:lpstr>Euro (FXE) putting in a top?</vt:lpstr>
      <vt:lpstr>Australian Dollar (FXA)  </vt:lpstr>
      <vt:lpstr>Japanese Yen (FXY) Long $124-$127 November bear put spread 14 days to run</vt:lpstr>
      <vt:lpstr>(YCS) </vt:lpstr>
      <vt:lpstr>Energy-sell oil rallies with (USO) put spreads</vt:lpstr>
      <vt:lpstr>Miles Driven have Fallen for 5 years fewer miles driven and better mileage per car bad for oil total miles down to 1998 level today</vt:lpstr>
      <vt:lpstr>Crude-trading like death</vt:lpstr>
      <vt:lpstr>(USO)</vt:lpstr>
      <vt:lpstr>Natural Gas</vt:lpstr>
      <vt:lpstr>Copper (CU)-China bounce</vt:lpstr>
      <vt:lpstr>Precious Metals-Run longs in small limited risk positions Long (GLD) 12/$160-$165 Bull call spread </vt:lpstr>
      <vt:lpstr>Gold-cut positions by 75% long the December $160-$165 call spread Is $1,614 the downside target, down $40 more?</vt:lpstr>
      <vt:lpstr>Silver-don’t own the high beta metal unless you’re sure</vt:lpstr>
      <vt:lpstr>(Platinum) (PPLT)- Ouch!</vt:lpstr>
      <vt:lpstr>Palladium (PALL)-double ouch!</vt:lpstr>
      <vt:lpstr>The Ags long the (CORN) 11/$50-$55 bear put spread</vt:lpstr>
      <vt:lpstr>(CORN)</vt:lpstr>
      <vt:lpstr>Soybeans (SOYB)</vt:lpstr>
      <vt:lpstr>DB Commodities Index ETF (DBC)</vt:lpstr>
      <vt:lpstr>Real Estate No longer a drag, but a modest positive Rally will end when recession hits in 2013</vt:lpstr>
      <vt:lpstr>Trade Sheet The bottom line: Wait for the Fed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2010</cp:revision>
  <cp:lastPrinted>2012-07-17T21:51:56Z</cp:lastPrinted>
  <dcterms:created xsi:type="dcterms:W3CDTF">2009-05-20T21:55:50Z</dcterms:created>
  <dcterms:modified xsi:type="dcterms:W3CDTF">2012-10-24T16:53:40Z</dcterms:modified>
</cp:coreProperties>
</file>