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53" r:id="rId2"/>
    <p:sldId id="256" r:id="rId3"/>
    <p:sldId id="504" r:id="rId4"/>
    <p:sldId id="354" r:id="rId5"/>
    <p:sldId id="355" r:id="rId6"/>
    <p:sldId id="540" r:id="rId7"/>
    <p:sldId id="580" r:id="rId8"/>
    <p:sldId id="447" r:id="rId9"/>
    <p:sldId id="503" r:id="rId10"/>
    <p:sldId id="437" r:id="rId11"/>
    <p:sldId id="541" r:id="rId12"/>
    <p:sldId id="439" r:id="rId13"/>
    <p:sldId id="466" r:id="rId14"/>
    <p:sldId id="565" r:id="rId15"/>
    <p:sldId id="498" r:id="rId16"/>
    <p:sldId id="420" r:id="rId17"/>
    <p:sldId id="581" r:id="rId18"/>
    <p:sldId id="582" r:id="rId19"/>
    <p:sldId id="431" r:id="rId20"/>
    <p:sldId id="583" r:id="rId21"/>
    <p:sldId id="584" r:id="rId22"/>
    <p:sldId id="574" r:id="rId23"/>
    <p:sldId id="490" r:id="rId24"/>
    <p:sldId id="585" r:id="rId25"/>
    <p:sldId id="543" r:id="rId26"/>
    <p:sldId id="570" r:id="rId27"/>
    <p:sldId id="561" r:id="rId28"/>
    <p:sldId id="514" r:id="rId29"/>
    <p:sldId id="530" r:id="rId30"/>
    <p:sldId id="568" r:id="rId31"/>
    <p:sldId id="443" r:id="rId32"/>
    <p:sldId id="444" r:id="rId33"/>
    <p:sldId id="562" r:id="rId34"/>
    <p:sldId id="454" r:id="rId35"/>
    <p:sldId id="497" r:id="rId36"/>
    <p:sldId id="448" r:id="rId37"/>
    <p:sldId id="457" r:id="rId38"/>
    <p:sldId id="470" r:id="rId39"/>
    <p:sldId id="575" r:id="rId40"/>
    <p:sldId id="434" r:id="rId41"/>
    <p:sldId id="465" r:id="rId42"/>
    <p:sldId id="433" r:id="rId43"/>
    <p:sldId id="427" r:id="rId44"/>
    <p:sldId id="428" r:id="rId45"/>
    <p:sldId id="450" r:id="rId46"/>
    <p:sldId id="451" r:id="rId47"/>
    <p:sldId id="440" r:id="rId48"/>
    <p:sldId id="442" r:id="rId49"/>
    <p:sldId id="501" r:id="rId50"/>
    <p:sldId id="578" r:id="rId51"/>
    <p:sldId id="449" r:id="rId52"/>
    <p:sldId id="360" r:id="rId53"/>
    <p:sldId id="293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4136" autoAdjust="0"/>
    <p:restoredTop sz="96196" autoAdjust="0"/>
  </p:normalViewPr>
  <p:slideViewPr>
    <p:cSldViewPr>
      <p:cViewPr>
        <p:scale>
          <a:sx n="107" d="100"/>
          <a:sy n="107" d="100"/>
        </p:scale>
        <p:origin x="-7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1158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Sheet1!$B$14</c:f>
              <c:strCache>
                <c:ptCount val="1"/>
              </c:strCache>
            </c:strRef>
          </c:tx>
          <c:explosion val="25"/>
          <c:val>
            <c:numRef>
              <c:f>Sheet1!$B$14:$B$24</c:f>
              <c:numCache>
                <c:formatCode>0.00%</c:formatCode>
                <c:ptCount val="11"/>
                <c:pt idx="1">
                  <c:v>0.1</c:v>
                </c:pt>
                <c:pt idx="2">
                  <c:v>0.2</c:v>
                </c:pt>
                <c:pt idx="3">
                  <c:v>0.1</c:v>
                </c:pt>
                <c:pt idx="4">
                  <c:v>0.1</c:v>
                </c:pt>
                <c:pt idx="8">
                  <c:v>-0.05</c:v>
                </c:pt>
                <c:pt idx="9">
                  <c:v>-0.05</c:v>
                </c:pt>
                <c:pt idx="10">
                  <c:v>-0.1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3AE42D-1306-4496-85E9-1CFCDF01E9D1}" type="datetimeFigureOut">
              <a:rPr lang="en-US"/>
              <a:pPr>
                <a:defRPr/>
              </a:pPr>
              <a:t>11/14/2012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D3926B-C3E1-4FE9-82F5-6547D9E3A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8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DED3D-1641-45F9-A8D8-F4029443AC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964EB5-AE4A-44CA-BBD7-1A741FDA3B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81B7-7EF8-4A5F-AF36-DE646D052CD4}" type="datetimeFigureOut">
              <a:rPr lang="en-US"/>
              <a:pPr>
                <a:defRPr/>
              </a:pPr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E94A-0886-4A0C-AB56-BE787B652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2512-39EC-4D53-9C4A-98737B938D01}" type="datetimeFigureOut">
              <a:rPr lang="en-US"/>
              <a:pPr>
                <a:defRPr/>
              </a:pPr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62C3-E191-44E5-81A9-2F81298E7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FCFF-AAC6-43ED-99C2-E906CE223DF2}" type="datetimeFigureOut">
              <a:rPr lang="en-US"/>
              <a:pPr>
                <a:defRPr/>
              </a:pPr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7390-DBF8-4C07-ADB4-452AE5949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33EF-AC14-4322-9BF3-0510C7453135}" type="datetimeFigureOut">
              <a:rPr lang="en-US"/>
              <a:pPr>
                <a:defRPr/>
              </a:pPr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60B5-E2BF-42D4-80D6-2E02A6506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994D-A21B-40A4-BB0F-ABA004C8301A}" type="datetimeFigureOut">
              <a:rPr lang="en-US"/>
              <a:pPr>
                <a:defRPr/>
              </a:pPr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33D7-B767-4A2F-8088-9CF0557D3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55FC-F6D5-464C-8DB2-CDF57DA80417}" type="datetimeFigureOut">
              <a:rPr lang="en-US"/>
              <a:pPr>
                <a:defRPr/>
              </a:pPr>
              <a:t>11/14/2012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A1DD-87D5-46DF-856D-30224D318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5157-77C7-4086-A571-CF2106B77A76}" type="datetimeFigureOut">
              <a:rPr lang="en-US"/>
              <a:pPr>
                <a:defRPr/>
              </a:pPr>
              <a:t>11/14/2012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3935-3ED8-49D3-94B9-3129C0D31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5EB6-4A2D-4877-BDB4-6CC6A9DF78FE}" type="datetimeFigureOut">
              <a:rPr lang="en-US"/>
              <a:pPr>
                <a:defRPr/>
              </a:pPr>
              <a:t>11/14/2012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21E99-0837-495E-84D0-0FDA05AB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3344-56AE-4BAC-9123-7F19F8CE94F2}" type="datetimeFigureOut">
              <a:rPr lang="en-US"/>
              <a:pPr>
                <a:defRPr/>
              </a:pPr>
              <a:t>11/14/2012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2DD9-2D54-4EDC-BE0F-2928EF80C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926D6-0067-4AC2-A856-152A3516E93D}" type="datetimeFigureOut">
              <a:rPr lang="en-US"/>
              <a:pPr>
                <a:defRPr/>
              </a:pPr>
              <a:t>11/14/2012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A45B5-E4F3-4173-89C1-A024FE94A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8699-8B8E-435C-B13D-6239D5386B04}" type="datetimeFigureOut">
              <a:rPr lang="en-US"/>
              <a:pPr>
                <a:defRPr/>
              </a:pPr>
              <a:t>11/14/2012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274C-70D1-4B8C-9C64-EE9D81724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F1249-29CB-4B22-BE86-91D5D1271272}" type="datetimeFigureOut">
              <a:rPr lang="en-US"/>
              <a:pPr>
                <a:defRPr/>
              </a:pPr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7BE5DA-A06A-48B7-88F9-2E90A6698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r>
              <a:rPr lang="en-US" sz="2800" dirty="0"/>
              <a:t>Please Stand </a:t>
            </a:r>
            <a:r>
              <a:rPr lang="en-US" sz="2800" dirty="0" smtClean="0"/>
              <a:t>By for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John </a:t>
            </a:r>
            <a:r>
              <a:rPr lang="en-US" sz="2800" dirty="0" smtClean="0"/>
              <a:t>Thomas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Wednesday, November 14, 2012, San Francisco, CA</a:t>
            </a:r>
            <a:br>
              <a:rPr lang="en-US" sz="2800" dirty="0" smtClean="0"/>
            </a:br>
            <a:r>
              <a:rPr lang="en-US" sz="2800" dirty="0" smtClean="0"/>
              <a:t>Global Trading Dispatch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80772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Webinar will begin at 12:00 pm 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29000"/>
            <a:ext cx="2153322" cy="27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Bonds-</a:t>
            </a:r>
            <a:r>
              <a:rPr lang="en-US" sz="1800" dirty="0" smtClean="0"/>
              <a:t>Get ready to sell the spike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*Moved to top end of a narrow range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*the 1.40% - 1.90% range holds, could be our</a:t>
            </a:r>
            <a:br>
              <a:rPr lang="en-US" sz="2000" dirty="0" smtClean="0"/>
            </a:br>
            <a:r>
              <a:rPr lang="en-US" sz="2000" dirty="0" smtClean="0"/>
              <a:t>range for years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*Look to sell spread spreads </a:t>
            </a:r>
            <a:r>
              <a:rPr lang="en-US" sz="2000" dirty="0" smtClean="0"/>
              <a:t>outside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 smtClean="0"/>
              <a:t>these ranges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</a:t>
            </a:r>
            <a:r>
              <a:rPr lang="en-US" sz="2000" dirty="0" smtClean="0"/>
              <a:t>Muni bonds rocket on fiscal cliff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*$40 billion a month in MBS buying</a:t>
            </a:r>
            <a:br>
              <a:rPr lang="en-US" sz="2000" dirty="0" smtClean="0"/>
            </a:br>
            <a:r>
              <a:rPr lang="en-US" sz="2000" dirty="0" smtClean="0"/>
              <a:t>is still on the menu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*QE3 will work </a:t>
            </a:r>
            <a:r>
              <a:rPr lang="en-US" sz="2000" dirty="0" smtClean="0"/>
              <a:t>eventually, will be felt in the </a:t>
            </a:r>
            <a:br>
              <a:rPr lang="en-US" sz="2000" dirty="0" smtClean="0"/>
            </a:br>
            <a:r>
              <a:rPr lang="en-US" sz="2000" dirty="0" smtClean="0"/>
              <a:t>30 year fixed rate home loan the most, now at 3.25%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590800"/>
            <a:ext cx="28575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(TLT)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9455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Short Treasuries (TBT)</a:t>
            </a:r>
            <a:br>
              <a:rPr lang="en-US" sz="3200" dirty="0" smtClean="0"/>
            </a:br>
            <a:r>
              <a:rPr lang="en-US" sz="1800" dirty="0" smtClean="0"/>
              <a:t>See the 1:4 reverse Split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3769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Junk Bonds (HYG)-</a:t>
            </a:r>
            <a:r>
              <a:rPr lang="en-US" sz="1800" dirty="0" smtClean="0"/>
              <a:t>pointing to a bottom in the stock market?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65455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Municipal Bonds (MUB)-3% yield,</a:t>
            </a:r>
            <a:br>
              <a:rPr lang="en-US" sz="3200" dirty="0" smtClean="0"/>
            </a:br>
            <a:r>
              <a:rPr lang="en-US" sz="2400" dirty="0"/>
              <a:t>M</a:t>
            </a:r>
            <a:r>
              <a:rPr lang="en-US" sz="2400" dirty="0" smtClean="0"/>
              <a:t>ix of AAA, AA, and A rated bonds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3356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Stocks-</a:t>
            </a:r>
            <a:r>
              <a:rPr lang="en-US" sz="1800" dirty="0" smtClean="0"/>
              <a:t>waiting for the fiscal cliff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*Romney shock sends market spilling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*Higher capital gains taxes are now a certainty</a:t>
            </a:r>
            <a:br>
              <a:rPr lang="en-US" sz="1600" dirty="0" smtClean="0"/>
            </a:br>
            <a:r>
              <a:rPr lang="en-US" sz="1600" dirty="0" smtClean="0"/>
              <a:t>is accelerating selling in 2012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*I underestimated the number of people</a:t>
            </a:r>
            <a:br>
              <a:rPr lang="en-US" sz="1600" dirty="0" smtClean="0"/>
            </a:br>
            <a:r>
              <a:rPr lang="en-US" sz="1600" dirty="0" smtClean="0"/>
              <a:t>convinced Romney would win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*Created kneejerk selling of Romney positions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*No fiscal cliff resolution is in the price,</a:t>
            </a:r>
            <a:br>
              <a:rPr lang="en-US" sz="1600" dirty="0" smtClean="0"/>
            </a:br>
            <a:r>
              <a:rPr lang="en-US" sz="1600" dirty="0" smtClean="0"/>
              <a:t>resolution isn’t. Next big move is up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*</a:t>
            </a:r>
            <a:r>
              <a:rPr lang="en-US" sz="1600" dirty="0" smtClean="0"/>
              <a:t>QE3 raises the floor below stocks</a:t>
            </a:r>
            <a:r>
              <a:rPr lang="en-US" sz="1600" dirty="0" smtClean="0"/>
              <a:t>,</a:t>
            </a:r>
            <a:br>
              <a:rPr lang="en-US" sz="1600" dirty="0" smtClean="0"/>
            </a:br>
            <a:r>
              <a:rPr lang="en-US" sz="1600" dirty="0" smtClean="0"/>
              <a:t> </a:t>
            </a:r>
            <a:r>
              <a:rPr lang="en-US" sz="1600" dirty="0" smtClean="0"/>
              <a:t>so they won’t crash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*Markets could chop sideways</a:t>
            </a:r>
            <a:br>
              <a:rPr lang="en-US" sz="1600" dirty="0" smtClean="0"/>
            </a:br>
            <a:r>
              <a:rPr lang="en-US" sz="1600" dirty="0" smtClean="0"/>
              <a:t>until fiscal cliff resolved</a:t>
            </a:r>
            <a:br>
              <a:rPr lang="en-US" sz="1600" dirty="0" smtClean="0"/>
            </a:br>
            <a:r>
              <a:rPr lang="en-US" sz="1600" dirty="0" smtClean="0"/>
              <a:t>as traders await resolution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505200"/>
            <a:ext cx="3505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99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(SPX)-</a:t>
            </a:r>
            <a:r>
              <a:rPr lang="en-US" sz="1800" dirty="0" smtClean="0"/>
              <a:t>Did we just get a triple top?</a:t>
            </a:r>
            <a:br>
              <a:rPr lang="en-US" sz="1800" dirty="0" smtClean="0"/>
            </a:br>
            <a:r>
              <a:rPr lang="en-US" sz="1800" dirty="0" smtClean="0"/>
              <a:t>Or a head and shoulders top? 200 day MA target at 1,365, down 48 points</a:t>
            </a:r>
            <a:r>
              <a:rPr lang="en-US" sz="1800" dirty="0" smtClean="0"/>
              <a:t>?</a:t>
            </a:r>
            <a:br>
              <a:rPr lang="en-US" sz="1800" dirty="0" smtClean="0"/>
            </a:br>
            <a:r>
              <a:rPr lang="en-US" sz="1800" dirty="0" smtClean="0"/>
              <a:t>Long the (SPY) $131-$136 call spread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6" y="1600200"/>
            <a:ext cx="5534708" cy="4525963"/>
          </a:xfrm>
        </p:spPr>
      </p:pic>
    </p:spTree>
    <p:extLst>
      <p:ext uri="{BB962C8B-B14F-4D97-AF65-F5344CB8AC3E}">
        <p14:creationId xmlns:p14="http://schemas.microsoft.com/office/powerpoint/2010/main" val="311541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(SPX)-</a:t>
            </a:r>
            <a:r>
              <a:rPr lang="en-US" sz="1800" dirty="0" smtClean="0"/>
              <a:t>the worst case scenario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1800" dirty="0" smtClean="0"/>
              <a:t>major long term trend support at </a:t>
            </a:r>
            <a:r>
              <a:rPr lang="en-US" sz="1800" dirty="0" smtClean="0"/>
              <a:t>1,280</a:t>
            </a:r>
            <a:br>
              <a:rPr lang="en-US" sz="1800" dirty="0" smtClean="0"/>
            </a:br>
            <a:r>
              <a:rPr lang="en-US" sz="1800" dirty="0" smtClean="0"/>
              <a:t>But RSI says the bottom is here, now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6" y="1600200"/>
            <a:ext cx="5534708" cy="4525963"/>
          </a:xfrm>
        </p:spPr>
      </p:pic>
      <p:sp>
        <p:nvSpPr>
          <p:cNvPr id="3" name="Left Arrow Callout 2"/>
          <p:cNvSpPr/>
          <p:nvPr/>
        </p:nvSpPr>
        <p:spPr>
          <a:xfrm>
            <a:off x="7162800" y="5334000"/>
            <a:ext cx="1295400" cy="9144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86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RSI</a:t>
            </a:r>
            <a:br>
              <a:rPr lang="en-US" dirty="0" smtClean="0"/>
            </a:br>
            <a:r>
              <a:rPr lang="en-US" dirty="0" smtClean="0"/>
              <a:t>Bottom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7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SPY Downside Hedge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1" dirty="0"/>
              <a:t>Trade Alert - (SPY) </a:t>
            </a:r>
            <a:br>
              <a:rPr lang="en-US" sz="1600" b="1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/>
              <a:t>Buy the SPDR S&amp;P 500 (SPY) December, 2012 $137 Puts at $2.02 or best</a:t>
            </a:r>
            <a:br>
              <a:rPr lang="en-US" sz="1600" b="1" dirty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/>
              <a:t>Opening Trade</a:t>
            </a:r>
            <a:br>
              <a:rPr lang="en-US" sz="1600" b="1" dirty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/>
              <a:t>11-14-2012 – 9:30 AM EST</a:t>
            </a:r>
            <a:br>
              <a:rPr lang="en-US" sz="1600" b="1" dirty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/>
              <a:t>expiration date: 12-21-2013</a:t>
            </a:r>
            <a:br>
              <a:rPr lang="en-US" sz="1600" b="1" dirty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/>
              <a:t>Portfolio weighting: </a:t>
            </a:r>
            <a:r>
              <a:rPr lang="en-US" sz="1600" b="1" dirty="0" smtClean="0"/>
              <a:t>2.8%</a:t>
            </a: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/>
              <a:t>Number of Contracts = 10 contracts</a:t>
            </a:r>
            <a:br>
              <a:rPr lang="en-US" sz="1600" b="1" dirty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/>
              <a:t>Buy 10 December, 2012 (SPY) $137 Calls at……………$2.82</a:t>
            </a:r>
            <a:br>
              <a:rPr lang="en-US" sz="1600" b="1" dirty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/>
              <a:t>total cost: $2,820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161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(QQQ)-</a:t>
            </a:r>
            <a:r>
              <a:rPr lang="en-US" sz="2000" dirty="0" smtClean="0"/>
              <a:t>NASDAQ</a:t>
            </a:r>
            <a:br>
              <a:rPr lang="en-US" sz="2000" dirty="0" smtClean="0"/>
            </a:br>
            <a:r>
              <a:rPr lang="en-US" sz="2000" dirty="0" smtClean="0"/>
              <a:t>running out of downside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3771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Mad Hedge Fund Trader</a:t>
            </a:r>
            <a:br>
              <a:rPr lang="en-US" sz="2800" dirty="0" smtClean="0"/>
            </a:br>
            <a:r>
              <a:rPr lang="en-US" sz="2800" dirty="0" smtClean="0"/>
              <a:t>“The Romney Shock”</a:t>
            </a:r>
            <a:endParaRPr lang="en-US" sz="1600" dirty="0" smtClean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rtlCol="0">
            <a:normAutofit fontScale="6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i="1" dirty="0" smtClean="0">
                <a:solidFill>
                  <a:srgbClr val="002060"/>
                </a:solidFill>
              </a:rPr>
              <a:t>Diary of a Mad Hedge Fund Trader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San Francisco, November 14, 2012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4400" dirty="0" smtClean="0">
                <a:solidFill>
                  <a:srgbClr val="0070C0"/>
                </a:solidFill>
                <a:hlinkClick r:id="rId3"/>
              </a:rPr>
              <a:t>www.madhedgefundtrader.com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br>
              <a:rPr lang="en-US" sz="4400" dirty="0" smtClean="0">
                <a:solidFill>
                  <a:srgbClr val="0070C0"/>
                </a:solidFill>
              </a:rPr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447800"/>
            <a:ext cx="4121422" cy="2597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</a:t>
            </a:r>
            <a:r>
              <a:rPr lang="en-US" sz="3600" dirty="0" smtClean="0"/>
              <a:t>IWM</a:t>
            </a:r>
            <a:r>
              <a:rPr lang="en-US" sz="3600" dirty="0" smtClean="0"/>
              <a:t>)-</a:t>
            </a:r>
            <a:br>
              <a:rPr lang="en-US" sz="3600" dirty="0" smtClean="0"/>
            </a:br>
            <a:r>
              <a:rPr lang="en-US" sz="1800" dirty="0" smtClean="0"/>
              <a:t>long the 1/$76/$80 bull call spread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01847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(IWM)-</a:t>
            </a:r>
            <a:r>
              <a:rPr lang="en-US" sz="2000" dirty="0" smtClean="0"/>
              <a:t>downside hedge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/>
              <a:t>Buy the iShares Russell 2000 Index ETF (IWM) December, 2012 $78 puts at </a:t>
            </a:r>
            <a:r>
              <a:rPr lang="en-US" sz="1600" b="1" dirty="0" smtClean="0"/>
              <a:t>$2.20 </a:t>
            </a:r>
            <a:r>
              <a:rPr lang="en-US" sz="1600" b="1" dirty="0"/>
              <a:t>or best</a:t>
            </a:r>
            <a:br>
              <a:rPr lang="en-US" sz="1600" b="1" dirty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/>
              <a:t>Opening Trade</a:t>
            </a:r>
            <a:br>
              <a:rPr lang="en-US" sz="1600" b="1" dirty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/>
              <a:t>11-14-2012 – 9:30 AM EST</a:t>
            </a:r>
            <a:br>
              <a:rPr lang="en-US" sz="1600" b="1" dirty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/>
              <a:t>expiration date: 1-18-2013</a:t>
            </a:r>
            <a:br>
              <a:rPr lang="en-US" sz="1600" b="1" dirty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/>
              <a:t>Portfolio weighting: </a:t>
            </a:r>
            <a:r>
              <a:rPr lang="en-US" sz="1600" b="1" dirty="0" smtClean="0"/>
              <a:t>1.8%</a:t>
            </a: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/>
              <a:t>Number of Contracts = 8 contracts</a:t>
            </a:r>
            <a:br>
              <a:rPr lang="en-US" sz="1600" b="1" dirty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/>
              <a:t>Buy 8 December, 2012 (IWM) $78 Calls at</a:t>
            </a:r>
            <a:r>
              <a:rPr lang="en-US" sz="1600" b="1" dirty="0" smtClean="0"/>
              <a:t>……………$2.20</a:t>
            </a: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/>
              <a:t>total cost: </a:t>
            </a:r>
            <a:r>
              <a:rPr lang="en-US" sz="1600" b="1" dirty="0" smtClean="0"/>
              <a:t>$1,760</a:t>
            </a:r>
            <a:r>
              <a:rPr lang="en-US" sz="1600" b="1" dirty="0"/>
              <a:t/>
            </a:r>
            <a:br>
              <a:rPr lang="en-US" sz="1600" b="1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37277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(VIX)-</a:t>
            </a:r>
            <a:r>
              <a:rPr lang="en-US" sz="1800" dirty="0" smtClean="0"/>
              <a:t>not buying the meltdown scenario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70762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(AAPL)-</a:t>
            </a:r>
            <a:r>
              <a:rPr lang="en-US" sz="1800" dirty="0" smtClean="0"/>
              <a:t>Long the 1/$525-575 Call spread</a:t>
            </a:r>
            <a:br>
              <a:rPr lang="en-US" sz="1800" dirty="0" smtClean="0"/>
            </a:br>
            <a:r>
              <a:rPr lang="en-US" sz="1800" dirty="0" smtClean="0"/>
              <a:t>the capitulation is in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buy this dip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6" y="1600200"/>
            <a:ext cx="5534708" cy="4525963"/>
          </a:xfrm>
        </p:spPr>
      </p:pic>
    </p:spTree>
    <p:extLst>
      <p:ext uri="{BB962C8B-B14F-4D97-AF65-F5344CB8AC3E}">
        <p14:creationId xmlns:p14="http://schemas.microsoft.com/office/powerpoint/2010/main" val="28166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(GOOG)</a:t>
            </a:r>
            <a:br>
              <a:rPr lang="en-US" dirty="0" smtClean="0"/>
            </a:br>
            <a:r>
              <a:rPr lang="en-US" sz="1800" dirty="0" smtClean="0"/>
              <a:t>Long the 1/$600/$650 call spread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528643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(FCX)-</a:t>
            </a:r>
            <a:r>
              <a:rPr lang="en-US" sz="1800" dirty="0" smtClean="0"/>
              <a:t>the support must hold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23496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(CAT)-</a:t>
            </a:r>
            <a:r>
              <a:rPr lang="en-US" sz="1800" dirty="0" smtClean="0"/>
              <a:t>bottom of the range</a:t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76307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(BAC)-</a:t>
            </a:r>
            <a:r>
              <a:rPr lang="en-US" sz="1800" dirty="0" smtClean="0"/>
              <a:t>holding its own, a big outperformer since September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64863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Russell 2000 (IWM) 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7459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Shanghai-</a:t>
            </a:r>
            <a:r>
              <a:rPr lang="en-US" sz="1800" dirty="0" smtClean="0"/>
              <a:t>still looking for a </a:t>
            </a:r>
            <a:r>
              <a:rPr lang="en-US" sz="2400" dirty="0" smtClean="0"/>
              <a:t>bottom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4451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2895600" y="2209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Chicago</a:t>
            </a:r>
            <a:br>
              <a:rPr lang="en-US" b="1" dirty="0" smtClean="0"/>
            </a:br>
            <a:r>
              <a:rPr lang="en-US" b="1" dirty="0" smtClean="0"/>
              <a:t>Friday, January </a:t>
            </a:r>
            <a:r>
              <a:rPr lang="en-US" b="1" dirty="0" smtClean="0"/>
              <a:t>4, 2013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04800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06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My Post Election Shopping List</a:t>
            </a:r>
            <a:br>
              <a:rPr lang="en-US" sz="3600" dirty="0" smtClean="0"/>
            </a:br>
            <a:r>
              <a:rPr lang="en-US" sz="1800" dirty="0" smtClean="0"/>
              <a:t>Stocks to buy on the dip</a:t>
            </a:r>
            <a:br>
              <a:rPr lang="en-US" sz="1800" dirty="0" smtClean="0"/>
            </a:br>
            <a:r>
              <a:rPr lang="en-US" sz="1800" dirty="0" smtClean="0"/>
              <a:t>January Deep in-the-money Calls Spreads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Apple (AAPL)</a:t>
            </a:r>
            <a:br>
              <a:rPr lang="en-US" sz="2800" dirty="0" smtClean="0"/>
            </a:br>
            <a:r>
              <a:rPr lang="en-US" sz="2800" dirty="0" smtClean="0"/>
              <a:t>Google (GOOG)</a:t>
            </a:r>
            <a:br>
              <a:rPr lang="en-US" sz="2800" dirty="0" smtClean="0"/>
            </a:br>
            <a:r>
              <a:rPr lang="en-US" sz="2800" dirty="0" smtClean="0"/>
              <a:t>Disney (DIS)</a:t>
            </a:r>
            <a:br>
              <a:rPr lang="en-US" sz="2800" dirty="0" smtClean="0"/>
            </a:br>
            <a:r>
              <a:rPr lang="en-US" sz="2800" dirty="0" smtClean="0"/>
              <a:t>JP Morgan (JPM)</a:t>
            </a:r>
            <a:br>
              <a:rPr lang="en-US" sz="2800" dirty="0" smtClean="0"/>
            </a:br>
            <a:r>
              <a:rPr lang="en-US" sz="2800" dirty="0" smtClean="0"/>
              <a:t>Boeing (BA)</a:t>
            </a:r>
            <a:br>
              <a:rPr lang="en-US" sz="2800" dirty="0" smtClean="0"/>
            </a:br>
            <a:r>
              <a:rPr lang="en-US" sz="2800" dirty="0" smtClean="0"/>
              <a:t>Merck (MRK)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133600"/>
            <a:ext cx="3378200" cy="269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</a:t>
            </a:r>
            <a:r>
              <a:rPr lang="en-US" sz="3200" dirty="0" smtClean="0"/>
              <a:t>Dollar-flight to safety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*”RISK OFF” brings major dollar rally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*Euro and Yen hedges worked big time,</a:t>
            </a:r>
            <a:br>
              <a:rPr lang="en-US" sz="2000" dirty="0" smtClean="0"/>
            </a:br>
            <a:r>
              <a:rPr lang="en-US" sz="2000" dirty="0" smtClean="0"/>
              <a:t>rescued our performance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*Headlines from </a:t>
            </a:r>
            <a:r>
              <a:rPr lang="en-US" sz="2000" dirty="0" smtClean="0"/>
              <a:t>Europe hammering the Euro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</a:t>
            </a:r>
            <a:r>
              <a:rPr lang="en-US" sz="2000" dirty="0" smtClean="0"/>
              <a:t>Euro hit $1.26 target, next target is $1.22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*Japan prime minister Noda calls elections</a:t>
            </a:r>
            <a:br>
              <a:rPr lang="en-US" sz="2000" dirty="0" smtClean="0"/>
            </a:br>
            <a:r>
              <a:rPr lang="en-US" sz="2000" dirty="0" smtClean="0"/>
              <a:t>triggers overnight yen collapse, 200 day</a:t>
            </a:r>
            <a:br>
              <a:rPr lang="en-US" sz="2000" dirty="0" smtClean="0"/>
            </a:br>
            <a:r>
              <a:rPr lang="en-US" sz="2000" dirty="0" smtClean="0"/>
              <a:t>moving average break is holding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*Chinese </a:t>
            </a:r>
            <a:r>
              <a:rPr lang="en-US" sz="2000" dirty="0" err="1" smtClean="0"/>
              <a:t>yuan</a:t>
            </a:r>
            <a:r>
              <a:rPr lang="en-US" sz="2000" dirty="0" smtClean="0"/>
              <a:t> hits new 19 year high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646503"/>
            <a:ext cx="3200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961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Long Dollar Basket (UUP)</a:t>
            </a:r>
            <a:br>
              <a:rPr lang="en-US" sz="3200" dirty="0" smtClean="0"/>
            </a:br>
            <a:r>
              <a:rPr lang="en-US" sz="1800" dirty="0" smtClean="0"/>
              <a:t>Major trend reversal is in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22677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Euro (FXE)</a:t>
            </a:r>
            <a:br>
              <a:rPr lang="en-US" sz="3200" dirty="0" smtClean="0"/>
            </a:br>
            <a:r>
              <a:rPr lang="en-US" sz="1800" dirty="0" smtClean="0"/>
              <a:t>the breakdown is complete</a:t>
            </a:r>
            <a:br>
              <a:rPr lang="en-US" sz="1800" dirty="0" smtClean="0"/>
            </a:br>
            <a:r>
              <a:rPr lang="en-US" sz="1800" dirty="0" smtClean="0"/>
              <a:t>long the 1/$126-$131 bear put spread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8491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Australian Dollar (FXA)</a:t>
            </a:r>
            <a:br>
              <a:rPr lang="en-US" sz="32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5873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Japanese Yen (FXY)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1800" dirty="0" smtClean="0"/>
              <a:t>Long $124-</a:t>
            </a:r>
            <a:r>
              <a:rPr lang="en-US" sz="1800" dirty="0"/>
              <a:t>$</a:t>
            </a:r>
            <a:r>
              <a:rPr lang="en-US" sz="1800" dirty="0" smtClean="0"/>
              <a:t>127 November bear put </a:t>
            </a:r>
            <a:r>
              <a:rPr lang="en-US" sz="1800" dirty="0" smtClean="0"/>
              <a:t>spread</a:t>
            </a:r>
            <a:r>
              <a:rPr lang="en-US" sz="1800" dirty="0" smtClean="0"/>
              <a:t>-expires Friday</a:t>
            </a:r>
            <a:br>
              <a:rPr lang="en-US" sz="1800" dirty="0" smtClean="0"/>
            </a:br>
            <a:r>
              <a:rPr lang="en-US" sz="1800" dirty="0" smtClean="0"/>
              <a:t>long 1/$119-$124 bear put spread</a:t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3" name="Left Arrow Callout 2"/>
          <p:cNvSpPr/>
          <p:nvPr/>
        </p:nvSpPr>
        <p:spPr>
          <a:xfrm>
            <a:off x="7509029" y="3749336"/>
            <a:ext cx="914400" cy="12954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 Day</a:t>
            </a:r>
            <a:br>
              <a:rPr lang="en-US" dirty="0" smtClean="0"/>
            </a:br>
            <a:r>
              <a:rPr lang="en-US" dirty="0" smtClean="0"/>
              <a:t>MA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74397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(YCS)</a:t>
            </a:r>
            <a:br>
              <a:rPr lang="en-US" sz="3600" dirty="0" smtClean="0"/>
            </a:br>
            <a:endParaRPr lang="en-US" sz="1800" dirty="0"/>
          </a:p>
        </p:txBody>
      </p:sp>
      <p:sp>
        <p:nvSpPr>
          <p:cNvPr id="6" name="Left Arrow Callout 5"/>
          <p:cNvSpPr/>
          <p:nvPr/>
        </p:nvSpPr>
        <p:spPr>
          <a:xfrm>
            <a:off x="7620000" y="2667000"/>
            <a:ext cx="990600" cy="11430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 </a:t>
            </a:r>
            <a:br>
              <a:rPr lang="en-US" dirty="0" smtClean="0"/>
            </a:br>
            <a:r>
              <a:rPr lang="en-US" dirty="0" smtClean="0"/>
              <a:t>Day MA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5865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Energy-</a:t>
            </a:r>
            <a:r>
              <a:rPr lang="en-US" sz="2000" dirty="0" smtClean="0"/>
              <a:t>sell oil rallies with (USO) put spreads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*IEA report says US energy independence</a:t>
            </a:r>
            <a:br>
              <a:rPr lang="en-US" sz="1800" dirty="0" smtClean="0"/>
            </a:br>
            <a:r>
              <a:rPr lang="en-US" sz="1800" dirty="0" smtClean="0"/>
              <a:t>by 2030, US out produces Saudi Arabia by 2020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*Go short on every way rumor</a:t>
            </a:r>
            <a:r>
              <a:rPr lang="en-US" sz="1800" dirty="0" smtClean="0"/>
              <a:t>,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*Futures structure says that prices</a:t>
            </a:r>
            <a:br>
              <a:rPr lang="en-US" sz="1800" dirty="0" smtClean="0"/>
            </a:br>
            <a:r>
              <a:rPr lang="en-US" sz="1800" dirty="0" smtClean="0"/>
              <a:t> are headed lower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*Natural </a:t>
            </a:r>
            <a:r>
              <a:rPr lang="en-US" sz="1800" dirty="0" smtClean="0"/>
              <a:t>gas hits a one year high.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428999"/>
            <a:ext cx="3180522" cy="238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Crude-trading like death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96448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(USO)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06786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Trade Alert Performance</a:t>
            </a:r>
            <a:br>
              <a:rPr lang="en-US" sz="3200" dirty="0" smtClean="0"/>
            </a:br>
            <a:r>
              <a:rPr lang="en-US" sz="1800" dirty="0" smtClean="0"/>
              <a:t>Churning under All Time High</a:t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*</a:t>
            </a:r>
            <a:r>
              <a:rPr lang="en-US" sz="2400" dirty="0" smtClean="0"/>
              <a:t>Novem</a:t>
            </a:r>
            <a:r>
              <a:rPr lang="en-US" sz="2400" dirty="0" smtClean="0"/>
              <a:t>ber </a:t>
            </a:r>
            <a:r>
              <a:rPr lang="en-US" sz="2400" dirty="0" smtClean="0"/>
              <a:t>MTD </a:t>
            </a:r>
            <a:r>
              <a:rPr lang="en-US" sz="2400" dirty="0" smtClean="0"/>
              <a:t>-</a:t>
            </a:r>
            <a:r>
              <a:rPr lang="en-US" sz="2400" dirty="0" smtClean="0"/>
              <a:t>5.5</a:t>
            </a:r>
            <a:r>
              <a:rPr lang="en-US" sz="2400" dirty="0" smtClean="0"/>
              <a:t>%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*2012 YTD +</a:t>
            </a:r>
            <a:r>
              <a:rPr lang="en-US" sz="2000" dirty="0" smtClean="0"/>
              <a:t>12.3%, </a:t>
            </a:r>
            <a:r>
              <a:rPr lang="en-US" sz="2000" dirty="0" smtClean="0"/>
              <a:t>compared to 7%</a:t>
            </a:r>
            <a:br>
              <a:rPr lang="en-US" sz="2000" dirty="0" smtClean="0"/>
            </a:br>
            <a:r>
              <a:rPr lang="en-US" sz="2000" dirty="0" smtClean="0"/>
              <a:t>for the Dow, beating it by 11.5%</a:t>
            </a:r>
            <a:br>
              <a:rPr lang="en-US" sz="20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*First 100 </a:t>
            </a:r>
            <a:r>
              <a:rPr lang="en-US" sz="2400" dirty="0"/>
              <a:t>weeks of </a:t>
            </a:r>
            <a:r>
              <a:rPr lang="en-US" sz="2400" dirty="0" smtClean="0"/>
              <a:t>Trading </a:t>
            </a:r>
            <a:r>
              <a:rPr lang="en-US" sz="2400" dirty="0" smtClean="0"/>
              <a:t>+</a:t>
            </a:r>
            <a:r>
              <a:rPr lang="en-US" sz="2400" dirty="0" smtClean="0"/>
              <a:t>52.5</a:t>
            </a:r>
            <a:r>
              <a:rPr lang="en-US" sz="2400" dirty="0" smtClean="0"/>
              <a:t>%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*</a:t>
            </a:r>
            <a:r>
              <a:rPr lang="en-US" sz="2000" dirty="0"/>
              <a:t>Versus </a:t>
            </a:r>
            <a:r>
              <a:rPr lang="en-US" sz="2000" dirty="0" smtClean="0"/>
              <a:t>+</a:t>
            </a:r>
            <a:r>
              <a:rPr lang="en-US" sz="2000" dirty="0" smtClean="0"/>
              <a:t>4.1</a:t>
            </a:r>
            <a:r>
              <a:rPr lang="en-US" sz="2000" dirty="0" smtClean="0"/>
              <a:t>% </a:t>
            </a:r>
            <a:r>
              <a:rPr lang="en-US" sz="2000" dirty="0"/>
              <a:t>for </a:t>
            </a:r>
            <a:r>
              <a:rPr lang="en-US" sz="2000" dirty="0" smtClean="0"/>
              <a:t>the Dow Average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A </a:t>
            </a:r>
            <a:r>
              <a:rPr lang="en-US" sz="2000" dirty="0" smtClean="0"/>
              <a:t>48.4% </a:t>
            </a:r>
            <a:r>
              <a:rPr lang="en-US" sz="2000" dirty="0" smtClean="0"/>
              <a:t>outperformance of the index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91 </a:t>
            </a:r>
            <a:r>
              <a:rPr lang="en-US" sz="2000" dirty="0" smtClean="0"/>
              <a:t>out of </a:t>
            </a:r>
            <a:r>
              <a:rPr lang="en-US" sz="2000" dirty="0" smtClean="0"/>
              <a:t>133 </a:t>
            </a:r>
            <a:r>
              <a:rPr lang="en-US" sz="2000" dirty="0" smtClean="0"/>
              <a:t>closed trades profitable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u="sng" dirty="0" smtClean="0"/>
              <a:t>68.4% </a:t>
            </a:r>
            <a:r>
              <a:rPr lang="en-US" u="sng" dirty="0" smtClean="0"/>
              <a:t>success rate on closed trades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88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7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Natural Gas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6740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Copper (CU)-China bounce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1253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en-US" sz="2800" dirty="0" smtClean="0"/>
              <a:t>Precious Metals-</a:t>
            </a:r>
            <a:r>
              <a:rPr lang="en-US" sz="2000" dirty="0" smtClean="0"/>
              <a:t>Run longs in small limited risk positions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8006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4876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*Gold has flipped from a “RISK ON” asset to a “RISK OFF” one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*Expectation of rise on monetary base from QE3 fueling move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*Investors want to see the monetary expansion before buying it, may take months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*Emerging market central bank buying helping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*Market started discounting a Romney loss early November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*Bull move resumed </a:t>
            </a:r>
            <a:r>
              <a:rPr lang="en-US" sz="1400" dirty="0" smtClean="0"/>
              <a:t>upside when Obama win </a:t>
            </a:r>
            <a:r>
              <a:rPr lang="en-US" sz="1400" dirty="0" smtClean="0"/>
              <a:t>was</a:t>
            </a:r>
            <a:r>
              <a:rPr lang="en-US" sz="1400" dirty="0" smtClean="0"/>
              <a:t> </a:t>
            </a:r>
            <a:r>
              <a:rPr lang="en-US" sz="1400" dirty="0" smtClean="0"/>
              <a:t>in the bag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743200"/>
            <a:ext cx="2952750" cy="23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5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Gold</a:t>
            </a:r>
            <a:r>
              <a:rPr lang="en-US" sz="1800" dirty="0" smtClean="0"/>
              <a:t>-cut positions by 75%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3" name="Left Arrow Callout 2"/>
          <p:cNvSpPr/>
          <p:nvPr/>
        </p:nvSpPr>
        <p:spPr>
          <a:xfrm>
            <a:off x="7543800" y="2667000"/>
            <a:ext cx="914400" cy="10668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</a:t>
            </a:r>
            <a:br>
              <a:rPr lang="en-US" dirty="0" smtClean="0"/>
            </a:br>
            <a:r>
              <a:rPr lang="en-US" dirty="0" smtClean="0"/>
              <a:t>Day MA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6" y="1600200"/>
            <a:ext cx="5534708" cy="4525963"/>
          </a:xfrm>
        </p:spPr>
      </p:pic>
    </p:spTree>
    <p:extLst>
      <p:ext uri="{BB962C8B-B14F-4D97-AF65-F5344CB8AC3E}">
        <p14:creationId xmlns:p14="http://schemas.microsoft.com/office/powerpoint/2010/main" val="40236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Silver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6" y="1600200"/>
            <a:ext cx="5534708" cy="4525963"/>
          </a:xfrm>
        </p:spPr>
      </p:pic>
    </p:spTree>
    <p:extLst>
      <p:ext uri="{BB962C8B-B14F-4D97-AF65-F5344CB8AC3E}">
        <p14:creationId xmlns:p14="http://schemas.microsoft.com/office/powerpoint/2010/main" val="8232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(Platinum) (PPLT)- Ouch!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79268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Palladium (PALL)-double ouch!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2141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Ags</a:t>
            </a:r>
            <a:br>
              <a:rPr lang="en-US" sz="3200" dirty="0" smtClean="0"/>
            </a:br>
            <a:r>
              <a:rPr lang="en-US" sz="2000" dirty="0" smtClean="0"/>
              <a:t> </a:t>
            </a:r>
            <a:r>
              <a:rPr lang="en-US" sz="2000" dirty="0" smtClean="0"/>
              <a:t>the (CORN) 11/$50-$55 bear put </a:t>
            </a:r>
            <a:r>
              <a:rPr lang="en-US" sz="2000" dirty="0" smtClean="0"/>
              <a:t>spread-expires Friday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*Charts are clearly rolling over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*Trade is out of season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*No Major Dept. of Agriculture reports due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440837"/>
            <a:ext cx="25400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5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(CORN)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61987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Soybeans (SOYB)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0361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sz="3200" dirty="0"/>
              <a:t>Portfolio </a:t>
            </a:r>
            <a:r>
              <a:rPr lang="en-US" sz="3200" dirty="0" smtClean="0"/>
              <a:t>Review-</a:t>
            </a:r>
            <a:r>
              <a:rPr lang="en-US" sz="2400" dirty="0" smtClean="0"/>
              <a:t>Cutting risk before the election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7810257"/>
              </p:ext>
            </p:extLst>
          </p:nvPr>
        </p:nvGraphicFramePr>
        <p:xfrm>
          <a:off x="5486400" y="1752600"/>
          <a:ext cx="3343276" cy="471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189902"/>
              </p:ext>
            </p:extLst>
          </p:nvPr>
        </p:nvGraphicFramePr>
        <p:xfrm>
          <a:off x="1447800" y="1371600"/>
          <a:ext cx="3276600" cy="510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0864"/>
                <a:gridCol w="855736"/>
              </a:tblGrid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Mad Hedge Fund Trader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Trading Book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Asset Class Breakdown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Risk Adjusted Basis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</a:tr>
              <a:tr h="23622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current capital at risk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</a:tr>
              <a:tr h="23622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</a:tr>
              <a:tr h="2362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>
                          <a:effectLst/>
                        </a:rPr>
                        <a:t>Risk On</a:t>
                      </a:r>
                      <a:endParaRPr lang="en-US" sz="11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</a:tr>
              <a:tr h="236220">
                <a:tc>
                  <a:txBody>
                    <a:bodyPr/>
                    <a:lstStyle/>
                    <a:p>
                      <a:pPr algn="ctr" fontAlgn="b"/>
                      <a:endParaRPr lang="en-US" sz="11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</a:tr>
              <a:tr h="23622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(GOOG) $600-$650 call spread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10.00%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(SPY) $131-$136 Call Spread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20.00%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(IWM) $76-$80 Call Spread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10.00%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(AAPL) $525-$575 call spread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10.00%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</a:tr>
              <a:tr h="23622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</a:tr>
              <a:tr h="2362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>
                          <a:effectLst/>
                        </a:rPr>
                        <a:t>Risk Off</a:t>
                      </a:r>
                      <a:endParaRPr lang="en-US" sz="11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</a:tr>
              <a:tr h="236220">
                <a:tc>
                  <a:txBody>
                    <a:bodyPr/>
                    <a:lstStyle/>
                    <a:p>
                      <a:pPr algn="ctr" fontAlgn="b"/>
                      <a:endParaRPr lang="en-US" sz="11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(FXE) $126-$131 put spread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-5.00%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(FXY) $119-$124 put spread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-5.00%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(FXY) $124-$127 Put Spread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-10.00%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</a:tr>
              <a:tr h="236220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total net position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30.00%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17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DB Commodities Index ETF (DBC)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3705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Real Estate</a:t>
            </a:r>
            <a:br>
              <a:rPr lang="en-US" sz="3200" dirty="0" smtClean="0"/>
            </a:br>
            <a:r>
              <a:rPr lang="en-US" sz="1600" dirty="0" smtClean="0"/>
              <a:t>No longer a drag, but a modest positive</a:t>
            </a:r>
            <a:br>
              <a:rPr lang="en-US" sz="1600" dirty="0" smtClean="0"/>
            </a:br>
            <a:r>
              <a:rPr lang="en-US" sz="1600" dirty="0" smtClean="0"/>
              <a:t>Rally will end when recession hits in 2013</a:t>
            </a:r>
            <a:endParaRPr lang="en-US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77" y="1600201"/>
            <a:ext cx="6801046" cy="3581400"/>
          </a:xfrm>
        </p:spPr>
      </p:pic>
      <p:sp>
        <p:nvSpPr>
          <p:cNvPr id="3" name="TextBox 2"/>
          <p:cNvSpPr txBox="1"/>
          <p:nvPr/>
        </p:nvSpPr>
        <p:spPr>
          <a:xfrm>
            <a:off x="1066800" y="5420077"/>
            <a:ext cx="8061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T</a:t>
            </a:r>
            <a:r>
              <a:rPr lang="en-US" dirty="0" smtClean="0"/>
              <a:t>wist” was extended to mortgage backed securities.</a:t>
            </a:r>
            <a:br>
              <a:rPr lang="en-US" dirty="0" smtClean="0"/>
            </a:br>
            <a:r>
              <a:rPr lang="en-US" dirty="0"/>
              <a:t>T</a:t>
            </a:r>
            <a:r>
              <a:rPr lang="en-US" dirty="0" smtClean="0"/>
              <a:t>he 30 year fixed has plunged from 3.75% to 3.40%, lower to 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2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sz="3200" dirty="0" smtClean="0"/>
              <a:t>Trade Sheet</a:t>
            </a:r>
            <a:br>
              <a:rPr lang="en-US" sz="3200" dirty="0" smtClean="0"/>
            </a:br>
            <a:r>
              <a:rPr lang="en-US" sz="2000" dirty="0" smtClean="0"/>
              <a:t>The bottom line: Wait for the Fed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*Stocks- stand aside, wait for correction to finish</a:t>
            </a:r>
            <a:br>
              <a:rPr lang="en-US" sz="2000" dirty="0" smtClean="0"/>
            </a:br>
            <a:r>
              <a:rPr lang="en-US" sz="2000" dirty="0" smtClean="0"/>
              <a:t>*Bonds- sell rallies under a 1.50% yield, buy under 1.90%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*</a:t>
            </a:r>
            <a:r>
              <a:rPr lang="en-US" sz="2000" dirty="0" smtClean="0"/>
              <a:t>Commodities-stand aside, sell next oil and copper rallies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*</a:t>
            </a:r>
            <a:r>
              <a:rPr lang="en-US" sz="2000" dirty="0" smtClean="0"/>
              <a:t>Currencies- sell yen on breakout through ¥80</a:t>
            </a:r>
            <a:br>
              <a:rPr lang="en-US" sz="2000" dirty="0" smtClean="0"/>
            </a:br>
            <a:r>
              <a:rPr lang="en-US" sz="2000" dirty="0" smtClean="0"/>
              <a:t>*</a:t>
            </a:r>
            <a:r>
              <a:rPr lang="en-US" sz="2000" dirty="0"/>
              <a:t>Precious </a:t>
            </a:r>
            <a:r>
              <a:rPr lang="en-US" sz="2000" dirty="0" smtClean="0"/>
              <a:t>Metals – buy the big dips</a:t>
            </a:r>
            <a:br>
              <a:rPr lang="en-US" sz="2000" dirty="0" smtClean="0"/>
            </a:br>
            <a:r>
              <a:rPr lang="en-US" sz="2000" dirty="0" smtClean="0"/>
              <a:t>*Volatility-stand aside, don’t chase, will bounce along bottom</a:t>
            </a:r>
            <a:br>
              <a:rPr lang="en-US" sz="2000" dirty="0" smtClean="0"/>
            </a:br>
            <a:r>
              <a:rPr lang="en-US" sz="2000" dirty="0" smtClean="0"/>
              <a:t>*The ags –has gone dead, sell OTM Calls and spreads</a:t>
            </a:r>
            <a:br>
              <a:rPr lang="en-US" sz="2000" dirty="0" smtClean="0"/>
            </a:br>
            <a:r>
              <a:rPr lang="en-US" sz="2000" dirty="0" smtClean="0"/>
              <a:t>*</a:t>
            </a:r>
            <a:r>
              <a:rPr lang="en-US" sz="2000" dirty="0"/>
              <a:t>Real </a:t>
            </a:r>
            <a:r>
              <a:rPr lang="en-US" sz="2000" dirty="0" smtClean="0"/>
              <a:t>estate- rent, don’t buy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 smtClean="0"/>
              <a:t>Next Webinar is on Wednesday, November 28</a:t>
            </a:r>
            <a:br>
              <a:rPr lang="en-US" sz="2400" dirty="0" smtClean="0"/>
            </a:br>
            <a:r>
              <a:rPr lang="en-US" sz="2400" dirty="0" smtClean="0"/>
              <a:t>12:00 noon EST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50" y="4038600"/>
            <a:ext cx="2457450" cy="14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8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To </a:t>
            </a:r>
            <a:r>
              <a:rPr lang="en-US" sz="2700" smtClean="0"/>
              <a:t>buy strategy</a:t>
            </a:r>
            <a:r>
              <a:rPr lang="en-US" sz="2700"/>
              <a:t> </a:t>
            </a:r>
            <a:r>
              <a:rPr lang="en-US" sz="2700" smtClean="0"/>
              <a:t>luncheon </a:t>
            </a:r>
            <a:r>
              <a:rPr lang="en-US" sz="2700" dirty="0" smtClean="0"/>
              <a:t>tickets Please Go to</a:t>
            </a:r>
            <a:br>
              <a:rPr lang="en-US" sz="2700" dirty="0" smtClean="0"/>
            </a:br>
            <a:r>
              <a:rPr lang="en-US" sz="2700" dirty="0" smtClean="0">
                <a:hlinkClick r:id="rId3"/>
              </a:rPr>
              <a:t>www.madhedgefundtrader.com</a:t>
            </a:r>
            <a:r>
              <a:rPr lang="en-US" sz="2700" dirty="0" smtClean="0"/>
              <a:t> </a:t>
            </a:r>
            <a:endParaRPr lang="en-US" sz="2700" dirty="0"/>
          </a:p>
        </p:txBody>
      </p:sp>
      <p:pic>
        <p:nvPicPr>
          <p:cNvPr id="38915" name="Content Placeholder 3" descr="Business10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14400" y="2895600"/>
            <a:ext cx="7361238" cy="3351213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Performance Since Inception-New All Time High</a:t>
            </a:r>
            <a:br>
              <a:rPr lang="en-US" sz="2800" dirty="0" smtClean="0"/>
            </a:br>
            <a:r>
              <a:rPr lang="en-US" sz="2800" dirty="0" smtClean="0"/>
              <a:t>+25% Average Annualized Return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217" y="2052445"/>
            <a:ext cx="5715338" cy="34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5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US Electoral College</a:t>
            </a:r>
            <a:br>
              <a:rPr lang="en-US" sz="2800" dirty="0" smtClean="0"/>
            </a:br>
            <a:r>
              <a:rPr lang="en-US" sz="1400" dirty="0" smtClean="0"/>
              <a:t>House of Representatives-435 + Senate-100 + District of Columbia-3 = </a:t>
            </a:r>
            <a:r>
              <a:rPr lang="en-US" sz="1400" dirty="0" smtClean="0"/>
              <a:t>538</a:t>
            </a:r>
            <a:br>
              <a:rPr lang="en-US" sz="1400" dirty="0" smtClean="0"/>
            </a:br>
            <a:r>
              <a:rPr lang="en-US" sz="1400" dirty="0" smtClean="0"/>
              <a:t>Obama wins 332 to 206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759" y="2237777"/>
            <a:ext cx="5738481" cy="3250808"/>
          </a:xfrm>
        </p:spPr>
      </p:pic>
    </p:spTree>
    <p:extLst>
      <p:ext uri="{BB962C8B-B14F-4D97-AF65-F5344CB8AC3E}">
        <p14:creationId xmlns:p14="http://schemas.microsoft.com/office/powerpoint/2010/main" val="775091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Economy-Still weak fundamentals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876800" cy="48307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393794"/>
            <a:ext cx="5867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*US first look Q3 GDP 2%, up from Q2 1.3%</a:t>
            </a: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00B050"/>
                </a:solidFill>
              </a:rPr>
              <a:t/>
            </a:r>
            <a:br>
              <a:rPr lang="en-US" sz="1600" dirty="0" smtClean="0">
                <a:solidFill>
                  <a:srgbClr val="00B050"/>
                </a:solidFill>
              </a:rPr>
            </a:br>
            <a:r>
              <a:rPr lang="en-US" sz="1600" dirty="0" smtClean="0">
                <a:solidFill>
                  <a:srgbClr val="00B050"/>
                </a:solidFill>
              </a:rPr>
              <a:t>*</a:t>
            </a:r>
            <a:r>
              <a:rPr lang="en-US" sz="1600" dirty="0">
                <a:solidFill>
                  <a:srgbClr val="00B050"/>
                </a:solidFill>
              </a:rPr>
              <a:t>Weekly jobless claims up </a:t>
            </a:r>
            <a:r>
              <a:rPr lang="en-US" sz="1600" dirty="0" smtClean="0">
                <a:solidFill>
                  <a:srgbClr val="00B050"/>
                </a:solidFill>
              </a:rPr>
              <a:t>-8,000 </a:t>
            </a:r>
            <a:r>
              <a:rPr lang="en-US" sz="1600" dirty="0">
                <a:solidFill>
                  <a:srgbClr val="00B050"/>
                </a:solidFill>
              </a:rPr>
              <a:t>to </a:t>
            </a:r>
            <a:r>
              <a:rPr lang="en-US" sz="1600" dirty="0" smtClean="0">
                <a:solidFill>
                  <a:srgbClr val="00B050"/>
                </a:solidFill>
              </a:rPr>
              <a:t>355,000,</a:t>
            </a:r>
            <a:br>
              <a:rPr lang="en-US" sz="1600" dirty="0" smtClean="0">
                <a:solidFill>
                  <a:srgbClr val="00B050"/>
                </a:solidFill>
              </a:rPr>
            </a:br>
            <a:r>
              <a:rPr lang="en-US" sz="1600" dirty="0" smtClean="0">
                <a:solidFill>
                  <a:srgbClr val="00B050"/>
                </a:solidFill>
              </a:rPr>
              <a:t>is positive</a:t>
            </a:r>
            <a:r>
              <a:rPr lang="en-US" sz="1600" dirty="0">
                <a:solidFill>
                  <a:srgbClr val="00B050"/>
                </a:solidFill>
              </a:rPr>
              <a:t/>
            </a:r>
            <a:br>
              <a:rPr lang="en-US" sz="1600" dirty="0">
                <a:solidFill>
                  <a:srgbClr val="00B05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*Japan </a:t>
            </a:r>
            <a:r>
              <a:rPr lang="en-US" sz="1600" dirty="0" smtClean="0">
                <a:solidFill>
                  <a:srgbClr val="FF0000"/>
                </a:solidFill>
              </a:rPr>
              <a:t>Q3 GDP -0.9%, -3.5% YOY</a:t>
            </a: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00B050"/>
                </a:solidFill>
              </a:rPr>
              <a:t/>
            </a:r>
            <a:br>
              <a:rPr lang="en-US" sz="1600" dirty="0" smtClean="0">
                <a:solidFill>
                  <a:srgbClr val="00B05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*US </a:t>
            </a:r>
            <a:r>
              <a:rPr lang="en-US" sz="1600" dirty="0" smtClean="0">
                <a:solidFill>
                  <a:srgbClr val="FF0000"/>
                </a:solidFill>
              </a:rPr>
              <a:t>Octo</a:t>
            </a:r>
            <a:r>
              <a:rPr lang="en-US" sz="1600" dirty="0" smtClean="0">
                <a:solidFill>
                  <a:srgbClr val="FF0000"/>
                </a:solidFill>
              </a:rPr>
              <a:t>ber </a:t>
            </a:r>
            <a:r>
              <a:rPr lang="en-US" sz="1600" dirty="0" smtClean="0">
                <a:solidFill>
                  <a:srgbClr val="FF0000"/>
                </a:solidFill>
              </a:rPr>
              <a:t>retail sales </a:t>
            </a:r>
            <a:r>
              <a:rPr lang="en-US" sz="1600" dirty="0" smtClean="0">
                <a:solidFill>
                  <a:srgbClr val="FF0000"/>
                </a:solidFill>
              </a:rPr>
              <a:t>-0.3%-hurricane Sandy effect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00B050"/>
                </a:solidFill>
              </a:rPr>
              <a:t/>
            </a:r>
            <a:br>
              <a:rPr lang="en-US" sz="1600" dirty="0" smtClean="0">
                <a:solidFill>
                  <a:srgbClr val="00B05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*US October PPI a very weak -0.2%, 2.2% YOY</a:t>
            </a: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00B050"/>
                </a:solidFill>
              </a:rPr>
              <a:t>*HSBC private China PMI 49.5 to 50.2</a:t>
            </a:r>
            <a:br>
              <a:rPr lang="en-US" sz="1600" dirty="0" smtClean="0">
                <a:solidFill>
                  <a:srgbClr val="00B050"/>
                </a:solidFill>
              </a:rPr>
            </a:br>
            <a:r>
              <a:rPr lang="en-US" sz="1600" dirty="0" smtClean="0">
                <a:solidFill>
                  <a:srgbClr val="00B050"/>
                </a:solidFill>
              </a:rPr>
              <a:t>over 50 for the first time in months</a:t>
            </a:r>
            <a:r>
              <a:rPr lang="en-US" sz="1600" dirty="0" smtClean="0">
                <a:solidFill>
                  <a:srgbClr val="00B050"/>
                </a:solidFill>
              </a:rPr>
              <a:t/>
            </a:r>
            <a:br>
              <a:rPr lang="en-US" sz="1600" dirty="0" smtClean="0">
                <a:solidFill>
                  <a:srgbClr val="00B050"/>
                </a:solidFill>
              </a:rPr>
            </a:br>
            <a:r>
              <a:rPr lang="en-US" sz="1600" dirty="0" smtClean="0">
                <a:solidFill>
                  <a:srgbClr val="00B050"/>
                </a:solidFill>
              </a:rPr>
              <a:t/>
            </a:r>
            <a:br>
              <a:rPr lang="en-US" sz="1600" dirty="0" smtClean="0">
                <a:solidFill>
                  <a:srgbClr val="00B05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*Will fiscal cliff cause a Q4 slowdown?</a:t>
            </a: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   </a:t>
            </a:r>
            <a:r>
              <a:rPr lang="en-US" sz="1600" dirty="0" smtClean="0">
                <a:solidFill>
                  <a:srgbClr val="008000"/>
                </a:solidFill>
              </a:rPr>
              <a:t/>
            </a:r>
            <a:br>
              <a:rPr lang="en-US" sz="1600" dirty="0" smtClean="0">
                <a:solidFill>
                  <a:srgbClr val="008000"/>
                </a:solidFill>
              </a:rPr>
            </a:br>
            <a:r>
              <a:rPr lang="en-US" sz="1600" dirty="0" smtClean="0"/>
              <a:t>*All consistent with a low 1.5% GDP growth rate,</a:t>
            </a:r>
            <a:br>
              <a:rPr lang="en-US" sz="1600" dirty="0" smtClean="0"/>
            </a:br>
            <a:r>
              <a:rPr lang="en-US" sz="1600" dirty="0" smtClean="0"/>
              <a:t>or lower</a:t>
            </a:r>
            <a:r>
              <a:rPr lang="en-US" sz="1600" dirty="0" smtClean="0">
                <a:solidFill>
                  <a:srgbClr val="FFC000"/>
                </a:solidFill>
              </a:rPr>
              <a:t/>
            </a:r>
            <a:br>
              <a:rPr lang="en-US" sz="1600" dirty="0" smtClean="0">
                <a:solidFill>
                  <a:srgbClr val="FFC000"/>
                </a:solidFill>
              </a:rPr>
            </a:br>
            <a:endParaRPr lang="en-US" sz="1600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733800"/>
            <a:ext cx="28575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7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en-US" sz="3600" dirty="0" smtClean="0"/>
              <a:t>Weekly Jobless Claims</a:t>
            </a:r>
            <a:br>
              <a:rPr lang="en-US" sz="3600" dirty="0" smtClean="0"/>
            </a:br>
            <a:r>
              <a:rPr lang="en-US" sz="2400" dirty="0" smtClean="0"/>
              <a:t>Trapped in a Sideways Range</a:t>
            </a:r>
            <a:br>
              <a:rPr lang="en-US" sz="2400" dirty="0" smtClean="0"/>
            </a:br>
            <a:r>
              <a:rPr lang="en-US" sz="2400" dirty="0" smtClean="0"/>
              <a:t>Break 400,000 and the recession threat is on</a:t>
            </a:r>
            <a:br>
              <a:rPr lang="en-US" sz="2400" dirty="0" smtClean="0"/>
            </a:br>
            <a:r>
              <a:rPr lang="en-US" sz="2400" dirty="0" smtClean="0"/>
              <a:t>to 50,000 gain is bogus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444" y="2577127"/>
            <a:ext cx="4201112" cy="2572109"/>
          </a:xfrm>
        </p:spPr>
      </p:pic>
    </p:spTree>
    <p:extLst>
      <p:ext uri="{BB962C8B-B14F-4D97-AF65-F5344CB8AC3E}">
        <p14:creationId xmlns:p14="http://schemas.microsoft.com/office/powerpoint/2010/main" val="234346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10300</TotalTime>
  <Words>517</Words>
  <Application>Microsoft Office PowerPoint</Application>
  <PresentationFormat>On-screen Show (4:3)</PresentationFormat>
  <Paragraphs>101</Paragraphs>
  <Slides>53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Please Stand By for John Thomas Wednesday, November 14, 2012, San Francisco, CA Global Trading Dispatch</vt:lpstr>
      <vt:lpstr>The Mad Hedge Fund Trader “The Romney Shock”</vt:lpstr>
      <vt:lpstr>MHFT Global Strategy Luncheons Buy tickets at www.madhedgefundtrader.com </vt:lpstr>
      <vt:lpstr>Trade Alert Performance Churning under All Time High </vt:lpstr>
      <vt:lpstr>Portfolio Review-Cutting risk before the election  </vt:lpstr>
      <vt:lpstr>Performance Since Inception-New All Time High +25% Average Annualized Return</vt:lpstr>
      <vt:lpstr>US Electoral College House of Representatives-435 + Senate-100 + District of Columbia-3 = 538 Obama wins 332 to 206 </vt:lpstr>
      <vt:lpstr>The Economy-Still weak fundamentals </vt:lpstr>
      <vt:lpstr>Weekly Jobless Claims Trapped in a Sideways Range Break 400,000 and the recession threat is on to 50,000 gain is bogus </vt:lpstr>
      <vt:lpstr>Bonds-Get ready to sell the spike </vt:lpstr>
      <vt:lpstr>(TLT)</vt:lpstr>
      <vt:lpstr>Short Treasuries (TBT) See the 1:4 reverse Split</vt:lpstr>
      <vt:lpstr>Junk Bonds (HYG)-pointing to a bottom in the stock market?</vt:lpstr>
      <vt:lpstr>Municipal Bonds (MUB)-3% yield, Mix of AAA, AA, and A rated bonds</vt:lpstr>
      <vt:lpstr>Stocks-waiting for the fiscal cliff </vt:lpstr>
      <vt:lpstr>(SPX)-Did we just get a triple top? Or a head and shoulders top? 200 day MA target at 1,365, down 48 points? Long the (SPY) $131-$136 call spread </vt:lpstr>
      <vt:lpstr>(SPX)-the worst case scenario major long term trend support at 1,280 But RSI says the bottom is here, now  </vt:lpstr>
      <vt:lpstr>SPY Downside Hedge</vt:lpstr>
      <vt:lpstr>(QQQ)-NASDAQ running out of downside</vt:lpstr>
      <vt:lpstr>(IWM)- long the 1/$76/$80 bull call spread </vt:lpstr>
      <vt:lpstr>(IWM)-downside hedge</vt:lpstr>
      <vt:lpstr>(VIX)-not buying the meltdown scenario</vt:lpstr>
      <vt:lpstr>(AAPL)-Long the 1/$525-575 Call spread the capitulation is in buy this dip </vt:lpstr>
      <vt:lpstr>(GOOG) Long the 1/$600/$650 call spread</vt:lpstr>
      <vt:lpstr>(FCX)-the support must hold </vt:lpstr>
      <vt:lpstr>(CAT)-bottom of the range </vt:lpstr>
      <vt:lpstr>(BAC)-holding its own, a big outperformer since September </vt:lpstr>
      <vt:lpstr>Russell 2000 (IWM) </vt:lpstr>
      <vt:lpstr>Shanghai-still looking for a bottom</vt:lpstr>
      <vt:lpstr>My Post Election Shopping List Stocks to buy on the dip January Deep in-the-money Calls Spreads</vt:lpstr>
      <vt:lpstr>The Dollar-flight to safety </vt:lpstr>
      <vt:lpstr>Long Dollar Basket (UUP) Major trend reversal is in</vt:lpstr>
      <vt:lpstr>Euro (FXE) the breakdown is complete long the 1/$126-$131 bear put spread</vt:lpstr>
      <vt:lpstr>Australian Dollar (FXA)  </vt:lpstr>
      <vt:lpstr>Japanese Yen (FXY) Long $124-$127 November bear put spread-expires Friday long 1/$119-$124 bear put spread </vt:lpstr>
      <vt:lpstr>(YCS) </vt:lpstr>
      <vt:lpstr>Energy-sell oil rallies with (USO) put spreads</vt:lpstr>
      <vt:lpstr>Crude-trading like death</vt:lpstr>
      <vt:lpstr>(USO)</vt:lpstr>
      <vt:lpstr>Natural Gas</vt:lpstr>
      <vt:lpstr>Copper (CU)-China bounce</vt:lpstr>
      <vt:lpstr>Precious Metals-Run longs in small limited risk positions  </vt:lpstr>
      <vt:lpstr>Gold-cut positions by 75%  </vt:lpstr>
      <vt:lpstr>Silver</vt:lpstr>
      <vt:lpstr>(Platinum) (PPLT)- Ouch!</vt:lpstr>
      <vt:lpstr>Palladium (PALL)-double ouch!</vt:lpstr>
      <vt:lpstr>The Ags  the (CORN) 11/$50-$55 bear put spread-expires Friday</vt:lpstr>
      <vt:lpstr>(CORN)</vt:lpstr>
      <vt:lpstr>Soybeans (SOYB)</vt:lpstr>
      <vt:lpstr>DB Commodities Index ETF (DBC)</vt:lpstr>
      <vt:lpstr>Real Estate No longer a drag, but a modest positive Rally will end when recession hits in 2013</vt:lpstr>
      <vt:lpstr>Trade Sheet The bottom line: Wait for the Fed</vt:lpstr>
      <vt:lpstr>To buy strategy luncheon tickets Please Go to www.madhedgefundtrader.com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tammi</dc:creator>
  <cp:lastModifiedBy>randy</cp:lastModifiedBy>
  <cp:revision>2045</cp:revision>
  <cp:lastPrinted>2012-07-17T21:51:56Z</cp:lastPrinted>
  <dcterms:created xsi:type="dcterms:W3CDTF">2009-05-20T21:55:50Z</dcterms:created>
  <dcterms:modified xsi:type="dcterms:W3CDTF">2012-11-14T16:52:06Z</dcterms:modified>
</cp:coreProperties>
</file>