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447" r:id="rId9"/>
    <p:sldId id="581" r:id="rId10"/>
    <p:sldId id="503" r:id="rId11"/>
    <p:sldId id="437" r:id="rId12"/>
    <p:sldId id="541" r:id="rId13"/>
    <p:sldId id="439" r:id="rId14"/>
    <p:sldId id="466" r:id="rId15"/>
    <p:sldId id="565" r:id="rId16"/>
    <p:sldId id="498" r:id="rId17"/>
    <p:sldId id="585" r:id="rId18"/>
    <p:sldId id="420" r:id="rId19"/>
    <p:sldId id="431" r:id="rId20"/>
    <p:sldId id="574" r:id="rId21"/>
    <p:sldId id="490" r:id="rId22"/>
    <p:sldId id="584" r:id="rId23"/>
    <p:sldId id="543" r:id="rId24"/>
    <p:sldId id="570" r:id="rId25"/>
    <p:sldId id="561" r:id="rId26"/>
    <p:sldId id="514" r:id="rId27"/>
    <p:sldId id="530" r:id="rId28"/>
    <p:sldId id="577" r:id="rId29"/>
    <p:sldId id="568" r:id="rId30"/>
    <p:sldId id="443" r:id="rId31"/>
    <p:sldId id="444" r:id="rId32"/>
    <p:sldId id="562" r:id="rId33"/>
    <p:sldId id="454" r:id="rId34"/>
    <p:sldId id="497" r:id="rId35"/>
    <p:sldId id="448" r:id="rId36"/>
    <p:sldId id="457" r:id="rId37"/>
    <p:sldId id="470" r:id="rId38"/>
    <p:sldId id="575" r:id="rId39"/>
    <p:sldId id="434" r:id="rId40"/>
    <p:sldId id="465" r:id="rId41"/>
    <p:sldId id="433" r:id="rId42"/>
    <p:sldId id="583" r:id="rId43"/>
    <p:sldId id="427" r:id="rId44"/>
    <p:sldId id="428" r:id="rId45"/>
    <p:sldId id="450" r:id="rId46"/>
    <p:sldId id="451" r:id="rId47"/>
    <p:sldId id="440" r:id="rId48"/>
    <p:sldId id="442" r:id="rId49"/>
    <p:sldId id="501" r:id="rId50"/>
    <p:sldId id="578" r:id="rId51"/>
    <p:sldId id="449" r:id="rId52"/>
    <p:sldId id="360" r:id="rId53"/>
    <p:sldId id="29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2" autoAdjust="0"/>
    <p:restoredTop sz="96196" autoAdjust="0"/>
  </p:normalViewPr>
  <p:slideViewPr>
    <p:cSldViewPr>
      <p:cViewPr>
        <p:scale>
          <a:sx n="107" d="100"/>
          <a:sy n="107" d="100"/>
        </p:scale>
        <p:origin x="-4672" y="-20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2%20November%20Positions:PositionSheet2012112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</c:strCache>
            </c:strRef>
          </c:tx>
          <c:explosion val="25"/>
          <c:val>
            <c:numRef>
              <c:f>Sheet1!$B$14:$B$24</c:f>
              <c:numCache>
                <c:formatCode>0.00%</c:formatCode>
                <c:ptCount val="11"/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  <c:pt idx="8">
                  <c:v>-0.05</c:v>
                </c:pt>
                <c:pt idx="9">
                  <c:v>-0.05</c:v>
                </c:pt>
                <c:pt idx="10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November 28, 2012,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Data has become useless, thanks to Sandy</a:t>
            </a:r>
            <a:br>
              <a:rPr lang="en-US" sz="2400" dirty="0" smtClean="0"/>
            </a:br>
            <a:r>
              <a:rPr lang="en-US" sz="2400" dirty="0" smtClean="0"/>
              <a:t>Flying on instruments without a radar</a:t>
            </a:r>
            <a:br>
              <a:rPr lang="en-US" sz="2400" dirty="0" smtClean="0"/>
            </a:br>
            <a:r>
              <a:rPr lang="en-US" sz="2400" dirty="0" smtClean="0"/>
              <a:t>calling for a recession or not?</a:t>
            </a:r>
            <a:endParaRPr lang="en-US" sz="2400" dirty="0"/>
          </a:p>
        </p:txBody>
      </p:sp>
      <p:pic>
        <p:nvPicPr>
          <p:cNvPr id="4" name="Content Placeholder 3" descr="joble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" b="5043"/>
          <a:stretch>
            <a:fillRect/>
          </a:stretch>
        </p:blipFill>
        <p:spPr>
          <a:xfrm>
            <a:off x="2362200" y="2667000"/>
            <a:ext cx="4648200" cy="2556331"/>
          </a:xfr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Bonds-Gone to Sleep</a:t>
            </a:r>
            <a:br>
              <a:rPr lang="en-US" sz="2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*Fiscal Cliff offsets QE3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1.40% - 1.90% range holds, could be our</a:t>
            </a:r>
            <a:br>
              <a:rPr lang="en-US" sz="2000" dirty="0" smtClean="0"/>
            </a:br>
            <a:r>
              <a:rPr lang="en-US" sz="2000" dirty="0" smtClean="0"/>
              <a:t>range for years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*Look to sell spread spreads outside these ranges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*$40 billion a month in MBS buying</a:t>
            </a:r>
            <a:br>
              <a:rPr lang="en-US" sz="2000" dirty="0" smtClean="0"/>
            </a:br>
            <a:r>
              <a:rPr lang="en-US" sz="2000" dirty="0" smtClean="0"/>
              <a:t>is still on the menu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*QE3 is kicking in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*Only the muni bond market is rocketing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 descr="girl-slee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38600"/>
            <a:ext cx="3075379" cy="20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 descr="t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br>
              <a:rPr lang="en-US" sz="3200" dirty="0" smtClean="0"/>
            </a:br>
            <a:r>
              <a:rPr lang="en-US" sz="1800" dirty="0" smtClean="0"/>
              <a:t>See the 1:4 reverse Split</a:t>
            </a:r>
            <a:endParaRPr lang="en-US" sz="1800" dirty="0"/>
          </a:p>
        </p:txBody>
      </p:sp>
      <p:pic>
        <p:nvPicPr>
          <p:cNvPr id="7" name="Content Placeholder 6" descr="tb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5" name="Content Placeholder 4" descr="hy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4" name="Content Placeholder 3" descr="mu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2800" dirty="0" smtClean="0"/>
              <a:t>Stocks-Fiscal Cliff mania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*Take a view, don’t trade every headline, or you’ll go broke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*Tax loss selling is done,</a:t>
            </a:r>
            <a:br>
              <a:rPr lang="en-US" sz="2000" dirty="0" smtClean="0"/>
            </a:br>
            <a:r>
              <a:rPr lang="en-US" sz="2000" dirty="0" smtClean="0"/>
              <a:t>buy high yielders once more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fiscal cliff resolution is approaching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*Apple leads the rebound, leads “non-pc” tech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*”RISK ON” returns means the yearend</a:t>
            </a:r>
            <a:br>
              <a:rPr lang="en-US" sz="2000" dirty="0" smtClean="0"/>
            </a:br>
            <a:r>
              <a:rPr lang="en-US" sz="2000" dirty="0" smtClean="0"/>
              <a:t> rally has started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*Going for non-global exposure </a:t>
            </a:r>
            <a:r>
              <a:rPr lang="en-US" sz="2400" dirty="0" smtClean="0"/>
              <a:t>with the </a:t>
            </a:r>
            <a:br>
              <a:rPr lang="en-US" sz="2400" dirty="0" smtClean="0"/>
            </a:br>
            <a:r>
              <a:rPr lang="en-US" sz="2400" dirty="0" smtClean="0"/>
              <a:t>Russell 2000 (IWM)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4" descr="elite-daily-stock-mark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86200"/>
            <a:ext cx="3149600" cy="22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Cliff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*Cap all deductions at $50,000, raises about $1 trillion a year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*Raise capital gains tax from 15% to 20%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*Raise social security retirement age from 66 to 70 over 30 years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*Means test social security, earning over $250,000 a year means</a:t>
            </a:r>
            <a:br>
              <a:rPr lang="en-US" sz="2400" dirty="0" smtClean="0"/>
            </a:br>
            <a:r>
              <a:rPr lang="en-US" sz="2400" dirty="0" smtClean="0"/>
              <a:t>no $22,000 a year benefit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*Treat dividend and interest income as ordinary income?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335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(SPY)-</a:t>
            </a:r>
            <a:r>
              <a:rPr lang="en-US" sz="2400" dirty="0" smtClean="0"/>
              <a:t>Bouncing hard off the 200 day</a:t>
            </a:r>
            <a:br>
              <a:rPr lang="en-US" sz="2400" dirty="0" smtClean="0"/>
            </a:br>
            <a:r>
              <a:rPr lang="en-US" sz="2400" dirty="0" smtClean="0"/>
              <a:t>Long the 1/$131-$136 call spread</a:t>
            </a:r>
            <a:endParaRPr lang="en-US" sz="2400" dirty="0"/>
          </a:p>
        </p:txBody>
      </p:sp>
      <p:pic>
        <p:nvPicPr>
          <p:cNvPr id="16" name="Content Placeholder 15" descr="sp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(QQQ)-</a:t>
            </a:r>
            <a:r>
              <a:rPr lang="en-US" sz="2000" dirty="0" smtClean="0"/>
              <a:t>NASDAQ leading the upside charge</a:t>
            </a:r>
            <a:br>
              <a:rPr lang="en-US" sz="2000" dirty="0" smtClean="0"/>
            </a:br>
            <a:r>
              <a:rPr lang="en-US" sz="2000" dirty="0" smtClean="0"/>
              <a:t>they were never going to rest for long</a:t>
            </a:r>
            <a:endParaRPr lang="en-US" sz="2000" dirty="0"/>
          </a:p>
        </p:txBody>
      </p:sp>
      <p:pic>
        <p:nvPicPr>
          <p:cNvPr id="5" name="Content Placeholder 4" descr="qqq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</a:t>
            </a:r>
            <a:r>
              <a:rPr lang="en-US" sz="2800" dirty="0" smtClean="0"/>
              <a:t>Here Comes the Chop</a:t>
            </a:r>
            <a:r>
              <a:rPr lang="en-US" sz="2800" dirty="0" smtClean="0"/>
              <a:t>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November 28,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Picture 3" descr="Bruce-Le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3603453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</a:t>
            </a:r>
            <a:r>
              <a:rPr lang="en-US" sz="2400" dirty="0" smtClean="0"/>
              <a:t>the “Tell” worked</a:t>
            </a:r>
            <a:endParaRPr lang="en-US" sz="2400" dirty="0"/>
          </a:p>
        </p:txBody>
      </p:sp>
      <p:pic>
        <p:nvPicPr>
          <p:cNvPr id="5" name="Content Placeholder 4" descr="vi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6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</a:t>
            </a:r>
            <a:r>
              <a:rPr lang="en-US" sz="2400" dirty="0" smtClean="0"/>
              <a:t>Long the 1/$525-575 Call spread</a:t>
            </a:r>
            <a:br>
              <a:rPr lang="en-US" sz="2400" dirty="0" smtClean="0"/>
            </a:br>
            <a:r>
              <a:rPr lang="en-US" sz="2400" dirty="0" smtClean="0"/>
              <a:t>Long </a:t>
            </a:r>
            <a:r>
              <a:rPr lang="en-US" sz="2400" dirty="0"/>
              <a:t>the 1/</a:t>
            </a:r>
            <a:r>
              <a:rPr lang="en-US" sz="2400" dirty="0" smtClean="0"/>
              <a:t>$450-500 </a:t>
            </a:r>
            <a:r>
              <a:rPr lang="en-US" sz="2400" dirty="0"/>
              <a:t>Call spread</a:t>
            </a:r>
            <a:r>
              <a:rPr lang="en-US" sz="3200" dirty="0"/>
              <a:t/>
            </a:r>
            <a:br>
              <a:rPr lang="en-US" sz="3200" dirty="0"/>
            </a:br>
            <a:endParaRPr lang="en-US" sz="2400" dirty="0"/>
          </a:p>
        </p:txBody>
      </p:sp>
      <p:pic>
        <p:nvPicPr>
          <p:cNvPr id="5" name="Content Placeholder 4" descr="aap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(GOOG)-</a:t>
            </a:r>
            <a:r>
              <a:rPr lang="en-US" sz="2400" dirty="0" smtClean="0"/>
              <a:t>the basing looks good,</a:t>
            </a:r>
            <a:br>
              <a:rPr lang="en-US" sz="2400" dirty="0" smtClean="0"/>
            </a:br>
            <a:r>
              <a:rPr lang="en-US" sz="2400" dirty="0" smtClean="0"/>
              <a:t>takeover rumors proved false</a:t>
            </a:r>
            <a:br>
              <a:rPr lang="en-US" sz="2400" dirty="0" smtClean="0"/>
            </a:br>
            <a:r>
              <a:rPr lang="en-US" sz="2400" dirty="0" smtClean="0"/>
              <a:t>long the 1/$600-$650 call spread</a:t>
            </a:r>
            <a:endParaRPr lang="en-US" sz="2400" dirty="0"/>
          </a:p>
        </p:txBody>
      </p:sp>
      <p:pic>
        <p:nvPicPr>
          <p:cNvPr id="4" name="Content Placeholder 3" descr="goo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6891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(FCX)</a:t>
            </a:r>
            <a:r>
              <a:rPr lang="en-US" sz="2400" dirty="0"/>
              <a:t>-</a:t>
            </a:r>
            <a:r>
              <a:rPr lang="en-US" sz="2400" dirty="0" smtClean="0"/>
              <a:t>China plays still dead in the water</a:t>
            </a:r>
            <a:endParaRPr lang="en-US" sz="2400" dirty="0"/>
          </a:p>
        </p:txBody>
      </p:sp>
      <p:pic>
        <p:nvPicPr>
          <p:cNvPr id="5" name="Content Placeholder 4" descr="fc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(CAT)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 descr="c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307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(BAC)-</a:t>
            </a:r>
            <a:r>
              <a:rPr lang="en-US" sz="2000" dirty="0" smtClean="0"/>
              <a:t>augurs for double top scenario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 descr="ba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</a:t>
            </a:r>
            <a:br>
              <a:rPr lang="en-US" sz="3600" dirty="0" smtClean="0"/>
            </a:br>
            <a:r>
              <a:rPr lang="en-US" sz="2400" dirty="0" smtClean="0"/>
              <a:t>Long the $76-$80 call spread</a:t>
            </a:r>
            <a:br>
              <a:rPr lang="en-US" sz="2400" dirty="0" smtClean="0"/>
            </a:br>
            <a:r>
              <a:rPr lang="en-US" sz="2400" dirty="0" smtClean="0"/>
              <a:t>Long equities ex Europe and Asia exposure</a:t>
            </a:r>
            <a:endParaRPr lang="en-US" sz="2400" dirty="0"/>
          </a:p>
        </p:txBody>
      </p:sp>
      <p:pic>
        <p:nvPicPr>
          <p:cNvPr id="5" name="Content Placeholder 4" descr="iw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Shanghai-</a:t>
            </a:r>
            <a:r>
              <a:rPr lang="en-US" sz="2400" dirty="0" smtClean="0"/>
              <a:t>Is this the double bottom?</a:t>
            </a:r>
            <a:endParaRPr lang="en-US" sz="2400" dirty="0"/>
          </a:p>
        </p:txBody>
      </p:sp>
      <p:pic>
        <p:nvPicPr>
          <p:cNvPr id="5" name="Content Placeholder 4" descr="sse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Japan-loves the weak yen</a:t>
            </a:r>
            <a:endParaRPr lang="en-US" sz="2400" dirty="0"/>
          </a:p>
        </p:txBody>
      </p:sp>
      <p:pic>
        <p:nvPicPr>
          <p:cNvPr id="4" name="Content Placeholder 3" descr="nikke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674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My Post Election Shopping List</a:t>
            </a:r>
            <a:br>
              <a:rPr lang="en-US" sz="3600" dirty="0" smtClean="0"/>
            </a:br>
            <a:r>
              <a:rPr lang="en-US" sz="1800" dirty="0" smtClean="0"/>
              <a:t>Stocks to buy on the dip</a:t>
            </a:r>
            <a:br>
              <a:rPr lang="en-US" sz="1800" dirty="0" smtClean="0"/>
            </a:br>
            <a:r>
              <a:rPr lang="en-US" sz="1800" dirty="0" smtClean="0"/>
              <a:t>November, December, January Deep in-the-money Calls Spreads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Apple (AAPL)</a:t>
            </a:r>
            <a:br>
              <a:rPr lang="en-US" sz="2800" dirty="0" smtClean="0"/>
            </a:br>
            <a:r>
              <a:rPr lang="en-US" sz="2800" dirty="0" smtClean="0"/>
              <a:t>Google (GOOG)</a:t>
            </a:r>
            <a:br>
              <a:rPr lang="en-US" sz="2800" dirty="0" smtClean="0"/>
            </a:br>
            <a:r>
              <a:rPr lang="en-US" sz="2800" dirty="0" smtClean="0"/>
              <a:t>Disney (DIS)</a:t>
            </a:r>
            <a:br>
              <a:rPr lang="en-US" sz="2800" dirty="0" smtClean="0"/>
            </a:br>
            <a:r>
              <a:rPr lang="en-US" sz="2800" dirty="0" smtClean="0"/>
              <a:t>JP Morgan (JPM)</a:t>
            </a:r>
            <a:br>
              <a:rPr lang="en-US" sz="2800" dirty="0" smtClean="0"/>
            </a:br>
            <a:r>
              <a:rPr lang="en-US" sz="2800" dirty="0" smtClean="0"/>
              <a:t>Boeing (BA)</a:t>
            </a:r>
            <a:br>
              <a:rPr lang="en-US" sz="2800" dirty="0" smtClean="0"/>
            </a:br>
            <a:r>
              <a:rPr lang="en-US" sz="2800" dirty="0" smtClean="0"/>
              <a:t>Merck (MRK)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3378200" cy="26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January 4, 2013 Chicago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br>
              <a:rPr lang="en-US" sz="32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*Big “RISK ON” move hurt the dollar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*Yen collapse is dominating the markets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*Consolidating now, but could run to</a:t>
            </a:r>
            <a:br>
              <a:rPr lang="en-US" sz="1800" dirty="0" smtClean="0"/>
            </a:br>
            <a:r>
              <a:rPr lang="en-US" sz="1800" dirty="0" smtClean="0"/>
              <a:t>¥85 by the December 14 election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the start of a multiyear run to $150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*Buy the rumor, sell the news on the Greek</a:t>
            </a:r>
            <a:br>
              <a:rPr lang="en-US" sz="1800" dirty="0" smtClean="0"/>
            </a:br>
            <a:r>
              <a:rPr lang="en-US" sz="1800" dirty="0" smtClean="0"/>
              <a:t>bailout with the euro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*Greek deal finally done, cuts debt to GDP from 175% in 2016 to 110%</a:t>
            </a:r>
            <a:br>
              <a:rPr lang="en-US" sz="1800" dirty="0" smtClean="0"/>
            </a:br>
            <a:r>
              <a:rPr lang="en-US" sz="1800" dirty="0" smtClean="0"/>
              <a:t>in 2022, interest forgiven, maturities </a:t>
            </a:r>
            <a:r>
              <a:rPr lang="en-US" sz="1800" dirty="0" smtClean="0"/>
              <a:t>extended, is really a default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*Euro correlation with stocks make it a great hedge,</a:t>
            </a:r>
            <a:br>
              <a:rPr lang="en-US" sz="1800" dirty="0" smtClean="0"/>
            </a:br>
            <a:r>
              <a:rPr lang="en-US" sz="1800" dirty="0" smtClean="0"/>
              <a:t>buy the next dip to $1.26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Geisha-Hisano-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3810000" cy="18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br>
              <a:rPr lang="en-US" sz="3200" dirty="0" smtClean="0"/>
            </a:br>
            <a:r>
              <a:rPr lang="en-US" sz="2400" dirty="0" smtClean="0"/>
              <a:t>May bottom is holding</a:t>
            </a:r>
            <a:endParaRPr lang="en-US" sz="2400" dirty="0"/>
          </a:p>
        </p:txBody>
      </p:sp>
      <p:pic>
        <p:nvPicPr>
          <p:cNvPr id="5" name="Content Placeholder 4" descr="uu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br>
              <a:rPr lang="en-US" sz="3200" dirty="0" smtClean="0"/>
            </a:br>
            <a:r>
              <a:rPr lang="en-US" sz="2400" dirty="0" smtClean="0"/>
              <a:t>putting in a top?</a:t>
            </a:r>
            <a:endParaRPr lang="en-US" sz="2400" dirty="0"/>
          </a:p>
        </p:txBody>
      </p:sp>
      <p:pic>
        <p:nvPicPr>
          <p:cNvPr id="5" name="Content Placeholder 4" descr="fx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Content Placeholder 4" descr="fx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Long $124-</a:t>
            </a:r>
            <a:r>
              <a:rPr lang="en-US" sz="2000" dirty="0"/>
              <a:t>$</a:t>
            </a:r>
            <a:r>
              <a:rPr lang="en-US" sz="2000" dirty="0" smtClean="0"/>
              <a:t>127 November bear put spread</a:t>
            </a:r>
            <a:br>
              <a:rPr lang="en-US" sz="2000" dirty="0" smtClean="0"/>
            </a:br>
            <a:r>
              <a:rPr lang="en-US" sz="2000" dirty="0" smtClean="0"/>
              <a:t>14 days to run</a:t>
            </a:r>
            <a:endParaRPr lang="en-US" sz="2000" dirty="0"/>
          </a:p>
        </p:txBody>
      </p:sp>
      <p:sp>
        <p:nvSpPr>
          <p:cNvPr id="3" name="Left Arrow Callout 2"/>
          <p:cNvSpPr/>
          <p:nvPr/>
        </p:nvSpPr>
        <p:spPr>
          <a:xfrm>
            <a:off x="7543800" y="3505200"/>
            <a:ext cx="914400" cy="1295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Day</a:t>
            </a:r>
            <a:br>
              <a:rPr lang="en-US" dirty="0" smtClean="0"/>
            </a:br>
            <a:r>
              <a:rPr lang="en-US" dirty="0" smtClean="0"/>
              <a:t>MA</a:t>
            </a:r>
            <a:endParaRPr lang="en-US" dirty="0"/>
          </a:p>
        </p:txBody>
      </p:sp>
      <p:pic>
        <p:nvPicPr>
          <p:cNvPr id="6" name="Content Placeholder 5" descr="fx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6" name="Left Arrow Callout 5"/>
          <p:cNvSpPr/>
          <p:nvPr/>
        </p:nvSpPr>
        <p:spPr>
          <a:xfrm>
            <a:off x="7467600" y="2819400"/>
            <a:ext cx="990600" cy="1143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4" name="Content Placeholder 3" descr="yc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</a:t>
            </a:r>
            <a:r>
              <a:rPr lang="en-US" sz="2000" dirty="0" smtClean="0"/>
              <a:t>sell oil rallies with (USO) put spreads</a:t>
            </a:r>
            <a:br>
              <a:rPr lang="en-US" sz="2000" dirty="0" smtClean="0"/>
            </a:br>
            <a:r>
              <a:rPr lang="en-US" sz="2000" dirty="0" smtClean="0"/>
              <a:t>LONG THE (USO) 1/$32-$29 PUT SPREAD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1800" dirty="0" err="1" smtClean="0"/>
              <a:t>Geopoliticals</a:t>
            </a:r>
            <a:r>
              <a:rPr lang="en-US" sz="1800" dirty="0" smtClean="0"/>
              <a:t> can’t overwhelm weakening demand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*Go short on every way rumor, Israeli</a:t>
            </a:r>
            <a:br>
              <a:rPr lang="en-US" sz="1800" dirty="0" smtClean="0"/>
            </a:br>
            <a:r>
              <a:rPr lang="en-US" sz="1800" dirty="0" smtClean="0"/>
              <a:t>intelligence told me they will wait until next</a:t>
            </a:r>
            <a:br>
              <a:rPr lang="en-US" sz="1800" dirty="0" smtClean="0"/>
            </a:br>
            <a:r>
              <a:rPr lang="en-US" sz="1800" dirty="0" smtClean="0"/>
              <a:t>summer to see if Iran sanctions work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*API inventory figures show big oversupply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*Kazakhstan, Somalia, Yemen, and Syria</a:t>
            </a:r>
            <a:br>
              <a:rPr lang="en-US" sz="1800" dirty="0" smtClean="0"/>
            </a:br>
            <a:r>
              <a:rPr lang="en-US" sz="1800" dirty="0" smtClean="0"/>
              <a:t>all offline, Iran down 1 million b/d and the price</a:t>
            </a:r>
            <a:br>
              <a:rPr lang="en-US" sz="1800" dirty="0" smtClean="0"/>
            </a:br>
            <a:r>
              <a:rPr lang="en-US" sz="1800" dirty="0" smtClean="0"/>
              <a:t>still can’t go up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*Futures structure says that prices</a:t>
            </a:r>
            <a:br>
              <a:rPr lang="en-US" sz="1800" dirty="0" smtClean="0"/>
            </a:br>
            <a:r>
              <a:rPr lang="en-US" sz="1800" dirty="0" smtClean="0"/>
              <a:t> are headed lower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*First good “RISK OFF” DAY, AND OIL FALLS $3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*Natural gas has stalled at a peak.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 descr="oil-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52800"/>
            <a:ext cx="3403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Crude-sell those rallies</a:t>
            </a:r>
            <a:endParaRPr lang="en-US" sz="2800" dirty="0"/>
          </a:p>
        </p:txBody>
      </p:sp>
      <p:pic>
        <p:nvPicPr>
          <p:cNvPr id="4" name="Content Placeholder 3" descr="oi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(USO)</a:t>
            </a:r>
            <a:endParaRPr lang="en-US" sz="2800" dirty="0"/>
          </a:p>
        </p:txBody>
      </p:sp>
      <p:pic>
        <p:nvPicPr>
          <p:cNvPr id="7" name="Content Placeholder 6" descr="us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3" b="1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786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5" name="Content Placeholder 4" descr="natga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276600" y="2438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Chicago,</a:t>
            </a:r>
            <a:br>
              <a:rPr lang="en-US" b="1" dirty="0" smtClean="0"/>
            </a:br>
            <a:r>
              <a:rPr lang="en-US" b="1" dirty="0" smtClean="0"/>
              <a:t>January 4, 2013</a:t>
            </a:r>
            <a:endParaRPr lang="en-US" b="1" dirty="0"/>
          </a:p>
        </p:txBody>
      </p:sp>
      <p:pic>
        <p:nvPicPr>
          <p:cNvPr id="4" name="Picture 3" descr="Unchica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(CU)-no China bounce</a:t>
            </a:r>
            <a:endParaRPr lang="en-US" sz="3200" dirty="0"/>
          </a:p>
        </p:txBody>
      </p:sp>
      <p:pic>
        <p:nvPicPr>
          <p:cNvPr id="5" name="Content Placeholder 4" descr="cu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z="2800" dirty="0" smtClean="0"/>
              <a:t>Precious Metals-</a:t>
            </a:r>
            <a:r>
              <a:rPr lang="en-US" sz="2000" dirty="0" smtClean="0"/>
              <a:t>Run longs in small limited risk positions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487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*”RISK ON”  is great for gold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*Year end profit taking is done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*QE3 monetary expansion has started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*Turkey gold sales to buy oil from Iran made October low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*Obama win accelerated current rally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*Taking a run at the highs across all metals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6" name="Picture 5" descr="gold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480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Adjusted Monetary Base</a:t>
            </a:r>
            <a:br>
              <a:rPr lang="en-US" sz="2800" dirty="0" smtClean="0"/>
            </a:br>
            <a:r>
              <a:rPr lang="en-US" sz="1800" dirty="0" smtClean="0"/>
              <a:t>tells the whole story on precious </a:t>
            </a:r>
            <a:r>
              <a:rPr lang="en-US" sz="1800" dirty="0" smtClean="0"/>
              <a:t>metals-delayed MBS settlement has delayed QE3</a:t>
            </a:r>
            <a:endParaRPr lang="en-US" sz="1800" dirty="0"/>
          </a:p>
        </p:txBody>
      </p:sp>
      <p:pic>
        <p:nvPicPr>
          <p:cNvPr id="4" name="Content Placeholder 3" descr="Monetra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2674"/>
          <a:stretch>
            <a:fillRect/>
          </a:stretch>
        </p:blipFill>
        <p:spPr>
          <a:xfrm>
            <a:off x="1524000" y="1676400"/>
            <a:ext cx="5791200" cy="3657600"/>
          </a:xfrm>
        </p:spPr>
      </p:pic>
      <p:sp>
        <p:nvSpPr>
          <p:cNvPr id="5" name="Down Arrow Callout 4"/>
          <p:cNvSpPr/>
          <p:nvPr/>
        </p:nvSpPr>
        <p:spPr>
          <a:xfrm>
            <a:off x="4800600" y="1295400"/>
            <a:ext cx="1752600" cy="13716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September Gold</a:t>
            </a:r>
            <a:br>
              <a:rPr lang="en-US" dirty="0" smtClean="0"/>
            </a:br>
            <a:r>
              <a:rPr lang="en-US" dirty="0" smtClean="0"/>
              <a:t>Peak at $1,798</a:t>
            </a:r>
            <a:endParaRPr lang="en-US" dirty="0"/>
          </a:p>
        </p:txBody>
      </p:sp>
      <p:sp>
        <p:nvSpPr>
          <p:cNvPr id="6" name="Up Arrow Callout 5"/>
          <p:cNvSpPr/>
          <p:nvPr/>
        </p:nvSpPr>
        <p:spPr>
          <a:xfrm>
            <a:off x="5562600" y="5181600"/>
            <a:ext cx="1828800" cy="1524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October Gold Trough</a:t>
            </a:r>
            <a:br>
              <a:rPr lang="en-US" dirty="0" smtClean="0"/>
            </a:br>
            <a:r>
              <a:rPr lang="en-US" dirty="0" smtClean="0"/>
              <a:t>$1,665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0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r>
              <a:rPr lang="en-US" sz="1800" dirty="0" smtClean="0"/>
              <a:t>-the 200 day MA held</a:t>
            </a:r>
            <a:br>
              <a:rPr lang="en-US" sz="1800" dirty="0" smtClean="0"/>
            </a:br>
            <a:r>
              <a:rPr lang="en-US" sz="1800" dirty="0" smtClean="0"/>
              <a:t>now taking a run at the highs</a:t>
            </a:r>
            <a:endParaRPr lang="en-US" sz="1800" dirty="0"/>
          </a:p>
        </p:txBody>
      </p:sp>
      <p:sp>
        <p:nvSpPr>
          <p:cNvPr id="3" name="Left Arrow Callout 2"/>
          <p:cNvSpPr/>
          <p:nvPr/>
        </p:nvSpPr>
        <p:spPr>
          <a:xfrm>
            <a:off x="7620000" y="3276600"/>
            <a:ext cx="914400" cy="1066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6" name="Content Placeholder 5" descr="gol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r>
              <a:rPr lang="en-US" sz="1800" dirty="0" smtClean="0"/>
              <a:t>-don’t own the high beta metal unless you’re sure</a:t>
            </a:r>
            <a:endParaRPr lang="en-US" sz="1800" dirty="0"/>
          </a:p>
        </p:txBody>
      </p:sp>
      <p:pic>
        <p:nvPicPr>
          <p:cNvPr id="5" name="Content Placeholder 4" descr="silv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(PPLT)- Ouch!</a:t>
            </a:r>
            <a:endParaRPr lang="en-US" sz="3200" dirty="0"/>
          </a:p>
        </p:txBody>
      </p:sp>
      <p:pic>
        <p:nvPicPr>
          <p:cNvPr id="5" name="Content Placeholder 4" descr="pp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</a:t>
            </a:r>
            <a:endParaRPr lang="en-US" sz="3600" dirty="0"/>
          </a:p>
        </p:txBody>
      </p:sp>
      <p:pic>
        <p:nvPicPr>
          <p:cNvPr id="4" name="Content Placeholder 3" descr="p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br>
              <a:rPr lang="en-US" sz="3200" dirty="0" smtClean="0"/>
            </a:br>
            <a:r>
              <a:rPr lang="en-US" sz="2000" dirty="0" smtClean="0"/>
              <a:t>long the (CORN) 11/$50-$55 bear put spread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*Dead as a </a:t>
            </a:r>
            <a:r>
              <a:rPr lang="en-US" sz="1800" dirty="0" smtClean="0"/>
              <a:t>doorknob</a:t>
            </a:r>
            <a:r>
              <a:rPr lang="en-US" sz="1800" dirty="0" smtClean="0"/>
              <a:t>, </a:t>
            </a:r>
            <a:r>
              <a:rPr lang="en-US" sz="1800" dirty="0" smtClean="0"/>
              <a:t>Trade </a:t>
            </a:r>
            <a:r>
              <a:rPr lang="en-US" sz="1800" dirty="0" smtClean="0"/>
              <a:t>is out of season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*USDA says winter wheat crop is</a:t>
            </a:r>
            <a:br>
              <a:rPr lang="en-US" sz="1800" dirty="0" smtClean="0"/>
            </a:br>
            <a:r>
              <a:rPr lang="en-US" sz="1800" dirty="0" smtClean="0"/>
              <a:t>33% “good/excellent”, all time low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 Major Dept. of Agriculture</a:t>
            </a:r>
            <a:br>
              <a:rPr lang="en-US" sz="1800" dirty="0" smtClean="0"/>
            </a:br>
            <a:r>
              <a:rPr lang="en-US" sz="1800" dirty="0" smtClean="0"/>
              <a:t>reports </a:t>
            </a:r>
            <a:r>
              <a:rPr lang="en-US" sz="1800" dirty="0" smtClean="0"/>
              <a:t>due</a:t>
            </a:r>
            <a:r>
              <a:rPr lang="en-US" sz="1800" dirty="0"/>
              <a:t> </a:t>
            </a:r>
            <a:r>
              <a:rPr lang="en-US" sz="1800" dirty="0" smtClean="0"/>
              <a:t>for </a:t>
            </a:r>
            <a:r>
              <a:rPr lang="en-US" sz="1800" dirty="0" smtClean="0"/>
              <a:t>rest of 2012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*Low Mississippi River levels causing</a:t>
            </a:r>
            <a:br>
              <a:rPr lang="en-US" sz="1800" dirty="0" smtClean="0"/>
            </a:br>
            <a:r>
              <a:rPr lang="en-US" sz="1800" dirty="0" smtClean="0"/>
              <a:t>transport problems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*Still long term bullish, draught continues in</a:t>
            </a:r>
            <a:br>
              <a:rPr lang="en-US" sz="1800" dirty="0" smtClean="0"/>
            </a:br>
            <a:r>
              <a:rPr lang="en-US" sz="1800" dirty="0" smtClean="0"/>
              <a:t>Australia, Brazil, and Ukraine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Awaiting next spike</a:t>
            </a:r>
            <a:br>
              <a:rPr lang="en-US" sz="1800" dirty="0" smtClean="0"/>
            </a:br>
            <a:r>
              <a:rPr lang="en-US" sz="1800" dirty="0" smtClean="0"/>
              <a:t>up or down</a:t>
            </a:r>
            <a:r>
              <a:rPr lang="en-US" sz="1800" dirty="0"/>
              <a:t> </a:t>
            </a:r>
            <a:r>
              <a:rPr lang="en-US" sz="1800" dirty="0" smtClean="0"/>
              <a:t>to tell us what to do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 descr="sleeping-far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48000"/>
            <a:ext cx="2438400" cy="32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 descr="cor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5" name="Content Placeholder 4" descr="soy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1800" dirty="0" smtClean="0"/>
              <a:t>Churning under All Time High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*November MTD -0.45%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*2012 YTD +17.4%, compared to 5%</a:t>
            </a:r>
            <a:br>
              <a:rPr lang="en-US" sz="2000" dirty="0" smtClean="0"/>
            </a:br>
            <a:r>
              <a:rPr lang="en-US" sz="2000" dirty="0" smtClean="0"/>
              <a:t>for the Dow, beating it by 12%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102 </a:t>
            </a:r>
            <a:r>
              <a:rPr lang="en-US" sz="2400" dirty="0"/>
              <a:t>weeks of </a:t>
            </a:r>
            <a:r>
              <a:rPr lang="en-US" sz="2400" dirty="0" smtClean="0"/>
              <a:t>Trading +57.6%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</a:t>
            </a:r>
            <a:r>
              <a:rPr lang="en-US" sz="2000" dirty="0"/>
              <a:t>5</a:t>
            </a:r>
            <a:r>
              <a:rPr lang="en-US" sz="2000" dirty="0" smtClean="0"/>
              <a:t>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 53%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93 out of 134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69.4%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DB Commodities Index ETF (DBC)</a:t>
            </a:r>
            <a:endParaRPr lang="en-US" sz="3200" dirty="0"/>
          </a:p>
        </p:txBody>
      </p:sp>
      <p:pic>
        <p:nvPicPr>
          <p:cNvPr id="4" name="Content Placeholder 3" descr="db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0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1600" dirty="0" smtClean="0"/>
              <a:t>No longer a drag, but a modest positive</a:t>
            </a:r>
            <a:br>
              <a:rPr lang="en-US" sz="1600" dirty="0" smtClean="0"/>
            </a:br>
            <a:r>
              <a:rPr lang="en-US" sz="1600" dirty="0" smtClean="0"/>
              <a:t>Rally will end when recession hits in 2013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1066800" y="5420077"/>
            <a:ext cx="8061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Case-Shiller is up 6 months in a row on a 3 month lag, new starts at 4 year high, but Killing </a:t>
            </a:r>
            <a:r>
              <a:rPr lang="en-US" dirty="0" smtClean="0"/>
              <a:t>or capping the mortgage interest deduction will kill the </a:t>
            </a:r>
            <a:r>
              <a:rPr lang="en-US" dirty="0" smtClean="0"/>
              <a:t>housing recovery </a:t>
            </a:r>
            <a:r>
              <a:rPr lang="en-US" dirty="0" smtClean="0"/>
              <a:t>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3200" dirty="0" smtClean="0"/>
              <a:t>“RISK ON” has returned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*Stocks- buy the dips, the yearend rally is on</a:t>
            </a:r>
            <a:br>
              <a:rPr lang="en-US" sz="2000" dirty="0" smtClean="0"/>
            </a:br>
            <a:r>
              <a:rPr lang="en-US" sz="2000" dirty="0" smtClean="0"/>
              <a:t>*Bonds- sell rallies under a 1.50% yield, buy under 1.90%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Commodities-stand aside, sell next oil and copper rallies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Currencies- sell yen on breakout through ¥80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Precious </a:t>
            </a:r>
            <a:r>
              <a:rPr lang="en-US" sz="2000" dirty="0" smtClean="0"/>
              <a:t>Metals – buy the big dips</a:t>
            </a:r>
            <a:br>
              <a:rPr lang="en-US" sz="2000" dirty="0" smtClean="0"/>
            </a:br>
            <a:r>
              <a:rPr lang="en-US" sz="2000" dirty="0" smtClean="0"/>
              <a:t>*Volatility-stand aside, don’t chase, will bounce along bottom</a:t>
            </a:r>
            <a:br>
              <a:rPr lang="en-US" sz="2000" dirty="0" smtClean="0"/>
            </a:br>
            <a:r>
              <a:rPr lang="en-US" sz="2000" dirty="0" smtClean="0"/>
              <a:t>*The ags –has gone dead, sell OTM Calls and spreads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Real </a:t>
            </a:r>
            <a:r>
              <a:rPr lang="en-US" sz="2000" dirty="0" smtClean="0"/>
              <a:t>estate- rent, don’t buy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Next Webinar is on Wednesday, December 12</a:t>
            </a:r>
            <a:br>
              <a:rPr lang="en-US" sz="2400" dirty="0" smtClean="0"/>
            </a:br>
            <a:r>
              <a:rPr lang="en-US" sz="2400" dirty="0" smtClean="0"/>
              <a:t>12:00 noon EST</a:t>
            </a:r>
            <a:br>
              <a:rPr lang="en-US" sz="2400" dirty="0" smtClean="0"/>
            </a:br>
            <a:r>
              <a:rPr lang="en-US" sz="2400" dirty="0" smtClean="0"/>
              <a:t>last webinar of the year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</a:t>
            </a:r>
            <a:r>
              <a:rPr lang="en-US" sz="2400" dirty="0" smtClean="0"/>
              <a:t>Cutting risk before the election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09690"/>
              </p:ext>
            </p:extLst>
          </p:nvPr>
        </p:nvGraphicFramePr>
        <p:xfrm>
          <a:off x="838200" y="1219200"/>
          <a:ext cx="3352800" cy="5181600"/>
        </p:xfrm>
        <a:graphic>
          <a:graphicData uri="http://schemas.openxmlformats.org/drawingml/2006/table">
            <a:tbl>
              <a:tblPr/>
              <a:tblGrid>
                <a:gridCol w="2646572"/>
                <a:gridCol w="706228"/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Trading Book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(GOOG) $600-$650 call spread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$131-$136 Call Spread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(IWM) $76-$80 Call Spread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(AAPL) $525-$575 call spread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(FXE) $126-$131 put spread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$119-$124 put spread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(USO) $29-$32 put spread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$137 puts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-24.00%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(IWM) $78 puts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689815"/>
              </p:ext>
            </p:extLst>
          </p:nvPr>
        </p:nvGraphicFramePr>
        <p:xfrm>
          <a:off x="4800600" y="2209800"/>
          <a:ext cx="3877734" cy="419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+33.1% Average Annualized Return</a:t>
            </a:r>
            <a:endParaRPr lang="en-US" sz="2800" dirty="0"/>
          </a:p>
        </p:txBody>
      </p:sp>
      <p:pic>
        <p:nvPicPr>
          <p:cNvPr id="3" name="Picture 2" descr="Untper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686866" cy="38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Economy-A Post Election Pop?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93794"/>
            <a:ext cx="5867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*German Q3 GDP a very weak 0.2%,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Q4 will be negative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/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*</a:t>
            </a:r>
            <a:r>
              <a:rPr lang="en-US" sz="1400" dirty="0">
                <a:solidFill>
                  <a:srgbClr val="FF0000"/>
                </a:solidFill>
              </a:rPr>
              <a:t>Weekly jobless claims up </a:t>
            </a:r>
            <a:r>
              <a:rPr lang="en-US" sz="1400" dirty="0" smtClean="0">
                <a:solidFill>
                  <a:srgbClr val="FF0000"/>
                </a:solidFill>
              </a:rPr>
              <a:t>+41,000 </a:t>
            </a:r>
            <a:r>
              <a:rPr lang="en-US" sz="1400" dirty="0">
                <a:solidFill>
                  <a:srgbClr val="FF0000"/>
                </a:solidFill>
              </a:rPr>
              <a:t>to </a:t>
            </a:r>
            <a:r>
              <a:rPr lang="en-US" sz="1400" dirty="0" smtClean="0">
                <a:solidFill>
                  <a:srgbClr val="FF0000"/>
                </a:solidFill>
              </a:rPr>
              <a:t>410,000,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18 month high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is meaningless due to Sandy aberrations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*China HSBC private PMI 50.4, over 50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/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8000"/>
                </a:solidFill>
              </a:rPr>
              <a:t>*</a:t>
            </a:r>
            <a:r>
              <a:rPr lang="en-US" sz="1400" dirty="0" smtClean="0">
                <a:solidFill>
                  <a:srgbClr val="00B050"/>
                </a:solidFill>
              </a:rPr>
              <a:t>October US housing starts +3.6% to 894,000,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a 4 year high, still 1/3 peak levels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/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*University of Michigan Consumer November Confidence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Survey 73.1 to 73.7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/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*November Richmond Fed Survey 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-7 to +9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*Black Friday and Cyber Monday sales huge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(WMT)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/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*Will  US Q3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GDP come in at a hot 2.8%?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/>
            </a:r>
            <a:br>
              <a:rPr lang="en-US" sz="1400" dirty="0" smtClean="0">
                <a:solidFill>
                  <a:srgbClr val="008000"/>
                </a:solidFill>
              </a:rPr>
            </a:br>
            <a:r>
              <a:rPr lang="en-US" sz="1400" dirty="0" smtClean="0"/>
              <a:t>*All consistent with a low long term 1.5% GDP growth rate,</a:t>
            </a:r>
            <a:br>
              <a:rPr lang="en-US" sz="1400" dirty="0" smtClean="0"/>
            </a:br>
            <a:r>
              <a:rPr lang="en-US" sz="1400" dirty="0" smtClean="0"/>
              <a:t>or lower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el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4152900" cy="23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US Quarterly GDP</a:t>
            </a:r>
            <a:br>
              <a:rPr lang="en-US" sz="2800" dirty="0" smtClean="0"/>
            </a:br>
            <a:r>
              <a:rPr lang="en-US" sz="2800" dirty="0" smtClean="0"/>
              <a:t>Q3 Advanced Look out on Friday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824831"/>
            <a:ext cx="5619750" cy="4076700"/>
          </a:xfrm>
        </p:spPr>
      </p:pic>
    </p:spTree>
    <p:extLst>
      <p:ext uri="{BB962C8B-B14F-4D97-AF65-F5344CB8AC3E}">
        <p14:creationId xmlns:p14="http://schemas.microsoft.com/office/powerpoint/2010/main" val="136349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10364</TotalTime>
  <Words>591</Words>
  <Application>Microsoft Macintosh PowerPoint</Application>
  <PresentationFormat>On-screen Show (4:3)</PresentationFormat>
  <Paragraphs>106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Please Stand By for John Thomas Wednesday, November 28, 2012, San Francisco, CA Global Trading Dispatch</vt:lpstr>
      <vt:lpstr>The Mad Hedge Fund Trader “Here Comes the Chop”</vt:lpstr>
      <vt:lpstr>MHFT Global Strategy Luncheons Buy tickets at www.madhedgefundtrader.com  2012 Schedule</vt:lpstr>
      <vt:lpstr>MHFT Global Strategy Luncheons Buy tickets at www.madhedgefundtrader.com </vt:lpstr>
      <vt:lpstr>Trade Alert Performance Churning under All Time High </vt:lpstr>
      <vt:lpstr>Portfolio Review-Cutting risk before the election  </vt:lpstr>
      <vt:lpstr>Performance Since Inception-New All Time High +33.1% Average Annualized Return</vt:lpstr>
      <vt:lpstr>The Economy-A Post Election Pop? </vt:lpstr>
      <vt:lpstr>US Quarterly GDP Q3 Advanced Look out on Friday</vt:lpstr>
      <vt:lpstr>Weekly Jobless Claims Data has become useless, thanks to Sandy Flying on instruments without a radar calling for a recession or not?</vt:lpstr>
      <vt:lpstr>Bonds-Gone to Sleep </vt:lpstr>
      <vt:lpstr>(TLT)</vt:lpstr>
      <vt:lpstr>Short Treasuries (TBT) See the 1:4 reverse Split</vt:lpstr>
      <vt:lpstr>Junk Bonds (HYG)</vt:lpstr>
      <vt:lpstr>Municipal Bonds (MUB)-3% yield, Mix of AAA, AA, and A rated bonds</vt:lpstr>
      <vt:lpstr>Stocks-Fiscal Cliff mania</vt:lpstr>
      <vt:lpstr>Fiscal Cliff Resolution</vt:lpstr>
      <vt:lpstr>(SPY)-Bouncing hard off the 200 day Long the 1/$131-$136 call spread</vt:lpstr>
      <vt:lpstr>(QQQ)-NASDAQ leading the upside charge they were never going to rest for long</vt:lpstr>
      <vt:lpstr>(VIX)-the “Tell” worked</vt:lpstr>
      <vt:lpstr>(AAPL)-Long the 1/$525-575 Call spread Long the 1/$450-500 Call spread </vt:lpstr>
      <vt:lpstr>(GOOG)-the basing looks good, takeover rumors proved false long the 1/$600-$650 call spread</vt:lpstr>
      <vt:lpstr>(FCX)-China plays still dead in the water</vt:lpstr>
      <vt:lpstr>(CAT) </vt:lpstr>
      <vt:lpstr>(BAC)-augurs for double top scenario </vt:lpstr>
      <vt:lpstr>Russell 2000 (IWM) Long the $76-$80 call spread Long equities ex Europe and Asia exposure</vt:lpstr>
      <vt:lpstr>Shanghai-Is this the double bottom?</vt:lpstr>
      <vt:lpstr>Japan-loves the weak yen</vt:lpstr>
      <vt:lpstr>My Post Election Shopping List Stocks to buy on the dip November, December, January Deep in-the-money Calls Spreads</vt:lpstr>
      <vt:lpstr>The Dollar </vt:lpstr>
      <vt:lpstr>Long Dollar Basket (UUP) May bottom is holding</vt:lpstr>
      <vt:lpstr>Euro (FXE) putting in a top?</vt:lpstr>
      <vt:lpstr>Australian Dollar (FXA)  </vt:lpstr>
      <vt:lpstr>Japanese Yen (FXY) Long $124-$127 November bear put spread 14 days to run</vt:lpstr>
      <vt:lpstr>(YCS) </vt:lpstr>
      <vt:lpstr>Energy-sell oil rallies with (USO) put spreads LONG THE (USO) 1/$32-$29 PUT SPREAD</vt:lpstr>
      <vt:lpstr>Crude-sell those rallies</vt:lpstr>
      <vt:lpstr>(USO)</vt:lpstr>
      <vt:lpstr>Natural Gas</vt:lpstr>
      <vt:lpstr>Copper (CU)-no China bounce</vt:lpstr>
      <vt:lpstr>Precious Metals-Run longs in small limited risk positions </vt:lpstr>
      <vt:lpstr>Adjusted Monetary Base tells the whole story on precious metals-delayed MBS settlement has delayed QE3</vt:lpstr>
      <vt:lpstr>Gold-the 200 day MA held now taking a run at the highs</vt:lpstr>
      <vt:lpstr>Silver-don’t own the high beta metal unless you’re sure</vt:lpstr>
      <vt:lpstr>(Platinum) (PPLT)- Ouch!</vt:lpstr>
      <vt:lpstr>Palladium (PALL)</vt:lpstr>
      <vt:lpstr>The Ags long the (CORN) 11/$50-$55 bear put spread</vt:lpstr>
      <vt:lpstr>(CORN)</vt:lpstr>
      <vt:lpstr>Soybeans (SOYB)</vt:lpstr>
      <vt:lpstr>DB Commodities Index ETF (DBC)</vt:lpstr>
      <vt:lpstr>Real Estate No longer a drag, but a modest positive Rally will end when recession hits in 2013</vt:lpstr>
      <vt:lpstr>Trade Sheet “RISK ON” has returned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2047</cp:revision>
  <cp:lastPrinted>2012-07-17T21:51:56Z</cp:lastPrinted>
  <dcterms:created xsi:type="dcterms:W3CDTF">2009-05-20T21:55:50Z</dcterms:created>
  <dcterms:modified xsi:type="dcterms:W3CDTF">2012-11-28T16:46:33Z</dcterms:modified>
</cp:coreProperties>
</file>