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447" r:id="rId9"/>
    <p:sldId id="581" r:id="rId10"/>
    <p:sldId id="503" r:id="rId11"/>
    <p:sldId id="586" r:id="rId12"/>
    <p:sldId id="587" r:id="rId13"/>
    <p:sldId id="437" r:id="rId14"/>
    <p:sldId id="541" r:id="rId15"/>
    <p:sldId id="439" r:id="rId16"/>
    <p:sldId id="466" r:id="rId17"/>
    <p:sldId id="565" r:id="rId18"/>
    <p:sldId id="498" r:id="rId19"/>
    <p:sldId id="420" r:id="rId20"/>
    <p:sldId id="589" r:id="rId21"/>
    <p:sldId id="431" r:id="rId22"/>
    <p:sldId id="574" r:id="rId23"/>
    <p:sldId id="490" r:id="rId24"/>
    <p:sldId id="584" r:id="rId25"/>
    <p:sldId id="585" r:id="rId26"/>
    <p:sldId id="543" r:id="rId27"/>
    <p:sldId id="570" r:id="rId28"/>
    <p:sldId id="561" r:id="rId29"/>
    <p:sldId id="514" r:id="rId30"/>
    <p:sldId id="530" r:id="rId31"/>
    <p:sldId id="588" r:id="rId32"/>
    <p:sldId id="577" r:id="rId33"/>
    <p:sldId id="568" r:id="rId34"/>
    <p:sldId id="443" r:id="rId35"/>
    <p:sldId id="444" r:id="rId36"/>
    <p:sldId id="562" r:id="rId37"/>
    <p:sldId id="454" r:id="rId38"/>
    <p:sldId id="497" r:id="rId39"/>
    <p:sldId id="448" r:id="rId40"/>
    <p:sldId id="457" r:id="rId41"/>
    <p:sldId id="470" r:id="rId42"/>
    <p:sldId id="575" r:id="rId43"/>
    <p:sldId id="434" r:id="rId44"/>
    <p:sldId id="465" r:id="rId45"/>
    <p:sldId id="433" r:id="rId46"/>
    <p:sldId id="583" r:id="rId47"/>
    <p:sldId id="427" r:id="rId48"/>
    <p:sldId id="428" r:id="rId49"/>
    <p:sldId id="450" r:id="rId50"/>
    <p:sldId id="451" r:id="rId51"/>
    <p:sldId id="440" r:id="rId52"/>
    <p:sldId id="442" r:id="rId53"/>
    <p:sldId id="501" r:id="rId54"/>
    <p:sldId id="578" r:id="rId55"/>
    <p:sldId id="449" r:id="rId56"/>
    <p:sldId id="360" r:id="rId57"/>
    <p:sldId id="293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9" autoAdjust="0"/>
    <p:restoredTop sz="96216" autoAdjust="0"/>
  </p:normalViewPr>
  <p:slideViewPr>
    <p:cSldViewPr>
      <p:cViewPr>
        <p:scale>
          <a:sx n="107" d="100"/>
          <a:sy n="107" d="100"/>
        </p:scale>
        <p:origin x="-1960" y="-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2:2012%20December%20positions:PositionSheet201212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  <c:pt idx="0">
                  <c:v>10.00%</c:v>
                </c:pt>
              </c:strCache>
            </c:strRef>
          </c:tx>
          <c:explosion val="25"/>
          <c:val>
            <c:numRef>
              <c:f>Sheet1!$B$14:$B$25</c:f>
              <c:numCache>
                <c:formatCode>0.00%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  <c:pt idx="5">
                  <c:v>0.2</c:v>
                </c:pt>
                <c:pt idx="9">
                  <c:v>-0.05</c:v>
                </c:pt>
                <c:pt idx="10">
                  <c:v>-0.05</c:v>
                </c:pt>
                <c:pt idx="1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December 12, 2012,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Recent statistical aberrations may be done</a:t>
            </a:r>
            <a:br>
              <a:rPr lang="en-US" sz="2400" dirty="0" smtClean="0"/>
            </a:br>
            <a:r>
              <a:rPr lang="en-US" sz="2400" dirty="0" smtClean="0"/>
              <a:t>the 25,000 drop may be real</a:t>
            </a:r>
            <a:endParaRPr lang="en-US" sz="2400" dirty="0"/>
          </a:p>
        </p:txBody>
      </p:sp>
      <p:pic>
        <p:nvPicPr>
          <p:cNvPr id="4" name="Content Placeholder 3" descr="joble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" b="5043"/>
          <a:stretch>
            <a:fillRect/>
          </a:stretch>
        </p:blipFill>
        <p:spPr>
          <a:xfrm>
            <a:off x="2362200" y="2667000"/>
            <a:ext cx="4648200" cy="2556331"/>
          </a:xfr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My Own Personal Economic Stimulus</a:t>
            </a:r>
            <a:br>
              <a:rPr lang="en-US" sz="2800" dirty="0" smtClean="0"/>
            </a:br>
            <a:r>
              <a:rPr lang="en-US" sz="2800" dirty="0" smtClean="0"/>
              <a:t>300 mile range for $110,000</a:t>
            </a:r>
            <a:endParaRPr lang="en-US" sz="2800" dirty="0"/>
          </a:p>
        </p:txBody>
      </p:sp>
      <p:pic>
        <p:nvPicPr>
          <p:cNvPr id="4" name="Content Placeholder 3" descr="Tesla-Model-S-Performance-Angular-Front-Image-580x38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8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164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Tesla S-1 Performance</a:t>
            </a:r>
            <a:endParaRPr lang="en-US" sz="2800" dirty="0"/>
          </a:p>
        </p:txBody>
      </p:sp>
      <p:pic>
        <p:nvPicPr>
          <p:cNvPr id="4" name="Content Placeholder 3" descr="nvidia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8" b="9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459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sz="3200" dirty="0" smtClean="0"/>
              <a:t>Bonds-Dead in the Water</a:t>
            </a:r>
            <a:br>
              <a:rPr lang="en-US" sz="3200" dirty="0" smtClean="0"/>
            </a:br>
            <a:r>
              <a:rPr lang="en-US" sz="2400" b="1" dirty="0" smtClean="0"/>
              <a:t>long</a:t>
            </a:r>
            <a:r>
              <a:rPr lang="en-US" sz="2400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/>
              <a:t>TLT) December, 2012 $117-$122 </a:t>
            </a:r>
            <a:r>
              <a:rPr lang="en-US" sz="2400" b="1" dirty="0" smtClean="0"/>
              <a:t>bull call spread</a:t>
            </a:r>
            <a:br>
              <a:rPr lang="en-US" sz="2400" b="1" dirty="0" smtClean="0"/>
            </a:br>
            <a:r>
              <a:rPr lang="en-US" sz="2400" b="1" dirty="0" smtClean="0"/>
              <a:t>long (</a:t>
            </a:r>
            <a:r>
              <a:rPr lang="en-US" sz="2400" b="1" dirty="0"/>
              <a:t>TLT) December, 2012 $127-$</a:t>
            </a:r>
            <a:r>
              <a:rPr lang="en-US" sz="2400" b="1" dirty="0" smtClean="0"/>
              <a:t>132 bear </a:t>
            </a:r>
            <a:r>
              <a:rPr lang="en-US" sz="2400" b="1" dirty="0"/>
              <a:t>put spread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b="1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*Fiscal Cliff offsets QE3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1.40% - 1.90% range holds, could be our</a:t>
            </a:r>
            <a:br>
              <a:rPr lang="en-US" sz="2000" dirty="0" smtClean="0"/>
            </a:br>
            <a:r>
              <a:rPr lang="en-US" sz="2000" dirty="0" smtClean="0"/>
              <a:t>range for years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*Short volatility is the play here,</a:t>
            </a:r>
            <a:br>
              <a:rPr lang="en-US" sz="2000" dirty="0" smtClean="0"/>
            </a:br>
            <a:r>
              <a:rPr lang="en-US" sz="2000" dirty="0" smtClean="0"/>
              <a:t>shorted dated to expire before fiscal</a:t>
            </a:r>
            <a:br>
              <a:rPr lang="en-US" sz="2000" dirty="0" smtClean="0"/>
            </a:br>
            <a:r>
              <a:rPr lang="en-US" sz="2000" dirty="0" smtClean="0"/>
              <a:t>cliff resolution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*$40 billion a month in MBS buying</a:t>
            </a:r>
            <a:br>
              <a:rPr lang="en-US" sz="2000" dirty="0" smtClean="0"/>
            </a:br>
            <a:r>
              <a:rPr lang="en-US" sz="2000" dirty="0" smtClean="0"/>
              <a:t>is still on the menu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*Fed QE3 extension decision today,</a:t>
            </a:r>
            <a:br>
              <a:rPr lang="en-US" sz="2000" dirty="0" smtClean="0"/>
            </a:br>
            <a:r>
              <a:rPr lang="en-US" sz="2000" dirty="0" smtClean="0"/>
              <a:t>happy to go for overkill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dead-in-the-w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03600"/>
            <a:ext cx="4191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 descr="t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br>
              <a:rPr lang="en-US" sz="3200" dirty="0" smtClean="0"/>
            </a:br>
            <a:r>
              <a:rPr lang="en-US" sz="1800" dirty="0" smtClean="0"/>
              <a:t>See the 1:4 reverse Split</a:t>
            </a:r>
            <a:endParaRPr lang="en-US" sz="1800" dirty="0"/>
          </a:p>
        </p:txBody>
      </p:sp>
      <p:pic>
        <p:nvPicPr>
          <p:cNvPr id="4" name="Content Placeholder 3" descr="tb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4" name="Content Placeholder 3" descr="hy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5" name="Content Placeholder 4" descr="mu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2800" dirty="0" smtClean="0"/>
              <a:t>Stocks-Looking across the valley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*Expect a big resolution rally</a:t>
            </a:r>
            <a:r>
              <a:rPr lang="en-US" sz="2000" dirty="0"/>
              <a:t> </a:t>
            </a:r>
            <a:r>
              <a:rPr lang="en-US" sz="2000" dirty="0" smtClean="0"/>
              <a:t>to come, Looking across the </a:t>
            </a:r>
            <a:r>
              <a:rPr lang="en-US" sz="2000" dirty="0" smtClean="0"/>
              <a:t>valley,</a:t>
            </a:r>
          </a:p>
          <a:p>
            <a:pPr marL="0" indent="0">
              <a:buNone/>
            </a:pPr>
            <a:r>
              <a:rPr lang="en-US" sz="2000" dirty="0" smtClean="0"/>
              <a:t>But how much is already in the price?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*Tax loss selling is done, buy high yielders once more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fiscal cliff resolution is approaching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*Next comes</a:t>
            </a:r>
            <a:r>
              <a:rPr lang="en-US" sz="2000" dirty="0"/>
              <a:t> </a:t>
            </a:r>
            <a:r>
              <a:rPr lang="en-US" sz="2000" dirty="0" smtClean="0"/>
              <a:t>the New Year reallocation</a:t>
            </a:r>
          </a:p>
          <a:p>
            <a:pPr marL="0" indent="0">
              <a:buNone/>
            </a:pPr>
            <a:r>
              <a:rPr lang="en-US" sz="2000" dirty="0" smtClean="0"/>
              <a:t> trade out of bonds into stocks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*”RISK ON” returns means the yearend</a:t>
            </a:r>
            <a:br>
              <a:rPr lang="en-US" sz="2000" dirty="0" smtClean="0"/>
            </a:br>
            <a:r>
              <a:rPr lang="en-US" sz="2000" dirty="0" smtClean="0"/>
              <a:t> rally continues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*A few more special dividends to go, then</a:t>
            </a:r>
            <a:br>
              <a:rPr lang="en-US" sz="2000" dirty="0" smtClean="0"/>
            </a:br>
            <a:r>
              <a:rPr lang="en-US" sz="2000" dirty="0" smtClean="0"/>
              <a:t>watch out!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 descr="binoculars-over-white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43200"/>
            <a:ext cx="3759729" cy="23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(SPY)-</a:t>
            </a:r>
            <a:r>
              <a:rPr lang="en-US" sz="2400" dirty="0" smtClean="0"/>
              <a:t>Bouncing hard off the 200 day</a:t>
            </a:r>
            <a:br>
              <a:rPr lang="en-US" sz="2400" dirty="0" smtClean="0"/>
            </a:br>
            <a:r>
              <a:rPr lang="en-US" sz="2400" dirty="0" smtClean="0"/>
              <a:t>Long the 1/$131-$136 call spread</a:t>
            </a:r>
            <a:endParaRPr lang="en-US" sz="2400" dirty="0"/>
          </a:p>
        </p:txBody>
      </p:sp>
      <p:pic>
        <p:nvPicPr>
          <p:cNvPr id="4" name="Content Placeholder 3" descr="sp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 b="4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“Looking Across the Valley”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December 12,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 descr="tlt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3767191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</a:t>
            </a:r>
            <a:r>
              <a:rPr lang="en-US" sz="3600" dirty="0" smtClean="0"/>
              <a:t>SPX)</a:t>
            </a:r>
            <a:r>
              <a:rPr lang="en-US" sz="3600" dirty="0" smtClean="0"/>
              <a:t>-The 30,000 view</a:t>
            </a:r>
            <a:endParaRPr lang="en-US" sz="2400" dirty="0"/>
          </a:p>
        </p:txBody>
      </p:sp>
      <p:pic>
        <p:nvPicPr>
          <p:cNvPr id="5" name="Content Placeholder 4" descr="spxlo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933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(QQQ)-</a:t>
            </a:r>
            <a:r>
              <a:rPr lang="en-US" sz="2000" dirty="0" smtClean="0"/>
              <a:t>NASDAQ leading the upside charge</a:t>
            </a:r>
            <a:br>
              <a:rPr lang="en-US" sz="2000" dirty="0" smtClean="0"/>
            </a:br>
            <a:r>
              <a:rPr lang="en-US" sz="2000" dirty="0" smtClean="0"/>
              <a:t>they were never going to rest for long</a:t>
            </a:r>
            <a:endParaRPr lang="en-US" sz="2000" dirty="0"/>
          </a:p>
        </p:txBody>
      </p:sp>
      <p:pic>
        <p:nvPicPr>
          <p:cNvPr id="4" name="Content Placeholder 3" descr="qqq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 b="4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</a:t>
            </a:r>
            <a:r>
              <a:rPr lang="en-US" sz="2400" dirty="0" smtClean="0"/>
              <a:t>the “Tell” worked</a:t>
            </a:r>
            <a:endParaRPr lang="en-US" sz="2400" dirty="0"/>
          </a:p>
        </p:txBody>
      </p:sp>
      <p:pic>
        <p:nvPicPr>
          <p:cNvPr id="4" name="Content Placeholder 3" descr="vi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6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</a:t>
            </a:r>
            <a:r>
              <a:rPr lang="en-US" sz="2400" dirty="0" smtClean="0"/>
              <a:t>Long the 1/$525-575 Call spread</a:t>
            </a:r>
            <a:br>
              <a:rPr lang="en-US" sz="2400" dirty="0" smtClean="0"/>
            </a:br>
            <a:r>
              <a:rPr lang="en-US" sz="2400" dirty="0" smtClean="0"/>
              <a:t>Long </a:t>
            </a:r>
            <a:r>
              <a:rPr lang="en-US" sz="2400" dirty="0"/>
              <a:t>the 1/</a:t>
            </a:r>
            <a:r>
              <a:rPr lang="en-US" sz="2400" dirty="0" smtClean="0"/>
              <a:t>$450-500 </a:t>
            </a:r>
            <a:r>
              <a:rPr lang="en-US" sz="2400" dirty="0"/>
              <a:t>Call spread</a:t>
            </a:r>
            <a:r>
              <a:rPr lang="en-US" sz="3200" dirty="0"/>
              <a:t/>
            </a:r>
            <a:br>
              <a:rPr lang="en-US" sz="3200" dirty="0"/>
            </a:br>
            <a:endParaRPr lang="en-US" sz="2400" dirty="0"/>
          </a:p>
        </p:txBody>
      </p:sp>
      <p:pic>
        <p:nvPicPr>
          <p:cNvPr id="4" name="Content Placeholder 3" descr="aap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3" b="1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(GOOG)-</a:t>
            </a:r>
            <a:r>
              <a:rPr lang="en-US" sz="2400" dirty="0" smtClean="0"/>
              <a:t>the basing was real,</a:t>
            </a:r>
            <a:br>
              <a:rPr lang="en-US" sz="2400" dirty="0" smtClean="0"/>
            </a:br>
            <a:r>
              <a:rPr lang="en-US" sz="2400" dirty="0" smtClean="0"/>
              <a:t>long the 1/$600-$650 call spread</a:t>
            </a:r>
            <a:endParaRPr lang="en-US" sz="2400" dirty="0"/>
          </a:p>
        </p:txBody>
      </p:sp>
      <p:pic>
        <p:nvPicPr>
          <p:cNvPr id="5" name="Content Placeholder 4" descr="goo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3" b="1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6891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(SMH)-</a:t>
            </a:r>
            <a:endParaRPr lang="en-US" sz="2400" dirty="0"/>
          </a:p>
        </p:txBody>
      </p:sp>
      <p:pic>
        <p:nvPicPr>
          <p:cNvPr id="5" name="Content Placeholder 4" descr="sh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3" b="1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3150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(FCX)</a:t>
            </a:r>
            <a:r>
              <a:rPr lang="en-US" sz="2400" dirty="0"/>
              <a:t>-</a:t>
            </a:r>
            <a:r>
              <a:rPr lang="en-US" sz="2400" dirty="0" smtClean="0"/>
              <a:t>China plays still dead in the water</a:t>
            </a:r>
            <a:endParaRPr lang="en-US" sz="2400" dirty="0"/>
          </a:p>
        </p:txBody>
      </p:sp>
      <p:pic>
        <p:nvPicPr>
          <p:cNvPr id="4" name="Content Placeholder 3" descr="fc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(CAT)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Content Placeholder 4" descr="c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307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(BAC)-</a:t>
            </a:r>
            <a:r>
              <a:rPr lang="en-US" sz="2000" dirty="0" smtClean="0"/>
              <a:t>augurs for double top scenario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Content Placeholder 4" descr="ba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</a:t>
            </a:r>
            <a:br>
              <a:rPr lang="en-US" sz="3600" dirty="0" smtClean="0"/>
            </a:br>
            <a:r>
              <a:rPr lang="en-US" sz="2400" dirty="0" smtClean="0"/>
              <a:t>Long the $76-$80 call spread</a:t>
            </a:r>
            <a:br>
              <a:rPr lang="en-US" sz="2400" dirty="0" smtClean="0"/>
            </a:br>
            <a:r>
              <a:rPr lang="en-US" sz="2400" dirty="0" smtClean="0"/>
              <a:t>Long equities ex Europe and Asia exposure</a:t>
            </a:r>
            <a:endParaRPr lang="en-US" sz="2400" dirty="0"/>
          </a:p>
        </p:txBody>
      </p:sp>
      <p:pic>
        <p:nvPicPr>
          <p:cNvPr id="4" name="Content Placeholder 3" descr="iw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January 4, 2013 Chicago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Shanghai-</a:t>
            </a:r>
            <a:r>
              <a:rPr lang="en-US" sz="2400" dirty="0" smtClean="0"/>
              <a:t>Is this the double bottom?</a:t>
            </a:r>
            <a:endParaRPr lang="en-US" sz="2400" dirty="0"/>
          </a:p>
        </p:txBody>
      </p:sp>
      <p:pic>
        <p:nvPicPr>
          <p:cNvPr id="4" name="Content Placeholder 3" descr="sha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</a:t>
            </a:r>
            <a:r>
              <a:rPr lang="en-US" sz="3600" dirty="0" smtClean="0"/>
              <a:t>-</a:t>
            </a:r>
            <a:r>
              <a:rPr lang="en-US" sz="2400" dirty="0" smtClean="0"/>
              <a:t>12 Year</a:t>
            </a:r>
            <a:endParaRPr lang="en-US" sz="2400" dirty="0"/>
          </a:p>
        </p:txBody>
      </p:sp>
      <p:pic>
        <p:nvPicPr>
          <p:cNvPr id="5" name="Content Placeholder 4" descr="shangahinew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 b="13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691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China (FXI)</a:t>
            </a:r>
            <a:endParaRPr lang="en-US" sz="2400" dirty="0"/>
          </a:p>
        </p:txBody>
      </p:sp>
      <p:pic>
        <p:nvPicPr>
          <p:cNvPr id="5" name="Content Placeholder 4" descr="fx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674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My Post Election Shopping List</a:t>
            </a:r>
            <a:br>
              <a:rPr lang="en-US" sz="3600" dirty="0" smtClean="0"/>
            </a:br>
            <a:r>
              <a:rPr lang="en-US" sz="1800" dirty="0" smtClean="0"/>
              <a:t>Stocks to buy on the dip</a:t>
            </a:r>
            <a:br>
              <a:rPr lang="en-US" sz="1800" dirty="0" smtClean="0"/>
            </a:br>
            <a:r>
              <a:rPr lang="en-US" sz="1800" dirty="0" smtClean="0"/>
              <a:t>November, December, January Deep in-the-money Calls Spreads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Apple (AAPL)</a:t>
            </a:r>
            <a:br>
              <a:rPr lang="en-US" sz="2800" dirty="0" smtClean="0"/>
            </a:br>
            <a:r>
              <a:rPr lang="en-US" sz="2800" dirty="0" smtClean="0"/>
              <a:t>Google (GOOG)</a:t>
            </a:r>
            <a:br>
              <a:rPr lang="en-US" sz="2800" dirty="0" smtClean="0"/>
            </a:br>
            <a:r>
              <a:rPr lang="en-US" sz="2800" dirty="0" smtClean="0"/>
              <a:t>Disney (DIS)</a:t>
            </a:r>
            <a:br>
              <a:rPr lang="en-US" sz="2800" dirty="0" smtClean="0"/>
            </a:br>
            <a:r>
              <a:rPr lang="en-US" sz="2800" dirty="0" smtClean="0"/>
              <a:t>JP Morgan (JPM)</a:t>
            </a:r>
            <a:br>
              <a:rPr lang="en-US" sz="2800" dirty="0" smtClean="0"/>
            </a:br>
            <a:r>
              <a:rPr lang="en-US" sz="2800" dirty="0" smtClean="0"/>
              <a:t>Boeing (BA)</a:t>
            </a:r>
            <a:br>
              <a:rPr lang="en-US" sz="2800" dirty="0" smtClean="0"/>
            </a:br>
            <a:r>
              <a:rPr lang="en-US" sz="2800" dirty="0" smtClean="0"/>
              <a:t>Merck (MRK)</a:t>
            </a:r>
            <a:br>
              <a:rPr lang="en-US" sz="2800" dirty="0" smtClean="0"/>
            </a:br>
            <a:r>
              <a:rPr lang="en-US" sz="2800" dirty="0" smtClean="0"/>
              <a:t>Freeport (FCX)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3378200" cy="26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br>
              <a:rPr lang="en-US" sz="3200" dirty="0" smtClean="0"/>
            </a:br>
            <a:r>
              <a:rPr lang="en-US" sz="3200" dirty="0" smtClean="0"/>
              <a:t>-Waiting for the next yen leg down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*Yen collapse is dominating the markets</a:t>
            </a:r>
            <a:br>
              <a:rPr lang="en-US" sz="1800" dirty="0" smtClean="0"/>
            </a:br>
            <a:r>
              <a:rPr lang="en-US" sz="1800" dirty="0" smtClean="0"/>
              <a:t>Japanese election on Sunday, sell the news</a:t>
            </a:r>
            <a:br>
              <a:rPr lang="en-US" sz="1800" dirty="0" smtClean="0"/>
            </a:br>
            <a:r>
              <a:rPr lang="en-US" sz="1800" dirty="0" smtClean="0"/>
              <a:t>on gap down?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*Consolidating now, but could run to</a:t>
            </a:r>
            <a:br>
              <a:rPr lang="en-US" sz="1800" dirty="0" smtClean="0"/>
            </a:br>
            <a:r>
              <a:rPr lang="en-US" sz="1800" dirty="0" smtClean="0"/>
              <a:t>¥84 by yearend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the start of a multiyear run to ¥150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*Italian election surprise should weaken</a:t>
            </a:r>
          </a:p>
          <a:p>
            <a:pPr marL="0" indent="0">
              <a:buNone/>
            </a:pPr>
            <a:r>
              <a:rPr lang="en-US" sz="1800" dirty="0" smtClean="0"/>
              <a:t>the Euro, but “RISK ON” is holding it up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*Keeping my Euro short as a hedge</a:t>
            </a:r>
          </a:p>
          <a:p>
            <a:pPr marL="0" indent="0">
              <a:buNone/>
            </a:pPr>
            <a:r>
              <a:rPr lang="en-US" sz="1800" dirty="0" smtClean="0"/>
              <a:t>Against an aggressive long portfolio,</a:t>
            </a:r>
          </a:p>
          <a:p>
            <a:pPr marL="0" indent="0">
              <a:buNone/>
            </a:pPr>
            <a:r>
              <a:rPr lang="en-US" sz="1800" dirty="0" smtClean="0"/>
              <a:t>Gave back 3%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 descr="monti_231443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3682672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br>
              <a:rPr lang="en-US" sz="3200" dirty="0" smtClean="0"/>
            </a:br>
            <a:r>
              <a:rPr lang="en-US" sz="2400" dirty="0" smtClean="0"/>
              <a:t>May bottom is holding</a:t>
            </a:r>
            <a:endParaRPr lang="en-US" sz="2400" dirty="0"/>
          </a:p>
        </p:txBody>
      </p:sp>
      <p:pic>
        <p:nvPicPr>
          <p:cNvPr id="4" name="Content Placeholder 3" descr="uu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br>
              <a:rPr lang="en-US" sz="3200" dirty="0" smtClean="0"/>
            </a:br>
            <a:r>
              <a:rPr lang="en-US" sz="2400" dirty="0" smtClean="0"/>
              <a:t>putting in a top?</a:t>
            </a:r>
            <a:endParaRPr lang="en-US" sz="2400" dirty="0"/>
          </a:p>
        </p:txBody>
      </p:sp>
      <p:pic>
        <p:nvPicPr>
          <p:cNvPr id="4" name="Content Placeholder 3" descr="fx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2400" dirty="0" smtClean="0"/>
              <a:t>Reserve Bank rate cut</a:t>
            </a:r>
            <a:br>
              <a:rPr lang="en-US" sz="2400" dirty="0" smtClean="0"/>
            </a:br>
            <a:r>
              <a:rPr lang="en-US" sz="2400" dirty="0" smtClean="0"/>
              <a:t>-It’s all about China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fx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(FXY) January, 2013 $119-$124 in-the-money bear put spread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7 days to </a:t>
            </a:r>
            <a:r>
              <a:rPr lang="en-US" sz="2000" dirty="0" smtClean="0"/>
              <a:t>run-break to new low</a:t>
            </a:r>
            <a:endParaRPr lang="en-US" sz="2000" dirty="0"/>
          </a:p>
        </p:txBody>
      </p:sp>
      <p:sp>
        <p:nvSpPr>
          <p:cNvPr id="3" name="Left Arrow Callout 2"/>
          <p:cNvSpPr/>
          <p:nvPr/>
        </p:nvSpPr>
        <p:spPr>
          <a:xfrm>
            <a:off x="7543800" y="3505200"/>
            <a:ext cx="914400" cy="1295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Day</a:t>
            </a:r>
            <a:br>
              <a:rPr lang="en-US" dirty="0" smtClean="0"/>
            </a:br>
            <a:r>
              <a:rPr lang="en-US" dirty="0" smtClean="0"/>
              <a:t>MA</a:t>
            </a:r>
            <a:endParaRPr lang="en-US" dirty="0"/>
          </a:p>
        </p:txBody>
      </p:sp>
      <p:pic>
        <p:nvPicPr>
          <p:cNvPr id="6" name="Content Placeholder 5" descr="fxyne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</a:t>
            </a:r>
            <a:r>
              <a:rPr lang="en-US" sz="3600" dirty="0" smtClean="0"/>
              <a:t>)-break to new high</a:t>
            </a:r>
            <a:endParaRPr lang="en-US" sz="1800" dirty="0"/>
          </a:p>
        </p:txBody>
      </p:sp>
      <p:sp>
        <p:nvSpPr>
          <p:cNvPr id="6" name="Left Arrow Callout 5"/>
          <p:cNvSpPr/>
          <p:nvPr/>
        </p:nvSpPr>
        <p:spPr>
          <a:xfrm>
            <a:off x="7467600" y="2819400"/>
            <a:ext cx="990600" cy="1143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4" name="Content Placeholder 3" descr="ycsne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276600" y="2438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Chicago,</a:t>
            </a:r>
            <a:br>
              <a:rPr lang="en-US" b="1" dirty="0" smtClean="0"/>
            </a:br>
            <a:r>
              <a:rPr lang="en-US" b="1" dirty="0" smtClean="0"/>
              <a:t>January 4, 2013</a:t>
            </a:r>
            <a:endParaRPr lang="en-US" b="1" dirty="0"/>
          </a:p>
        </p:txBody>
      </p:sp>
      <p:pic>
        <p:nvPicPr>
          <p:cNvPr id="4" name="Picture 3" descr="Unchica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</a:t>
            </a:r>
            <a:r>
              <a:rPr lang="en-US" sz="2400" dirty="0" smtClean="0"/>
              <a:t>the range is narrowing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*A ‘RISK ON” push offsets deteriorating fundamental demand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*Market has gone quiet ahead of This week’s OPEC </a:t>
            </a:r>
            <a:r>
              <a:rPr lang="en-US" sz="1800" dirty="0" smtClean="0"/>
              <a:t>meeting,</a:t>
            </a:r>
          </a:p>
          <a:p>
            <a:pPr marL="0" indent="0">
              <a:buNone/>
            </a:pPr>
            <a:r>
              <a:rPr lang="en-US" sz="1800" dirty="0" smtClean="0"/>
              <a:t>Quotas kept at 30 million b/d vs. 87 million b/d demand</a:t>
            </a:r>
          </a:p>
          <a:p>
            <a:pPr marL="0" indent="0">
              <a:buNone/>
            </a:pPr>
            <a:r>
              <a:rPr lang="en-US" sz="1800" dirty="0" smtClean="0"/>
              <a:t>Cheating is pervasive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*Surprise upturn in China demand</a:t>
            </a:r>
            <a:br>
              <a:rPr lang="en-US" sz="1800" dirty="0" smtClean="0"/>
            </a:br>
            <a:r>
              <a:rPr lang="en-US" sz="1800" dirty="0" smtClean="0"/>
              <a:t>November 5.68 million barrels imports</a:t>
            </a:r>
          </a:p>
          <a:p>
            <a:pPr marL="0" indent="0">
              <a:buNone/>
            </a:pPr>
            <a:r>
              <a:rPr lang="en-US" sz="1800" dirty="0" smtClean="0"/>
              <a:t>Is six month high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*Stand aside, waiting for next pop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*Futures structure has suddenly improved,</a:t>
            </a:r>
            <a:br>
              <a:rPr lang="en-US" sz="1800" dirty="0" smtClean="0"/>
            </a:br>
            <a:r>
              <a:rPr lang="en-US" sz="1800" dirty="0" smtClean="0"/>
              <a:t>contango is shrinking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*Natural gas selloff triggered by</a:t>
            </a:r>
          </a:p>
          <a:p>
            <a:pPr marL="0" indent="0">
              <a:buNone/>
            </a:pPr>
            <a:r>
              <a:rPr lang="en-US" sz="1800" dirty="0" smtClean="0"/>
              <a:t>Warm weather, yearend profit taking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 descr="oilrefin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4286827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6" name="Content Placeholder 5" descr="oi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(USO)</a:t>
            </a:r>
            <a:endParaRPr lang="en-US" sz="2800" dirty="0"/>
          </a:p>
        </p:txBody>
      </p:sp>
      <p:pic>
        <p:nvPicPr>
          <p:cNvPr id="5" name="Content Placeholder 4" descr="usone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86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4" name="Content Placeholder 3" descr="natga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(CU)-no China bounce</a:t>
            </a:r>
            <a:endParaRPr lang="en-US" sz="3200" dirty="0"/>
          </a:p>
        </p:txBody>
      </p:sp>
      <p:pic>
        <p:nvPicPr>
          <p:cNvPr id="4" name="Content Placeholder 3" descr="cop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2800" dirty="0" smtClean="0"/>
              <a:t>Precious Metals-</a:t>
            </a:r>
            <a:r>
              <a:rPr lang="en-US" sz="2000" dirty="0" smtClean="0"/>
              <a:t>Run longs in small limited risk positions</a:t>
            </a:r>
            <a:br>
              <a:rPr lang="en-US" sz="2000" dirty="0" smtClean="0"/>
            </a:br>
            <a:r>
              <a:rPr lang="en-US" sz="2000" dirty="0" smtClean="0"/>
              <a:t>long </a:t>
            </a:r>
            <a:r>
              <a:rPr lang="en-US" sz="2400" b="1" dirty="0" smtClean="0"/>
              <a:t>(</a:t>
            </a:r>
            <a:r>
              <a:rPr lang="en-US" sz="2400" b="1" dirty="0"/>
              <a:t>GLD) January, 2013 $157-$162 Call Spread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487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*”RISK ON”  is great for gold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*Year end profit taking is done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*QE3 monetary expansion has started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*Taking a run at the highs across all metals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*Obama win sparked panic buying</a:t>
            </a:r>
          </a:p>
          <a:p>
            <a:r>
              <a:rPr lang="en-US" sz="2000" dirty="0" smtClean="0"/>
              <a:t>Of American gold eagle coins</a:t>
            </a:r>
            <a:endParaRPr lang="en-US" sz="2000" dirty="0"/>
          </a:p>
        </p:txBody>
      </p:sp>
      <p:pic>
        <p:nvPicPr>
          <p:cNvPr id="5" name="Picture 4" descr="American-Gold-Ea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3606976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Adjusted Monetary Base</a:t>
            </a:r>
            <a:br>
              <a:rPr lang="en-US" sz="2800" dirty="0" smtClean="0"/>
            </a:br>
            <a:r>
              <a:rPr lang="en-US" sz="1800" dirty="0" smtClean="0"/>
              <a:t>tells the whole story on precious metals-delayed MBS settlement has delayed QE3</a:t>
            </a:r>
            <a:endParaRPr lang="en-US" sz="1800" dirty="0"/>
          </a:p>
        </p:txBody>
      </p:sp>
      <p:pic>
        <p:nvPicPr>
          <p:cNvPr id="4" name="Content Placeholder 3" descr="Monetra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2674"/>
          <a:stretch>
            <a:fillRect/>
          </a:stretch>
        </p:blipFill>
        <p:spPr>
          <a:xfrm>
            <a:off x="1524000" y="1676400"/>
            <a:ext cx="5791200" cy="3657600"/>
          </a:xfrm>
        </p:spPr>
      </p:pic>
      <p:sp>
        <p:nvSpPr>
          <p:cNvPr id="5" name="Down Arrow Callout 4"/>
          <p:cNvSpPr/>
          <p:nvPr/>
        </p:nvSpPr>
        <p:spPr>
          <a:xfrm>
            <a:off x="4800600" y="1295400"/>
            <a:ext cx="1752600" cy="13716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September Gold</a:t>
            </a:r>
            <a:br>
              <a:rPr lang="en-US" dirty="0" smtClean="0"/>
            </a:br>
            <a:r>
              <a:rPr lang="en-US" dirty="0" smtClean="0"/>
              <a:t>Peak at $1,798</a:t>
            </a:r>
            <a:endParaRPr lang="en-US" dirty="0"/>
          </a:p>
        </p:txBody>
      </p:sp>
      <p:sp>
        <p:nvSpPr>
          <p:cNvPr id="6" name="Up Arrow Callout 5"/>
          <p:cNvSpPr/>
          <p:nvPr/>
        </p:nvSpPr>
        <p:spPr>
          <a:xfrm>
            <a:off x="5562600" y="5181600"/>
            <a:ext cx="1828800" cy="1524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October Gold Trough</a:t>
            </a:r>
            <a:br>
              <a:rPr lang="en-US" dirty="0" smtClean="0"/>
            </a:br>
            <a:r>
              <a:rPr lang="en-US" dirty="0" smtClean="0"/>
              <a:t>$1,665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0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(GLD) January, 2013 $157-$162 Call Spread </a:t>
            </a:r>
            <a:endParaRPr lang="en-US" sz="1800" dirty="0"/>
          </a:p>
        </p:txBody>
      </p:sp>
      <p:sp>
        <p:nvSpPr>
          <p:cNvPr id="3" name="Left Arrow Callout 2"/>
          <p:cNvSpPr/>
          <p:nvPr/>
        </p:nvSpPr>
        <p:spPr>
          <a:xfrm>
            <a:off x="7620000" y="3276600"/>
            <a:ext cx="914400" cy="1066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5" name="Content Placeholder 4" descr="gl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1800" dirty="0"/>
          </a:p>
        </p:txBody>
      </p:sp>
      <p:pic>
        <p:nvPicPr>
          <p:cNvPr id="4" name="Content Placeholder 3" descr="silv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4" name="Content Placeholder 3" descr="pp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1800" dirty="0" smtClean="0"/>
              <a:t>Churning under All Time High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</a:t>
            </a:r>
            <a:r>
              <a:rPr lang="en-US" sz="2400" dirty="0" smtClean="0"/>
              <a:t>Dec</a:t>
            </a:r>
            <a:r>
              <a:rPr lang="en-US" sz="2400" dirty="0" smtClean="0"/>
              <a:t>ember </a:t>
            </a:r>
            <a:r>
              <a:rPr lang="en-US" sz="2400" dirty="0" smtClean="0"/>
              <a:t>MTD </a:t>
            </a:r>
            <a:r>
              <a:rPr lang="en-US" sz="2400" dirty="0" smtClean="0"/>
              <a:t>+0.82</a:t>
            </a:r>
            <a:r>
              <a:rPr lang="en-US" sz="2400" dirty="0" smtClean="0"/>
              <a:t>%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*2012 YTD +</a:t>
            </a:r>
            <a:r>
              <a:rPr lang="en-US" sz="2000" dirty="0" smtClean="0"/>
              <a:t>18.8%</a:t>
            </a:r>
            <a:r>
              <a:rPr lang="en-US" sz="2000" dirty="0" smtClean="0"/>
              <a:t>, compared to </a:t>
            </a:r>
            <a:r>
              <a:rPr lang="en-US" sz="2000" dirty="0" smtClean="0"/>
              <a:t>8.3%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the Dow, beating it by </a:t>
            </a:r>
            <a:r>
              <a:rPr lang="en-US" sz="2000" dirty="0" smtClean="0"/>
              <a:t>10.5%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</a:t>
            </a:r>
            <a:r>
              <a:rPr lang="en-US" sz="2400" dirty="0" smtClean="0"/>
              <a:t>104 </a:t>
            </a:r>
            <a:r>
              <a:rPr lang="en-US" sz="2400" dirty="0"/>
              <a:t>weeks of </a:t>
            </a:r>
            <a:r>
              <a:rPr lang="en-US" sz="2400" dirty="0" smtClean="0"/>
              <a:t>Trading +</a:t>
            </a:r>
            <a:r>
              <a:rPr lang="en-US" sz="2400" dirty="0" smtClean="0"/>
              <a:t>59%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</a:t>
            </a:r>
            <a:r>
              <a:rPr lang="en-US" sz="2000" dirty="0" smtClean="0"/>
              <a:t>8.3</a:t>
            </a:r>
            <a:r>
              <a:rPr lang="en-US" sz="2000" dirty="0" smtClean="0"/>
              <a:t>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 </a:t>
            </a:r>
            <a:r>
              <a:rPr lang="en-US" sz="2000" dirty="0" smtClean="0"/>
              <a:t>51% </a:t>
            </a:r>
            <a:r>
              <a:rPr lang="en-US" sz="2000" dirty="0" smtClean="0"/>
              <a:t>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93 out of </a:t>
            </a:r>
            <a:r>
              <a:rPr lang="en-US" sz="2000" dirty="0" smtClean="0"/>
              <a:t>137 </a:t>
            </a:r>
            <a:r>
              <a:rPr lang="en-US" sz="2000" dirty="0" smtClean="0"/>
              <a:t>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68% </a:t>
            </a:r>
            <a:r>
              <a:rPr lang="en-US" u="sng" dirty="0" smtClean="0"/>
              <a:t>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</a:t>
            </a:r>
            <a:endParaRPr lang="en-US" sz="3600" dirty="0"/>
          </a:p>
        </p:txBody>
      </p:sp>
      <p:pic>
        <p:nvPicPr>
          <p:cNvPr id="5" name="Content Placeholder 4" descr="p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br>
              <a:rPr lang="en-US" sz="3200" dirty="0" smtClean="0"/>
            </a:br>
            <a:r>
              <a:rPr lang="en-US" sz="2000" dirty="0" smtClean="0"/>
              <a:t>long the (CORN) 11/$50-$55 bear put spread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*Dead as a doorknob, Trade is out of season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Still long term bullish, draught continues in</a:t>
            </a:r>
            <a:br>
              <a:rPr lang="en-US" sz="1800" dirty="0" smtClean="0"/>
            </a:br>
            <a:r>
              <a:rPr lang="en-US" sz="1800" dirty="0" smtClean="0"/>
              <a:t>Australia, Brazil, and Ukraine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*Kansas is in third year of draught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*Most forecasts for 2013 are positive</a:t>
            </a:r>
            <a:r>
              <a:rPr lang="en-US" sz="18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Awaiting next spike</a:t>
            </a:r>
            <a:br>
              <a:rPr lang="en-US" sz="1800" dirty="0" smtClean="0"/>
            </a:br>
            <a:r>
              <a:rPr lang="en-US" sz="1800" dirty="0" smtClean="0"/>
              <a:t>up or down</a:t>
            </a:r>
            <a:r>
              <a:rPr lang="en-US" sz="1800" dirty="0"/>
              <a:t> </a:t>
            </a:r>
            <a:r>
              <a:rPr lang="en-US" sz="1800" dirty="0" smtClean="0"/>
              <a:t>to tell us what to do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 descr="cornb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22" y="2971800"/>
            <a:ext cx="4204878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 descr="cor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 descr="soy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DB Commodities Index ETF (DBC)</a:t>
            </a:r>
            <a:endParaRPr lang="en-US" sz="3200" dirty="0"/>
          </a:p>
        </p:txBody>
      </p:sp>
      <p:pic>
        <p:nvPicPr>
          <p:cNvPr id="5" name="Content Placeholder 4" descr="db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0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1600" dirty="0" smtClean="0"/>
              <a:t>No longer a drag, but a modest positive</a:t>
            </a:r>
            <a:br>
              <a:rPr lang="en-US" sz="1600" dirty="0" smtClean="0"/>
            </a:br>
            <a:r>
              <a:rPr lang="en-US" sz="1600" dirty="0" smtClean="0"/>
              <a:t>Rally will end when recession hits in 2013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1066800" y="5420077"/>
            <a:ext cx="8061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Case-Shiller is up 6 months in a row on a 3 month lag, new starts at 4 year high, but Killing or capping the mortgage interest deduction will kill the housing recovery 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3200" dirty="0" smtClean="0"/>
              <a:t>“RISK ON” has returned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*Stocks- buy the dips, the yearend rally is on</a:t>
            </a:r>
            <a:br>
              <a:rPr lang="en-US" sz="2000" dirty="0" smtClean="0"/>
            </a:br>
            <a:r>
              <a:rPr lang="en-US" sz="2000" dirty="0" smtClean="0"/>
              <a:t>*Bonds- sell rallies under a 1.50% yield, buy under 1.90%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Commodities-stand aside, don’t chase here</a:t>
            </a:r>
          </a:p>
          <a:p>
            <a:pPr marL="0" indent="0">
              <a:buNone/>
            </a:pPr>
            <a:r>
              <a:rPr lang="en-US" sz="2000" dirty="0" smtClean="0"/>
              <a:t>*Currencies- sell yen on rallies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Precious </a:t>
            </a:r>
            <a:r>
              <a:rPr lang="en-US" sz="2000" dirty="0" smtClean="0"/>
              <a:t>Metals – buy the big dips</a:t>
            </a:r>
            <a:br>
              <a:rPr lang="en-US" sz="2000" dirty="0" smtClean="0"/>
            </a:br>
            <a:r>
              <a:rPr lang="en-US" sz="2000" dirty="0" smtClean="0"/>
              <a:t>*Volatility-stand aside, don’t chase, will bounce along bottom</a:t>
            </a:r>
            <a:br>
              <a:rPr lang="en-US" sz="2000" dirty="0" smtClean="0"/>
            </a:br>
            <a:r>
              <a:rPr lang="en-US" sz="2000" dirty="0" smtClean="0"/>
              <a:t>*The ags –has gone dead, sell OTM Calls and spreads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Real </a:t>
            </a:r>
            <a:r>
              <a:rPr lang="en-US" sz="2000" dirty="0" smtClean="0"/>
              <a:t>estate- rent, don’t buy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Next Webinar is on Wednesday, January 9, 2013</a:t>
            </a:r>
            <a:br>
              <a:rPr lang="en-US" sz="2400" dirty="0" smtClean="0"/>
            </a:br>
            <a:r>
              <a:rPr lang="en-US" sz="2400" dirty="0" smtClean="0"/>
              <a:t>12:00 noon EST</a:t>
            </a:r>
            <a:br>
              <a:rPr lang="en-US" sz="2400" dirty="0" smtClean="0"/>
            </a:br>
            <a:r>
              <a:rPr lang="en-US" sz="2400" dirty="0" smtClean="0"/>
              <a:t>last webinar of the year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</a:t>
            </a:r>
            <a:r>
              <a:rPr lang="en-US" sz="2400" dirty="0" smtClean="0"/>
              <a:t>Cutting risk before the election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554054"/>
              </p:ext>
            </p:extLst>
          </p:nvPr>
        </p:nvGraphicFramePr>
        <p:xfrm>
          <a:off x="4572000" y="2514600"/>
          <a:ext cx="4258734" cy="415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04464"/>
              </p:ext>
            </p:extLst>
          </p:nvPr>
        </p:nvGraphicFramePr>
        <p:xfrm>
          <a:off x="533400" y="1143000"/>
          <a:ext cx="3606402" cy="5105399"/>
        </p:xfrm>
        <a:graphic>
          <a:graphicData uri="http://schemas.openxmlformats.org/drawingml/2006/table">
            <a:tbl>
              <a:tblPr/>
              <a:tblGrid>
                <a:gridCol w="2665289"/>
                <a:gridCol w="941113"/>
              </a:tblGrid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(TLT) $127-$132 put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(GOOG) $600-$650 call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(GLD) $157-$162 call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$131-$136 Call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(IWM) $76-$80 Call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(AAPL) $525-$575 call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(FXE) $126-$131 put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$119-$124 put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(TLT) $117-$122 put spread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52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4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80.00%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</a:t>
            </a:r>
            <a:r>
              <a:rPr lang="en-US" sz="2800" dirty="0" smtClean="0"/>
              <a:t>29.5</a:t>
            </a:r>
            <a:r>
              <a:rPr lang="en-US" sz="2800" dirty="0" smtClean="0"/>
              <a:t>% </a:t>
            </a:r>
            <a:r>
              <a:rPr lang="en-US" sz="2800" dirty="0" smtClean="0"/>
              <a:t>Average Annualized Return</a:t>
            </a:r>
            <a:endParaRPr lang="en-US" sz="2800" dirty="0"/>
          </a:p>
        </p:txBody>
      </p:sp>
      <p:pic>
        <p:nvPicPr>
          <p:cNvPr id="4" name="Picture 3" descr="perform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693238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Economy-A New Post Election Confidence?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58674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*November nonfarm payroll a huge upside surprise at +146,000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*</a:t>
            </a:r>
            <a:r>
              <a:rPr lang="en-US" dirty="0">
                <a:solidFill>
                  <a:srgbClr val="008000"/>
                </a:solidFill>
              </a:rPr>
              <a:t>Weekly jobless claims up </a:t>
            </a:r>
            <a:r>
              <a:rPr lang="en-US" dirty="0" smtClean="0">
                <a:solidFill>
                  <a:srgbClr val="008000"/>
                </a:solidFill>
              </a:rPr>
              <a:t>-25,000 </a:t>
            </a:r>
            <a:r>
              <a:rPr lang="en-US" dirty="0">
                <a:solidFill>
                  <a:srgbClr val="008000"/>
                </a:solidFill>
              </a:rPr>
              <a:t>to </a:t>
            </a:r>
            <a:r>
              <a:rPr lang="en-US" dirty="0" smtClean="0">
                <a:solidFill>
                  <a:srgbClr val="008000"/>
                </a:solidFill>
              </a:rPr>
              <a:t>370,000,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may be real, the Dandy pop is done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*October construction spending +1.4%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*Official China November  PMI 50.2 to 50.6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*Fiscal Cliff resolution will give the economy a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short term confidence boost, but a long term 1.5% annual drag.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*Fed renewal of QE3 a big plus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*Will  US Q4 GDP come in at a hot </a:t>
            </a:r>
            <a:r>
              <a:rPr lang="en-US" dirty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%?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/>
              <a:t>*Still looking at a low long term 1.5% GDP growth rate 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 descr="50a73b271e32d.preview-6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81200"/>
            <a:ext cx="330143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US Quarterly GDP</a:t>
            </a:r>
            <a:br>
              <a:rPr lang="en-US" sz="2800" dirty="0" smtClean="0"/>
            </a:br>
            <a:r>
              <a:rPr lang="en-US" sz="2800" dirty="0" smtClean="0"/>
              <a:t>Moving to the upper end of a ten year range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824831"/>
            <a:ext cx="5619750" cy="4076700"/>
          </a:xfrm>
        </p:spPr>
      </p:pic>
    </p:spTree>
    <p:extLst>
      <p:ext uri="{BB962C8B-B14F-4D97-AF65-F5344CB8AC3E}">
        <p14:creationId xmlns:p14="http://schemas.microsoft.com/office/powerpoint/2010/main" val="136349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10635</TotalTime>
  <Words>594</Words>
  <Application>Microsoft Macintosh PowerPoint</Application>
  <PresentationFormat>On-screen Show (4:3)</PresentationFormat>
  <Paragraphs>126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Please Stand By for John Thomas Wednesday, December 12, 2012, San Francisco, CA Global Trading Dispatch</vt:lpstr>
      <vt:lpstr>The Mad Hedge Fund Trader “Looking Across the Valley”</vt:lpstr>
      <vt:lpstr>MHFT Global Strategy Luncheons Buy tickets at www.madhedgefundtrader.com  2012 Schedule</vt:lpstr>
      <vt:lpstr>MHFT Global Strategy Luncheons Buy tickets at www.madhedgefundtrader.com </vt:lpstr>
      <vt:lpstr>Trade Alert Performance Churning under All Time High </vt:lpstr>
      <vt:lpstr>Portfolio Review-Cutting risk before the election  </vt:lpstr>
      <vt:lpstr>Performance Since Inception-New All Time High +29.5% Average Annualized Return</vt:lpstr>
      <vt:lpstr>The Economy-A New Post Election Confidence?</vt:lpstr>
      <vt:lpstr>US Quarterly GDP Moving to the upper end of a ten year range  </vt:lpstr>
      <vt:lpstr>Weekly Jobless Claims Recent statistical aberrations may be done the 25,000 drop may be real</vt:lpstr>
      <vt:lpstr>My Own Personal Economic Stimulus 300 mile range for $110,000</vt:lpstr>
      <vt:lpstr>Tesla S-1 Performance</vt:lpstr>
      <vt:lpstr>Bonds-Dead in the Water long (TLT) December, 2012 $117-$122 bull call spread long (TLT) December, 2012 $127-$132 bear put spread   </vt:lpstr>
      <vt:lpstr>(TLT)</vt:lpstr>
      <vt:lpstr>Short Treasuries (TBT) See the 1:4 reverse Split</vt:lpstr>
      <vt:lpstr>Junk Bonds (HYG)</vt:lpstr>
      <vt:lpstr>Municipal Bonds (MUB)-3% yield, Mix of AAA, AA, and A rated bonds</vt:lpstr>
      <vt:lpstr>Stocks-Looking across the valley</vt:lpstr>
      <vt:lpstr>(SPY)-Bouncing hard off the 200 day Long the 1/$131-$136 call spread</vt:lpstr>
      <vt:lpstr>(SPX)-The 30,000 view</vt:lpstr>
      <vt:lpstr>(QQQ)-NASDAQ leading the upside charge they were never going to rest for long</vt:lpstr>
      <vt:lpstr>(VIX)-the “Tell” worked</vt:lpstr>
      <vt:lpstr>(AAPL)-Long the 1/$525-575 Call spread Long the 1/$450-500 Call spread </vt:lpstr>
      <vt:lpstr>(GOOG)-the basing was real, long the 1/$600-$650 call spread</vt:lpstr>
      <vt:lpstr>(SMH)-</vt:lpstr>
      <vt:lpstr>(FCX)-China plays still dead in the water</vt:lpstr>
      <vt:lpstr>(CAT) </vt:lpstr>
      <vt:lpstr>(BAC)-augurs for double top scenario </vt:lpstr>
      <vt:lpstr>Russell 2000 (IWM) Long the $76-$80 call spread Long equities ex Europe and Asia exposure</vt:lpstr>
      <vt:lpstr>Shanghai-Is this the double bottom?</vt:lpstr>
      <vt:lpstr>Shanghai-12 Year</vt:lpstr>
      <vt:lpstr>China (FXI)</vt:lpstr>
      <vt:lpstr>My Post Election Shopping List Stocks to buy on the dip November, December, January Deep in-the-money Calls Spreads</vt:lpstr>
      <vt:lpstr>The Dollar -Waiting for the next yen leg down</vt:lpstr>
      <vt:lpstr>Long Dollar Basket (UUP) May bottom is holding</vt:lpstr>
      <vt:lpstr>Euro (FXE) putting in a top?</vt:lpstr>
      <vt:lpstr> Australian Dollar (FXA) Reserve Bank rate cut -It’s all about China </vt:lpstr>
      <vt:lpstr>Japanese Yen (FXY) (FXY) January, 2013 $119-$124 in-the-money bear put spread  7 days to run-break to new low</vt:lpstr>
      <vt:lpstr>(YCS)-break to new high</vt:lpstr>
      <vt:lpstr>Energy-the range is narrowing</vt:lpstr>
      <vt:lpstr>Crude</vt:lpstr>
      <vt:lpstr>(USO)</vt:lpstr>
      <vt:lpstr>Natural Gas</vt:lpstr>
      <vt:lpstr>Copper (CU)-no China bounce</vt:lpstr>
      <vt:lpstr>Precious Metals-Run longs in small limited risk positions long (GLD) January, 2013 $157-$162 Call Spread  </vt:lpstr>
      <vt:lpstr>Adjusted Monetary Base tells the whole story on precious metals-delayed MBS settlement has delayed QE3</vt:lpstr>
      <vt:lpstr>Gold (GLD) January, 2013 $157-$162 Call Spread </vt:lpstr>
      <vt:lpstr>Silver</vt:lpstr>
      <vt:lpstr>(Platinum) (PPLT)</vt:lpstr>
      <vt:lpstr>Palladium (PALL)</vt:lpstr>
      <vt:lpstr>The Ags long the (CORN) 11/$50-$55 bear put spread</vt:lpstr>
      <vt:lpstr>(CORN)</vt:lpstr>
      <vt:lpstr>Soybeans (SOYB)</vt:lpstr>
      <vt:lpstr>DB Commodities Index ETF (DBC)</vt:lpstr>
      <vt:lpstr>Real Estate No longer a drag, but a modest positive Rally will end when recession hits in 2013</vt:lpstr>
      <vt:lpstr>Trade Sheet “RISK ON” has returned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2083</cp:revision>
  <cp:lastPrinted>2012-07-17T21:51:56Z</cp:lastPrinted>
  <dcterms:created xsi:type="dcterms:W3CDTF">2009-05-20T21:55:50Z</dcterms:created>
  <dcterms:modified xsi:type="dcterms:W3CDTF">2012-12-12T16:45:01Z</dcterms:modified>
</cp:coreProperties>
</file>