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434" r:id="rId2"/>
    <p:sldId id="435" r:id="rId3"/>
    <p:sldId id="436" r:id="rId4"/>
    <p:sldId id="437" r:id="rId5"/>
    <p:sldId id="438" r:id="rId6"/>
    <p:sldId id="439" r:id="rId7"/>
    <p:sldId id="397" r:id="rId8"/>
    <p:sldId id="410" r:id="rId9"/>
    <p:sldId id="398" r:id="rId10"/>
    <p:sldId id="426" r:id="rId11"/>
    <p:sldId id="400" r:id="rId12"/>
    <p:sldId id="401" r:id="rId13"/>
    <p:sldId id="431" r:id="rId14"/>
    <p:sldId id="411" r:id="rId15"/>
    <p:sldId id="403" r:id="rId16"/>
    <p:sldId id="404" r:id="rId17"/>
    <p:sldId id="405" r:id="rId18"/>
    <p:sldId id="415" r:id="rId19"/>
    <p:sldId id="432" r:id="rId20"/>
    <p:sldId id="412" r:id="rId21"/>
    <p:sldId id="413" r:id="rId22"/>
    <p:sldId id="433" r:id="rId23"/>
    <p:sldId id="440" r:id="rId24"/>
    <p:sldId id="406" r:id="rId25"/>
    <p:sldId id="407" r:id="rId26"/>
    <p:sldId id="414" r:id="rId27"/>
    <p:sldId id="408" r:id="rId28"/>
    <p:sldId id="409" r:id="rId29"/>
    <p:sldId id="416" r:id="rId30"/>
    <p:sldId id="427" r:id="rId31"/>
    <p:sldId id="428" r:id="rId32"/>
    <p:sldId id="429" r:id="rId33"/>
    <p:sldId id="418" r:id="rId34"/>
    <p:sldId id="419" r:id="rId35"/>
    <p:sldId id="420" r:id="rId36"/>
    <p:sldId id="421" r:id="rId37"/>
    <p:sldId id="422" r:id="rId38"/>
    <p:sldId id="423" r:id="rId39"/>
    <p:sldId id="424" r:id="rId40"/>
    <p:sldId id="425" r:id="rId41"/>
    <p:sldId id="399" r:id="rId42"/>
    <p:sldId id="441" r:id="rId43"/>
  </p:sldIdLst>
  <p:sldSz cx="9144000" cy="6858000" type="screen4x3"/>
  <p:notesSz cx="7077075" cy="9363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55" autoAdjust="0"/>
    <p:restoredTop sz="97664" autoAdjust="0"/>
  </p:normalViewPr>
  <p:slideViewPr>
    <p:cSldViewPr>
      <p:cViewPr>
        <p:scale>
          <a:sx n="107" d="100"/>
          <a:sy n="107" d="100"/>
        </p:scale>
        <p:origin x="-2048" y="-1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esProps" Target="presProps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49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notesMaster" Target="notesMasters/notesMaster1.xml"/><Relationship Id="rId45" Type="http://schemas.openxmlformats.org/officeDocument/2006/relationships/printerSettings" Target="printerSettings/printerSettings1.bin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Positions:2013:January:Performance20130107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Positions:2012:2012%20December%20positions:PositionSheet20121211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Positions:2013:January:PositionSheet20130108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marker>
            <c:symbol val="none"/>
          </c:marker>
          <c:cat>
            <c:numRef>
              <c:f>Sheet1!$A$6:$A$507</c:f>
              <c:numCache>
                <c:formatCode>m/d/yy</c:formatCode>
                <c:ptCount val="502"/>
                <c:pt idx="0">
                  <c:v>40513.0</c:v>
                </c:pt>
                <c:pt idx="1">
                  <c:v>40514.0</c:v>
                </c:pt>
                <c:pt idx="2">
                  <c:v>40515.0</c:v>
                </c:pt>
                <c:pt idx="3">
                  <c:v>40519.0</c:v>
                </c:pt>
                <c:pt idx="4">
                  <c:v>40520.0</c:v>
                </c:pt>
                <c:pt idx="5">
                  <c:v>40521.0</c:v>
                </c:pt>
                <c:pt idx="6">
                  <c:v>40522.0</c:v>
                </c:pt>
                <c:pt idx="7">
                  <c:v>40525.0</c:v>
                </c:pt>
                <c:pt idx="8">
                  <c:v>40526.0</c:v>
                </c:pt>
                <c:pt idx="9">
                  <c:v>40527.0</c:v>
                </c:pt>
                <c:pt idx="10">
                  <c:v>40528.0</c:v>
                </c:pt>
                <c:pt idx="11">
                  <c:v>40529.0</c:v>
                </c:pt>
                <c:pt idx="12">
                  <c:v>40532.0</c:v>
                </c:pt>
                <c:pt idx="13">
                  <c:v>40534.0</c:v>
                </c:pt>
                <c:pt idx="14">
                  <c:v>40535.0</c:v>
                </c:pt>
                <c:pt idx="15">
                  <c:v>40536.0</c:v>
                </c:pt>
                <c:pt idx="16">
                  <c:v>40539.0</c:v>
                </c:pt>
                <c:pt idx="17">
                  <c:v>40540.0</c:v>
                </c:pt>
                <c:pt idx="18">
                  <c:v>40541.0</c:v>
                </c:pt>
                <c:pt idx="19">
                  <c:v>40542.0</c:v>
                </c:pt>
                <c:pt idx="20">
                  <c:v>40543.0</c:v>
                </c:pt>
                <c:pt idx="21">
                  <c:v>40546.0</c:v>
                </c:pt>
                <c:pt idx="22">
                  <c:v>40547.0</c:v>
                </c:pt>
                <c:pt idx="23">
                  <c:v>40548.0</c:v>
                </c:pt>
                <c:pt idx="24">
                  <c:v>40549.0</c:v>
                </c:pt>
                <c:pt idx="25">
                  <c:v>40550.0</c:v>
                </c:pt>
                <c:pt idx="26">
                  <c:v>40553.0</c:v>
                </c:pt>
                <c:pt idx="27">
                  <c:v>40554.0</c:v>
                </c:pt>
                <c:pt idx="28">
                  <c:v>40555.0</c:v>
                </c:pt>
                <c:pt idx="29">
                  <c:v>40556.0</c:v>
                </c:pt>
                <c:pt idx="30">
                  <c:v>40557.0</c:v>
                </c:pt>
                <c:pt idx="31">
                  <c:v>40561.0</c:v>
                </c:pt>
                <c:pt idx="32">
                  <c:v>40562.0</c:v>
                </c:pt>
                <c:pt idx="33">
                  <c:v>40563.0</c:v>
                </c:pt>
                <c:pt idx="34">
                  <c:v>40564.0</c:v>
                </c:pt>
                <c:pt idx="35">
                  <c:v>40567.0</c:v>
                </c:pt>
                <c:pt idx="36">
                  <c:v>40568.0</c:v>
                </c:pt>
                <c:pt idx="37">
                  <c:v>40569.0</c:v>
                </c:pt>
                <c:pt idx="38">
                  <c:v>40570.0</c:v>
                </c:pt>
                <c:pt idx="39">
                  <c:v>40571.0</c:v>
                </c:pt>
                <c:pt idx="40">
                  <c:v>40574.0</c:v>
                </c:pt>
                <c:pt idx="41">
                  <c:v>40575.0</c:v>
                </c:pt>
                <c:pt idx="42">
                  <c:v>40576.0</c:v>
                </c:pt>
                <c:pt idx="43">
                  <c:v>40577.0</c:v>
                </c:pt>
                <c:pt idx="44">
                  <c:v>40578.0</c:v>
                </c:pt>
                <c:pt idx="45">
                  <c:v>40581.0</c:v>
                </c:pt>
                <c:pt idx="46">
                  <c:v>40582.0</c:v>
                </c:pt>
                <c:pt idx="47">
                  <c:v>40583.0</c:v>
                </c:pt>
                <c:pt idx="48">
                  <c:v>40584.0</c:v>
                </c:pt>
                <c:pt idx="49">
                  <c:v>40585.0</c:v>
                </c:pt>
                <c:pt idx="50">
                  <c:v>40588.0</c:v>
                </c:pt>
                <c:pt idx="51">
                  <c:v>40589.0</c:v>
                </c:pt>
                <c:pt idx="52">
                  <c:v>40590.0</c:v>
                </c:pt>
                <c:pt idx="53">
                  <c:v>40591.0</c:v>
                </c:pt>
                <c:pt idx="54">
                  <c:v>40592.0</c:v>
                </c:pt>
                <c:pt idx="55">
                  <c:v>40596.0</c:v>
                </c:pt>
                <c:pt idx="56">
                  <c:v>40597.0</c:v>
                </c:pt>
                <c:pt idx="57">
                  <c:v>40598.0</c:v>
                </c:pt>
                <c:pt idx="58">
                  <c:v>40599.0</c:v>
                </c:pt>
                <c:pt idx="59">
                  <c:v>40602.0</c:v>
                </c:pt>
                <c:pt idx="60">
                  <c:v>40603.0</c:v>
                </c:pt>
                <c:pt idx="61">
                  <c:v>40604.0</c:v>
                </c:pt>
                <c:pt idx="62">
                  <c:v>40605.0</c:v>
                </c:pt>
                <c:pt idx="63">
                  <c:v>40606.0</c:v>
                </c:pt>
                <c:pt idx="64">
                  <c:v>40609.0</c:v>
                </c:pt>
                <c:pt idx="65">
                  <c:v>40610.0</c:v>
                </c:pt>
                <c:pt idx="66">
                  <c:v>40611.0</c:v>
                </c:pt>
                <c:pt idx="67">
                  <c:v>40612.0</c:v>
                </c:pt>
                <c:pt idx="68">
                  <c:v>40613.0</c:v>
                </c:pt>
                <c:pt idx="69">
                  <c:v>40616.0</c:v>
                </c:pt>
                <c:pt idx="70">
                  <c:v>40617.0</c:v>
                </c:pt>
                <c:pt idx="71">
                  <c:v>40618.0</c:v>
                </c:pt>
                <c:pt idx="72">
                  <c:v>40619.0</c:v>
                </c:pt>
                <c:pt idx="73">
                  <c:v>40620.0</c:v>
                </c:pt>
                <c:pt idx="74">
                  <c:v>40624.0</c:v>
                </c:pt>
                <c:pt idx="75">
                  <c:v>40625.0</c:v>
                </c:pt>
                <c:pt idx="76">
                  <c:v>40627.0</c:v>
                </c:pt>
                <c:pt idx="77">
                  <c:v>40630.0</c:v>
                </c:pt>
                <c:pt idx="78">
                  <c:v>40644.0</c:v>
                </c:pt>
                <c:pt idx="79">
                  <c:v>40645.0</c:v>
                </c:pt>
                <c:pt idx="80">
                  <c:v>40646.0</c:v>
                </c:pt>
                <c:pt idx="81">
                  <c:v>40647.0</c:v>
                </c:pt>
                <c:pt idx="82">
                  <c:v>40648.0</c:v>
                </c:pt>
                <c:pt idx="83">
                  <c:v>40651.0</c:v>
                </c:pt>
                <c:pt idx="84">
                  <c:v>40652.0</c:v>
                </c:pt>
                <c:pt idx="85">
                  <c:v>40653.0</c:v>
                </c:pt>
                <c:pt idx="86">
                  <c:v>40654.0</c:v>
                </c:pt>
                <c:pt idx="87">
                  <c:v>40658.0</c:v>
                </c:pt>
                <c:pt idx="88">
                  <c:v>40659.0</c:v>
                </c:pt>
                <c:pt idx="89">
                  <c:v>40662.0</c:v>
                </c:pt>
                <c:pt idx="90">
                  <c:v>40665.0</c:v>
                </c:pt>
                <c:pt idx="91">
                  <c:v>40666.0</c:v>
                </c:pt>
                <c:pt idx="92">
                  <c:v>40667.0</c:v>
                </c:pt>
                <c:pt idx="93">
                  <c:v>40668.0</c:v>
                </c:pt>
                <c:pt idx="94">
                  <c:v>40673.0</c:v>
                </c:pt>
                <c:pt idx="95">
                  <c:v>40674.0</c:v>
                </c:pt>
                <c:pt idx="96">
                  <c:v>40675.0</c:v>
                </c:pt>
                <c:pt idx="97">
                  <c:v>40676.0</c:v>
                </c:pt>
                <c:pt idx="98">
                  <c:v>40679.0</c:v>
                </c:pt>
                <c:pt idx="99">
                  <c:v>40680.0</c:v>
                </c:pt>
                <c:pt idx="100">
                  <c:v>40681.0</c:v>
                </c:pt>
                <c:pt idx="101">
                  <c:v>40682.0</c:v>
                </c:pt>
                <c:pt idx="102">
                  <c:v>40683.0</c:v>
                </c:pt>
                <c:pt idx="103">
                  <c:v>40686.0</c:v>
                </c:pt>
                <c:pt idx="104">
                  <c:v>40687.0</c:v>
                </c:pt>
                <c:pt idx="105">
                  <c:v>40688.0</c:v>
                </c:pt>
                <c:pt idx="106">
                  <c:v>40689.0</c:v>
                </c:pt>
                <c:pt idx="107">
                  <c:v>40690.0</c:v>
                </c:pt>
                <c:pt idx="108">
                  <c:v>40694.0</c:v>
                </c:pt>
                <c:pt idx="109">
                  <c:v>40695.0</c:v>
                </c:pt>
                <c:pt idx="110">
                  <c:v>40696.0</c:v>
                </c:pt>
                <c:pt idx="111">
                  <c:v>40697.0</c:v>
                </c:pt>
                <c:pt idx="112">
                  <c:v>40700.0</c:v>
                </c:pt>
                <c:pt idx="113">
                  <c:v>40701.0</c:v>
                </c:pt>
                <c:pt idx="114">
                  <c:v>40702.0</c:v>
                </c:pt>
                <c:pt idx="115">
                  <c:v>40703.0</c:v>
                </c:pt>
                <c:pt idx="116">
                  <c:v>40704.0</c:v>
                </c:pt>
                <c:pt idx="117">
                  <c:v>40707.0</c:v>
                </c:pt>
                <c:pt idx="118">
                  <c:v>40708.0</c:v>
                </c:pt>
                <c:pt idx="119">
                  <c:v>40709.0</c:v>
                </c:pt>
                <c:pt idx="120">
                  <c:v>40710.0</c:v>
                </c:pt>
                <c:pt idx="121">
                  <c:v>40711.0</c:v>
                </c:pt>
                <c:pt idx="122">
                  <c:v>40714.0</c:v>
                </c:pt>
                <c:pt idx="123">
                  <c:v>40715.0</c:v>
                </c:pt>
                <c:pt idx="124">
                  <c:v>40716.0</c:v>
                </c:pt>
                <c:pt idx="125">
                  <c:v>40717.0</c:v>
                </c:pt>
                <c:pt idx="126">
                  <c:v>40718.0</c:v>
                </c:pt>
                <c:pt idx="127">
                  <c:v>40721.0</c:v>
                </c:pt>
                <c:pt idx="128">
                  <c:v>40723.0</c:v>
                </c:pt>
                <c:pt idx="129">
                  <c:v>40724.0</c:v>
                </c:pt>
                <c:pt idx="130">
                  <c:v>40725.0</c:v>
                </c:pt>
                <c:pt idx="131">
                  <c:v>40729.0</c:v>
                </c:pt>
                <c:pt idx="132">
                  <c:v>40730.0</c:v>
                </c:pt>
                <c:pt idx="133">
                  <c:v>40732.0</c:v>
                </c:pt>
                <c:pt idx="134">
                  <c:v>40735.0</c:v>
                </c:pt>
                <c:pt idx="135">
                  <c:v>40736.0</c:v>
                </c:pt>
                <c:pt idx="136">
                  <c:v>40737.0</c:v>
                </c:pt>
                <c:pt idx="137">
                  <c:v>40738.0</c:v>
                </c:pt>
                <c:pt idx="138">
                  <c:v>40739.0</c:v>
                </c:pt>
                <c:pt idx="139">
                  <c:v>40742.0</c:v>
                </c:pt>
                <c:pt idx="140">
                  <c:v>40743.0</c:v>
                </c:pt>
                <c:pt idx="141">
                  <c:v>40744.0</c:v>
                </c:pt>
                <c:pt idx="142">
                  <c:v>40745.0</c:v>
                </c:pt>
                <c:pt idx="143">
                  <c:v>40746.0</c:v>
                </c:pt>
                <c:pt idx="144">
                  <c:v>40749.0</c:v>
                </c:pt>
                <c:pt idx="145">
                  <c:v>40750.0</c:v>
                </c:pt>
                <c:pt idx="146">
                  <c:v>40751.0</c:v>
                </c:pt>
                <c:pt idx="147">
                  <c:v>40752.0</c:v>
                </c:pt>
                <c:pt idx="148">
                  <c:v>40753.0</c:v>
                </c:pt>
                <c:pt idx="149">
                  <c:v>40756.0</c:v>
                </c:pt>
                <c:pt idx="150">
                  <c:v>40757.0</c:v>
                </c:pt>
                <c:pt idx="151">
                  <c:v>40758.0</c:v>
                </c:pt>
                <c:pt idx="152">
                  <c:v>40759.0</c:v>
                </c:pt>
                <c:pt idx="153">
                  <c:v>40760.0</c:v>
                </c:pt>
                <c:pt idx="154">
                  <c:v>40763.0</c:v>
                </c:pt>
                <c:pt idx="155">
                  <c:v>40764.0</c:v>
                </c:pt>
                <c:pt idx="156">
                  <c:v>40765.0</c:v>
                </c:pt>
                <c:pt idx="157">
                  <c:v>40766.0</c:v>
                </c:pt>
                <c:pt idx="158">
                  <c:v>40767.0</c:v>
                </c:pt>
                <c:pt idx="159">
                  <c:v>40770.0</c:v>
                </c:pt>
                <c:pt idx="160">
                  <c:v>40771.0</c:v>
                </c:pt>
                <c:pt idx="161">
                  <c:v>40772.0</c:v>
                </c:pt>
                <c:pt idx="162">
                  <c:v>40773.0</c:v>
                </c:pt>
                <c:pt idx="163">
                  <c:v>40774.0</c:v>
                </c:pt>
                <c:pt idx="164">
                  <c:v>40777.0</c:v>
                </c:pt>
                <c:pt idx="165">
                  <c:v>40778.0</c:v>
                </c:pt>
                <c:pt idx="166">
                  <c:v>40779.0</c:v>
                </c:pt>
                <c:pt idx="167">
                  <c:v>40780.0</c:v>
                </c:pt>
                <c:pt idx="168">
                  <c:v>40781.0</c:v>
                </c:pt>
                <c:pt idx="169">
                  <c:v>40784.0</c:v>
                </c:pt>
                <c:pt idx="170">
                  <c:v>40785.0</c:v>
                </c:pt>
                <c:pt idx="171">
                  <c:v>40786.0</c:v>
                </c:pt>
                <c:pt idx="172">
                  <c:v>40787.0</c:v>
                </c:pt>
                <c:pt idx="173">
                  <c:v>40788.0</c:v>
                </c:pt>
                <c:pt idx="174">
                  <c:v>40792.0</c:v>
                </c:pt>
                <c:pt idx="175">
                  <c:v>40793.0</c:v>
                </c:pt>
                <c:pt idx="176">
                  <c:v>40795.0</c:v>
                </c:pt>
                <c:pt idx="177">
                  <c:v>40798.0</c:v>
                </c:pt>
                <c:pt idx="178">
                  <c:v>40799.0</c:v>
                </c:pt>
                <c:pt idx="179">
                  <c:v>40800.0</c:v>
                </c:pt>
                <c:pt idx="180">
                  <c:v>40801.0</c:v>
                </c:pt>
                <c:pt idx="181">
                  <c:v>40802.0</c:v>
                </c:pt>
                <c:pt idx="182">
                  <c:v>40805.0</c:v>
                </c:pt>
                <c:pt idx="183">
                  <c:v>40806.0</c:v>
                </c:pt>
                <c:pt idx="184">
                  <c:v>40807.0</c:v>
                </c:pt>
                <c:pt idx="185">
                  <c:v>40808.0</c:v>
                </c:pt>
                <c:pt idx="186">
                  <c:v>40812.0</c:v>
                </c:pt>
                <c:pt idx="187">
                  <c:v>40813.0</c:v>
                </c:pt>
                <c:pt idx="188">
                  <c:v>40815.0</c:v>
                </c:pt>
                <c:pt idx="189">
                  <c:v>40816.0</c:v>
                </c:pt>
                <c:pt idx="190">
                  <c:v>40819.0</c:v>
                </c:pt>
                <c:pt idx="191">
                  <c:v>40821.0</c:v>
                </c:pt>
                <c:pt idx="192">
                  <c:v>40822.0</c:v>
                </c:pt>
                <c:pt idx="193">
                  <c:v>40826.0</c:v>
                </c:pt>
                <c:pt idx="194">
                  <c:v>40827.0</c:v>
                </c:pt>
                <c:pt idx="195">
                  <c:v>40828.0</c:v>
                </c:pt>
                <c:pt idx="196">
                  <c:v>40829.0</c:v>
                </c:pt>
                <c:pt idx="197">
                  <c:v>40830.0</c:v>
                </c:pt>
                <c:pt idx="198">
                  <c:v>40833.0</c:v>
                </c:pt>
                <c:pt idx="199">
                  <c:v>40834.0</c:v>
                </c:pt>
                <c:pt idx="200">
                  <c:v>40835.0</c:v>
                </c:pt>
                <c:pt idx="201">
                  <c:v>40837.0</c:v>
                </c:pt>
                <c:pt idx="202">
                  <c:v>40840.0</c:v>
                </c:pt>
                <c:pt idx="203">
                  <c:v>40841.0</c:v>
                </c:pt>
                <c:pt idx="204">
                  <c:v>40842.0</c:v>
                </c:pt>
                <c:pt idx="205">
                  <c:v>40847.0</c:v>
                </c:pt>
                <c:pt idx="206">
                  <c:v>40848.0</c:v>
                </c:pt>
                <c:pt idx="207">
                  <c:v>40849.0</c:v>
                </c:pt>
                <c:pt idx="208">
                  <c:v>40850.0</c:v>
                </c:pt>
                <c:pt idx="209">
                  <c:v>40851.0</c:v>
                </c:pt>
                <c:pt idx="210">
                  <c:v>40855.0</c:v>
                </c:pt>
                <c:pt idx="211">
                  <c:v>40856.0</c:v>
                </c:pt>
                <c:pt idx="212">
                  <c:v>40857.0</c:v>
                </c:pt>
                <c:pt idx="213">
                  <c:v>40858.0</c:v>
                </c:pt>
                <c:pt idx="214">
                  <c:v>40861.0</c:v>
                </c:pt>
                <c:pt idx="215">
                  <c:v>40862.0</c:v>
                </c:pt>
                <c:pt idx="216">
                  <c:v>40863.0</c:v>
                </c:pt>
                <c:pt idx="217">
                  <c:v>40864.0</c:v>
                </c:pt>
                <c:pt idx="218">
                  <c:v>40865.0</c:v>
                </c:pt>
                <c:pt idx="219">
                  <c:v>40868.0</c:v>
                </c:pt>
                <c:pt idx="220">
                  <c:v>40869.0</c:v>
                </c:pt>
                <c:pt idx="221">
                  <c:v>40870.0</c:v>
                </c:pt>
                <c:pt idx="222">
                  <c:v>40872.0</c:v>
                </c:pt>
                <c:pt idx="223">
                  <c:v>40875.0</c:v>
                </c:pt>
                <c:pt idx="224">
                  <c:v>40876.0</c:v>
                </c:pt>
                <c:pt idx="225">
                  <c:v>40877.0</c:v>
                </c:pt>
                <c:pt idx="226">
                  <c:v>40878.0</c:v>
                </c:pt>
                <c:pt idx="227">
                  <c:v>40879.0</c:v>
                </c:pt>
                <c:pt idx="228">
                  <c:v>40882.0</c:v>
                </c:pt>
                <c:pt idx="229">
                  <c:v>40883.0</c:v>
                </c:pt>
                <c:pt idx="230">
                  <c:v>40884.0</c:v>
                </c:pt>
                <c:pt idx="231">
                  <c:v>40885.0</c:v>
                </c:pt>
                <c:pt idx="232">
                  <c:v>40886.0</c:v>
                </c:pt>
                <c:pt idx="233">
                  <c:v>40889.0</c:v>
                </c:pt>
                <c:pt idx="234">
                  <c:v>40890.0</c:v>
                </c:pt>
                <c:pt idx="235">
                  <c:v>40891.0</c:v>
                </c:pt>
                <c:pt idx="236">
                  <c:v>40892.0</c:v>
                </c:pt>
                <c:pt idx="237">
                  <c:v>40893.0</c:v>
                </c:pt>
                <c:pt idx="238">
                  <c:v>40896.0</c:v>
                </c:pt>
                <c:pt idx="239">
                  <c:v>40897.0</c:v>
                </c:pt>
                <c:pt idx="240">
                  <c:v>40898.0</c:v>
                </c:pt>
                <c:pt idx="241">
                  <c:v>40899.0</c:v>
                </c:pt>
                <c:pt idx="242">
                  <c:v>40900.0</c:v>
                </c:pt>
                <c:pt idx="243">
                  <c:v>40903.0</c:v>
                </c:pt>
                <c:pt idx="244">
                  <c:v>40904.0</c:v>
                </c:pt>
                <c:pt idx="245">
                  <c:v>40905.0</c:v>
                </c:pt>
                <c:pt idx="246">
                  <c:v>40906.0</c:v>
                </c:pt>
                <c:pt idx="247">
                  <c:v>40907.0</c:v>
                </c:pt>
                <c:pt idx="248">
                  <c:v>40910.0</c:v>
                </c:pt>
                <c:pt idx="249">
                  <c:v>40911.0</c:v>
                </c:pt>
                <c:pt idx="250">
                  <c:v>40912.0</c:v>
                </c:pt>
                <c:pt idx="251">
                  <c:v>40913.0</c:v>
                </c:pt>
                <c:pt idx="252">
                  <c:v>40914.0</c:v>
                </c:pt>
                <c:pt idx="253">
                  <c:v>40917.0</c:v>
                </c:pt>
                <c:pt idx="254">
                  <c:v>40918.0</c:v>
                </c:pt>
                <c:pt idx="255">
                  <c:v>40919.0</c:v>
                </c:pt>
                <c:pt idx="256">
                  <c:v>40920.0</c:v>
                </c:pt>
                <c:pt idx="257">
                  <c:v>40921.0</c:v>
                </c:pt>
                <c:pt idx="258">
                  <c:v>40925.0</c:v>
                </c:pt>
                <c:pt idx="259">
                  <c:v>40926.0</c:v>
                </c:pt>
                <c:pt idx="260">
                  <c:v>40927.0</c:v>
                </c:pt>
                <c:pt idx="261">
                  <c:v>40928.0</c:v>
                </c:pt>
                <c:pt idx="262">
                  <c:v>40931.0</c:v>
                </c:pt>
                <c:pt idx="263">
                  <c:v>40932.0</c:v>
                </c:pt>
                <c:pt idx="264">
                  <c:v>40933.0</c:v>
                </c:pt>
                <c:pt idx="265">
                  <c:v>40934.0</c:v>
                </c:pt>
                <c:pt idx="266">
                  <c:v>40935.0</c:v>
                </c:pt>
                <c:pt idx="267">
                  <c:v>40938.0</c:v>
                </c:pt>
                <c:pt idx="268">
                  <c:v>40939.0</c:v>
                </c:pt>
                <c:pt idx="269">
                  <c:v>40940.0</c:v>
                </c:pt>
                <c:pt idx="270">
                  <c:v>40941.0</c:v>
                </c:pt>
                <c:pt idx="271">
                  <c:v>40942.0</c:v>
                </c:pt>
                <c:pt idx="272">
                  <c:v>40945.0</c:v>
                </c:pt>
                <c:pt idx="273">
                  <c:v>40946.0</c:v>
                </c:pt>
                <c:pt idx="274">
                  <c:v>40947.0</c:v>
                </c:pt>
                <c:pt idx="275">
                  <c:v>40948.0</c:v>
                </c:pt>
                <c:pt idx="276">
                  <c:v>40949.0</c:v>
                </c:pt>
                <c:pt idx="277">
                  <c:v>40952.0</c:v>
                </c:pt>
                <c:pt idx="278">
                  <c:v>40953.0</c:v>
                </c:pt>
                <c:pt idx="279">
                  <c:v>40954.0</c:v>
                </c:pt>
                <c:pt idx="280">
                  <c:v>40955.0</c:v>
                </c:pt>
                <c:pt idx="281">
                  <c:v>40956.0</c:v>
                </c:pt>
                <c:pt idx="282">
                  <c:v>40960.0</c:v>
                </c:pt>
                <c:pt idx="283">
                  <c:v>40961.0</c:v>
                </c:pt>
                <c:pt idx="284">
                  <c:v>40962.0</c:v>
                </c:pt>
                <c:pt idx="285">
                  <c:v>40963.0</c:v>
                </c:pt>
                <c:pt idx="286">
                  <c:v>40966.0</c:v>
                </c:pt>
                <c:pt idx="287">
                  <c:v>40967.0</c:v>
                </c:pt>
                <c:pt idx="288">
                  <c:v>40968.0</c:v>
                </c:pt>
                <c:pt idx="289">
                  <c:v>40969.0</c:v>
                </c:pt>
                <c:pt idx="290">
                  <c:v>40970.0</c:v>
                </c:pt>
                <c:pt idx="291">
                  <c:v>40973.0</c:v>
                </c:pt>
                <c:pt idx="292">
                  <c:v>40974.0</c:v>
                </c:pt>
                <c:pt idx="293">
                  <c:v>40975.0</c:v>
                </c:pt>
                <c:pt idx="294">
                  <c:v>40976.0</c:v>
                </c:pt>
                <c:pt idx="295">
                  <c:v>40977.0</c:v>
                </c:pt>
                <c:pt idx="296">
                  <c:v>40980.0</c:v>
                </c:pt>
                <c:pt idx="297">
                  <c:v>40981.0</c:v>
                </c:pt>
                <c:pt idx="298">
                  <c:v>40982.0</c:v>
                </c:pt>
                <c:pt idx="299">
                  <c:v>40983.0</c:v>
                </c:pt>
                <c:pt idx="300">
                  <c:v>40984.0</c:v>
                </c:pt>
                <c:pt idx="301">
                  <c:v>40987.0</c:v>
                </c:pt>
                <c:pt idx="302">
                  <c:v>40988.0</c:v>
                </c:pt>
                <c:pt idx="303">
                  <c:v>40989.0</c:v>
                </c:pt>
                <c:pt idx="304">
                  <c:v>40990.0</c:v>
                </c:pt>
                <c:pt idx="305">
                  <c:v>40991.0</c:v>
                </c:pt>
                <c:pt idx="306">
                  <c:v>40994.0</c:v>
                </c:pt>
                <c:pt idx="307">
                  <c:v>40995.0</c:v>
                </c:pt>
                <c:pt idx="308">
                  <c:v>40996.0</c:v>
                </c:pt>
                <c:pt idx="309">
                  <c:v>40997.0</c:v>
                </c:pt>
                <c:pt idx="310">
                  <c:v>40998.0</c:v>
                </c:pt>
                <c:pt idx="311">
                  <c:v>41001.0</c:v>
                </c:pt>
                <c:pt idx="312">
                  <c:v>41002.0</c:v>
                </c:pt>
                <c:pt idx="313">
                  <c:v>41003.0</c:v>
                </c:pt>
                <c:pt idx="314">
                  <c:v>41004.0</c:v>
                </c:pt>
                <c:pt idx="315">
                  <c:v>41008.0</c:v>
                </c:pt>
                <c:pt idx="316">
                  <c:v>41009.0</c:v>
                </c:pt>
                <c:pt idx="317">
                  <c:v>41010.0</c:v>
                </c:pt>
                <c:pt idx="318">
                  <c:v>41011.0</c:v>
                </c:pt>
                <c:pt idx="319">
                  <c:v>41012.0</c:v>
                </c:pt>
                <c:pt idx="320">
                  <c:v>41015.0</c:v>
                </c:pt>
                <c:pt idx="321">
                  <c:v>41017.0</c:v>
                </c:pt>
                <c:pt idx="322">
                  <c:v>41018.0</c:v>
                </c:pt>
                <c:pt idx="323">
                  <c:v>41019.0</c:v>
                </c:pt>
                <c:pt idx="324">
                  <c:v>41022.0</c:v>
                </c:pt>
                <c:pt idx="325">
                  <c:v>41023.0</c:v>
                </c:pt>
                <c:pt idx="326">
                  <c:v>41024.0</c:v>
                </c:pt>
                <c:pt idx="327">
                  <c:v>41025.0</c:v>
                </c:pt>
                <c:pt idx="328">
                  <c:v>41026.0</c:v>
                </c:pt>
                <c:pt idx="329">
                  <c:v>41029.0</c:v>
                </c:pt>
                <c:pt idx="330">
                  <c:v>41030.0</c:v>
                </c:pt>
                <c:pt idx="331">
                  <c:v>41031.0</c:v>
                </c:pt>
                <c:pt idx="332">
                  <c:v>41032.0</c:v>
                </c:pt>
                <c:pt idx="333">
                  <c:v>41033.0</c:v>
                </c:pt>
                <c:pt idx="334">
                  <c:v>41036.0</c:v>
                </c:pt>
                <c:pt idx="335">
                  <c:v>41037.0</c:v>
                </c:pt>
                <c:pt idx="336">
                  <c:v>41038.0</c:v>
                </c:pt>
                <c:pt idx="337">
                  <c:v>41039.0</c:v>
                </c:pt>
                <c:pt idx="338">
                  <c:v>41040.0</c:v>
                </c:pt>
                <c:pt idx="339">
                  <c:v>41043.0</c:v>
                </c:pt>
                <c:pt idx="340">
                  <c:v>41044.0</c:v>
                </c:pt>
                <c:pt idx="341">
                  <c:v>41045.0</c:v>
                </c:pt>
                <c:pt idx="342">
                  <c:v>41046.0</c:v>
                </c:pt>
                <c:pt idx="343">
                  <c:v>41047.0</c:v>
                </c:pt>
                <c:pt idx="344">
                  <c:v>41050.0</c:v>
                </c:pt>
                <c:pt idx="345">
                  <c:v>41051.0</c:v>
                </c:pt>
                <c:pt idx="346">
                  <c:v>41052.0</c:v>
                </c:pt>
                <c:pt idx="347">
                  <c:v>41053.0</c:v>
                </c:pt>
                <c:pt idx="348">
                  <c:v>41054.0</c:v>
                </c:pt>
                <c:pt idx="349">
                  <c:v>41058.0</c:v>
                </c:pt>
                <c:pt idx="350">
                  <c:v>41059.0</c:v>
                </c:pt>
                <c:pt idx="351">
                  <c:v>41060.0</c:v>
                </c:pt>
                <c:pt idx="352">
                  <c:v>41061.0</c:v>
                </c:pt>
                <c:pt idx="353">
                  <c:v>41064.0</c:v>
                </c:pt>
                <c:pt idx="354">
                  <c:v>41065.0</c:v>
                </c:pt>
                <c:pt idx="355">
                  <c:v>41066.0</c:v>
                </c:pt>
                <c:pt idx="356">
                  <c:v>41067.0</c:v>
                </c:pt>
                <c:pt idx="357">
                  <c:v>41068.0</c:v>
                </c:pt>
                <c:pt idx="358">
                  <c:v>41071.0</c:v>
                </c:pt>
                <c:pt idx="359">
                  <c:v>41072.0</c:v>
                </c:pt>
                <c:pt idx="360">
                  <c:v>41073.0</c:v>
                </c:pt>
                <c:pt idx="361">
                  <c:v>41074.0</c:v>
                </c:pt>
                <c:pt idx="362">
                  <c:v>41075.0</c:v>
                </c:pt>
                <c:pt idx="363">
                  <c:v>41078.0</c:v>
                </c:pt>
                <c:pt idx="364">
                  <c:v>41079.0</c:v>
                </c:pt>
                <c:pt idx="365">
                  <c:v>41080.0</c:v>
                </c:pt>
                <c:pt idx="366">
                  <c:v>41081.0</c:v>
                </c:pt>
                <c:pt idx="367">
                  <c:v>41082.0</c:v>
                </c:pt>
                <c:pt idx="368">
                  <c:v>41085.0</c:v>
                </c:pt>
                <c:pt idx="369">
                  <c:v>41086.0</c:v>
                </c:pt>
                <c:pt idx="370">
                  <c:v>41087.0</c:v>
                </c:pt>
                <c:pt idx="371">
                  <c:v>41088.0</c:v>
                </c:pt>
                <c:pt idx="372">
                  <c:v>41089.0</c:v>
                </c:pt>
                <c:pt idx="373">
                  <c:v>41092.0</c:v>
                </c:pt>
                <c:pt idx="374">
                  <c:v>41093.0</c:v>
                </c:pt>
                <c:pt idx="375">
                  <c:v>41095.0</c:v>
                </c:pt>
                <c:pt idx="376">
                  <c:v>41096.0</c:v>
                </c:pt>
                <c:pt idx="377">
                  <c:v>41099.0</c:v>
                </c:pt>
                <c:pt idx="378">
                  <c:v>41100.0</c:v>
                </c:pt>
                <c:pt idx="379">
                  <c:v>41101.0</c:v>
                </c:pt>
                <c:pt idx="380">
                  <c:v>41102.0</c:v>
                </c:pt>
                <c:pt idx="381">
                  <c:v>41103.0</c:v>
                </c:pt>
                <c:pt idx="382">
                  <c:v>41106.0</c:v>
                </c:pt>
                <c:pt idx="383">
                  <c:v>41107.0</c:v>
                </c:pt>
                <c:pt idx="384">
                  <c:v>41108.0</c:v>
                </c:pt>
                <c:pt idx="385">
                  <c:v>41109.0</c:v>
                </c:pt>
                <c:pt idx="386">
                  <c:v>41110.0</c:v>
                </c:pt>
                <c:pt idx="387">
                  <c:v>41113.0</c:v>
                </c:pt>
                <c:pt idx="388">
                  <c:v>41114.0</c:v>
                </c:pt>
                <c:pt idx="389">
                  <c:v>41115.0</c:v>
                </c:pt>
                <c:pt idx="390">
                  <c:v>41116.0</c:v>
                </c:pt>
                <c:pt idx="391">
                  <c:v>41117.0</c:v>
                </c:pt>
                <c:pt idx="392">
                  <c:v>41120.0</c:v>
                </c:pt>
                <c:pt idx="393">
                  <c:v>41121.0</c:v>
                </c:pt>
                <c:pt idx="394">
                  <c:v>41123.0</c:v>
                </c:pt>
                <c:pt idx="395">
                  <c:v>41124.0</c:v>
                </c:pt>
                <c:pt idx="396">
                  <c:v>41127.0</c:v>
                </c:pt>
                <c:pt idx="397">
                  <c:v>41128.0</c:v>
                </c:pt>
                <c:pt idx="398">
                  <c:v>41129.0</c:v>
                </c:pt>
                <c:pt idx="399">
                  <c:v>41130.0</c:v>
                </c:pt>
                <c:pt idx="400">
                  <c:v>41131.0</c:v>
                </c:pt>
                <c:pt idx="401">
                  <c:v>41134.0</c:v>
                </c:pt>
                <c:pt idx="402">
                  <c:v>41135.0</c:v>
                </c:pt>
                <c:pt idx="403">
                  <c:v>41136.0</c:v>
                </c:pt>
                <c:pt idx="404">
                  <c:v>41137.0</c:v>
                </c:pt>
                <c:pt idx="405">
                  <c:v>41138.0</c:v>
                </c:pt>
                <c:pt idx="406">
                  <c:v>41141.0</c:v>
                </c:pt>
                <c:pt idx="407">
                  <c:v>41142.0</c:v>
                </c:pt>
                <c:pt idx="408">
                  <c:v>41143.0</c:v>
                </c:pt>
                <c:pt idx="409">
                  <c:v>41144.0</c:v>
                </c:pt>
                <c:pt idx="410">
                  <c:v>41145.0</c:v>
                </c:pt>
                <c:pt idx="411">
                  <c:v>41148.0</c:v>
                </c:pt>
                <c:pt idx="412">
                  <c:v>41149.0</c:v>
                </c:pt>
                <c:pt idx="413">
                  <c:v>41150.0</c:v>
                </c:pt>
                <c:pt idx="414">
                  <c:v>41151.0</c:v>
                </c:pt>
                <c:pt idx="415">
                  <c:v>41152.0</c:v>
                </c:pt>
                <c:pt idx="416">
                  <c:v>41156.0</c:v>
                </c:pt>
                <c:pt idx="417">
                  <c:v>41157.0</c:v>
                </c:pt>
                <c:pt idx="418">
                  <c:v>41158.0</c:v>
                </c:pt>
                <c:pt idx="419">
                  <c:v>41159.0</c:v>
                </c:pt>
                <c:pt idx="420">
                  <c:v>41162.0</c:v>
                </c:pt>
                <c:pt idx="421">
                  <c:v>41163.0</c:v>
                </c:pt>
                <c:pt idx="422">
                  <c:v>41164.0</c:v>
                </c:pt>
                <c:pt idx="423">
                  <c:v>41165.0</c:v>
                </c:pt>
                <c:pt idx="424">
                  <c:v>41168.0</c:v>
                </c:pt>
                <c:pt idx="425">
                  <c:v>41169.0</c:v>
                </c:pt>
                <c:pt idx="426">
                  <c:v>41170.0</c:v>
                </c:pt>
                <c:pt idx="427">
                  <c:v>41171.0</c:v>
                </c:pt>
                <c:pt idx="428">
                  <c:v>41172.0</c:v>
                </c:pt>
                <c:pt idx="429">
                  <c:v>41173.0</c:v>
                </c:pt>
                <c:pt idx="430">
                  <c:v>41176.0</c:v>
                </c:pt>
                <c:pt idx="431">
                  <c:v>41177.0</c:v>
                </c:pt>
                <c:pt idx="432">
                  <c:v>41178.0</c:v>
                </c:pt>
                <c:pt idx="433">
                  <c:v>41179.0</c:v>
                </c:pt>
                <c:pt idx="434">
                  <c:v>41183.0</c:v>
                </c:pt>
                <c:pt idx="435">
                  <c:v>41184.0</c:v>
                </c:pt>
                <c:pt idx="436">
                  <c:v>41185.0</c:v>
                </c:pt>
                <c:pt idx="437">
                  <c:v>41186.0</c:v>
                </c:pt>
                <c:pt idx="438">
                  <c:v>41187.0</c:v>
                </c:pt>
                <c:pt idx="439">
                  <c:v>41190.0</c:v>
                </c:pt>
                <c:pt idx="440">
                  <c:v>41191.0</c:v>
                </c:pt>
                <c:pt idx="441">
                  <c:v>41192.0</c:v>
                </c:pt>
                <c:pt idx="442">
                  <c:v>41193.0</c:v>
                </c:pt>
                <c:pt idx="443">
                  <c:v>41194.0</c:v>
                </c:pt>
                <c:pt idx="444">
                  <c:v>41197.0</c:v>
                </c:pt>
                <c:pt idx="445">
                  <c:v>41198.0</c:v>
                </c:pt>
                <c:pt idx="446">
                  <c:v>41199.0</c:v>
                </c:pt>
                <c:pt idx="447">
                  <c:v>41200.0</c:v>
                </c:pt>
                <c:pt idx="448">
                  <c:v>41201.0</c:v>
                </c:pt>
                <c:pt idx="449">
                  <c:v>41204.0</c:v>
                </c:pt>
                <c:pt idx="450">
                  <c:v>41205.0</c:v>
                </c:pt>
                <c:pt idx="451">
                  <c:v>41206.0</c:v>
                </c:pt>
                <c:pt idx="452">
                  <c:v>41207.0</c:v>
                </c:pt>
                <c:pt idx="453">
                  <c:v>41208.0</c:v>
                </c:pt>
                <c:pt idx="454">
                  <c:v>41212.0</c:v>
                </c:pt>
                <c:pt idx="455">
                  <c:v>41213.0</c:v>
                </c:pt>
                <c:pt idx="456">
                  <c:v>41214.0</c:v>
                </c:pt>
                <c:pt idx="457">
                  <c:v>41215.0</c:v>
                </c:pt>
                <c:pt idx="458">
                  <c:v>41218.0</c:v>
                </c:pt>
                <c:pt idx="459">
                  <c:v>41219.0</c:v>
                </c:pt>
                <c:pt idx="460">
                  <c:v>41220.0</c:v>
                </c:pt>
                <c:pt idx="461">
                  <c:v>41221.0</c:v>
                </c:pt>
                <c:pt idx="462">
                  <c:v>41222.0</c:v>
                </c:pt>
                <c:pt idx="463">
                  <c:v>41225.0</c:v>
                </c:pt>
                <c:pt idx="464">
                  <c:v>41226.0</c:v>
                </c:pt>
                <c:pt idx="465">
                  <c:v>41227.0</c:v>
                </c:pt>
                <c:pt idx="466">
                  <c:v>41228.0</c:v>
                </c:pt>
                <c:pt idx="467">
                  <c:v>41229.0</c:v>
                </c:pt>
                <c:pt idx="468">
                  <c:v>41232.0</c:v>
                </c:pt>
                <c:pt idx="469">
                  <c:v>41233.0</c:v>
                </c:pt>
                <c:pt idx="470">
                  <c:v>41234.0</c:v>
                </c:pt>
                <c:pt idx="471">
                  <c:v>41236.0</c:v>
                </c:pt>
                <c:pt idx="472">
                  <c:v>41239.0</c:v>
                </c:pt>
                <c:pt idx="473">
                  <c:v>41240.0</c:v>
                </c:pt>
                <c:pt idx="474">
                  <c:v>41241.0</c:v>
                </c:pt>
                <c:pt idx="475">
                  <c:v>41242.0</c:v>
                </c:pt>
                <c:pt idx="476">
                  <c:v>41243.0</c:v>
                </c:pt>
                <c:pt idx="477">
                  <c:v>41246.0</c:v>
                </c:pt>
                <c:pt idx="478">
                  <c:v>41247.0</c:v>
                </c:pt>
                <c:pt idx="479">
                  <c:v>41248.0</c:v>
                </c:pt>
                <c:pt idx="480">
                  <c:v>41249.0</c:v>
                </c:pt>
                <c:pt idx="481">
                  <c:v>41250.0</c:v>
                </c:pt>
                <c:pt idx="482">
                  <c:v>41253.0</c:v>
                </c:pt>
                <c:pt idx="483">
                  <c:v>41254.0</c:v>
                </c:pt>
                <c:pt idx="484">
                  <c:v>41255.0</c:v>
                </c:pt>
                <c:pt idx="485">
                  <c:v>41256.0</c:v>
                </c:pt>
                <c:pt idx="486">
                  <c:v>41257.0</c:v>
                </c:pt>
                <c:pt idx="487">
                  <c:v>41260.0</c:v>
                </c:pt>
                <c:pt idx="488">
                  <c:v>41261.0</c:v>
                </c:pt>
                <c:pt idx="489">
                  <c:v>41262.0</c:v>
                </c:pt>
                <c:pt idx="490">
                  <c:v>41263.0</c:v>
                </c:pt>
                <c:pt idx="491">
                  <c:v>41264.0</c:v>
                </c:pt>
                <c:pt idx="492">
                  <c:v>41267.0</c:v>
                </c:pt>
                <c:pt idx="493">
                  <c:v>41269.0</c:v>
                </c:pt>
                <c:pt idx="494">
                  <c:v>41270.0</c:v>
                </c:pt>
                <c:pt idx="495">
                  <c:v>41271.0</c:v>
                </c:pt>
                <c:pt idx="496">
                  <c:v>41274.0</c:v>
                </c:pt>
                <c:pt idx="497">
                  <c:v>41276.0</c:v>
                </c:pt>
                <c:pt idx="498">
                  <c:v>41277.0</c:v>
                </c:pt>
                <c:pt idx="499">
                  <c:v>41278.0</c:v>
                </c:pt>
                <c:pt idx="500">
                  <c:v>41281.0</c:v>
                </c:pt>
                <c:pt idx="501">
                  <c:v>41282.0</c:v>
                </c:pt>
              </c:numCache>
            </c:numRef>
          </c:cat>
          <c:val>
            <c:numRef>
              <c:f>Sheet1!$B$6:$B$507</c:f>
              <c:numCache>
                <c:formatCode>0.00%</c:formatCode>
                <c:ptCount val="502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0.048</c:v>
                </c:pt>
                <c:pt idx="6">
                  <c:v>0.081</c:v>
                </c:pt>
                <c:pt idx="7">
                  <c:v>0.067</c:v>
                </c:pt>
                <c:pt idx="8">
                  <c:v>0.068</c:v>
                </c:pt>
                <c:pt idx="9">
                  <c:v>0.075</c:v>
                </c:pt>
                <c:pt idx="10">
                  <c:v>0.0866</c:v>
                </c:pt>
                <c:pt idx="11">
                  <c:v>0.0866</c:v>
                </c:pt>
                <c:pt idx="12">
                  <c:v>0.0779</c:v>
                </c:pt>
                <c:pt idx="13">
                  <c:v>0.1073</c:v>
                </c:pt>
                <c:pt idx="14">
                  <c:v>0.1015</c:v>
                </c:pt>
                <c:pt idx="15">
                  <c:v>0.1017</c:v>
                </c:pt>
                <c:pt idx="16">
                  <c:v>0.1184</c:v>
                </c:pt>
                <c:pt idx="17">
                  <c:v>0.1325</c:v>
                </c:pt>
                <c:pt idx="18">
                  <c:v>0.1271</c:v>
                </c:pt>
                <c:pt idx="19">
                  <c:v>0.1216</c:v>
                </c:pt>
                <c:pt idx="20">
                  <c:v>0.1228</c:v>
                </c:pt>
                <c:pt idx="21">
                  <c:v>0.1695</c:v>
                </c:pt>
                <c:pt idx="22">
                  <c:v>0.1688</c:v>
                </c:pt>
                <c:pt idx="23">
                  <c:v>0.1951</c:v>
                </c:pt>
                <c:pt idx="24">
                  <c:v>0.2112</c:v>
                </c:pt>
                <c:pt idx="25">
                  <c:v>0.2112</c:v>
                </c:pt>
                <c:pt idx="26">
                  <c:v>0.2017</c:v>
                </c:pt>
                <c:pt idx="27">
                  <c:v>0.2111</c:v>
                </c:pt>
                <c:pt idx="28">
                  <c:v>0.2241</c:v>
                </c:pt>
                <c:pt idx="29">
                  <c:v>0.2201</c:v>
                </c:pt>
                <c:pt idx="30">
                  <c:v>0.2333</c:v>
                </c:pt>
                <c:pt idx="31">
                  <c:v>0.2418</c:v>
                </c:pt>
                <c:pt idx="32">
                  <c:v>0.2075</c:v>
                </c:pt>
                <c:pt idx="33">
                  <c:v>0.2166</c:v>
                </c:pt>
                <c:pt idx="34">
                  <c:v>0.2142</c:v>
                </c:pt>
                <c:pt idx="35">
                  <c:v>0.2084</c:v>
                </c:pt>
                <c:pt idx="36">
                  <c:v>0.1997</c:v>
                </c:pt>
                <c:pt idx="37">
                  <c:v>0.1868</c:v>
                </c:pt>
                <c:pt idx="38">
                  <c:v>0.2041</c:v>
                </c:pt>
                <c:pt idx="39">
                  <c:v>0.2103</c:v>
                </c:pt>
                <c:pt idx="40">
                  <c:v>0.206</c:v>
                </c:pt>
                <c:pt idx="41">
                  <c:v>0.1782</c:v>
                </c:pt>
                <c:pt idx="42">
                  <c:v>0.1803</c:v>
                </c:pt>
                <c:pt idx="43">
                  <c:v>0.1842</c:v>
                </c:pt>
                <c:pt idx="44">
                  <c:v>0.1839</c:v>
                </c:pt>
                <c:pt idx="45">
                  <c:v>0.1761</c:v>
                </c:pt>
                <c:pt idx="46">
                  <c:v>0.1701</c:v>
                </c:pt>
                <c:pt idx="47">
                  <c:v>0.1669</c:v>
                </c:pt>
                <c:pt idx="48">
                  <c:v>0.1742</c:v>
                </c:pt>
                <c:pt idx="49">
                  <c:v>0.1724</c:v>
                </c:pt>
                <c:pt idx="50">
                  <c:v>0.1682</c:v>
                </c:pt>
                <c:pt idx="51">
                  <c:v>0.1701</c:v>
                </c:pt>
                <c:pt idx="52">
                  <c:v>0.1674</c:v>
                </c:pt>
                <c:pt idx="53">
                  <c:v>0.1636</c:v>
                </c:pt>
                <c:pt idx="54">
                  <c:v>0.1673</c:v>
                </c:pt>
                <c:pt idx="55">
                  <c:v>0.1889</c:v>
                </c:pt>
                <c:pt idx="56">
                  <c:v>0.1891</c:v>
                </c:pt>
                <c:pt idx="57">
                  <c:v>0.1792</c:v>
                </c:pt>
                <c:pt idx="58">
                  <c:v>0.1761</c:v>
                </c:pt>
                <c:pt idx="59">
                  <c:v>0.1663</c:v>
                </c:pt>
                <c:pt idx="60">
                  <c:v>0.1881</c:v>
                </c:pt>
                <c:pt idx="61">
                  <c:v>0.1807</c:v>
                </c:pt>
                <c:pt idx="62">
                  <c:v>0.1626</c:v>
                </c:pt>
                <c:pt idx="63">
                  <c:v>0.1666</c:v>
                </c:pt>
                <c:pt idx="64">
                  <c:v>0.1666</c:v>
                </c:pt>
                <c:pt idx="65">
                  <c:v>0.1749</c:v>
                </c:pt>
                <c:pt idx="66">
                  <c:v>0.1691</c:v>
                </c:pt>
                <c:pt idx="67">
                  <c:v>0.2054</c:v>
                </c:pt>
                <c:pt idx="68">
                  <c:v>0.2061</c:v>
                </c:pt>
                <c:pt idx="69">
                  <c:v>0.1945</c:v>
                </c:pt>
                <c:pt idx="70">
                  <c:v>0.2448</c:v>
                </c:pt>
                <c:pt idx="71">
                  <c:v>0.2503</c:v>
                </c:pt>
                <c:pt idx="72">
                  <c:v>0.2383</c:v>
                </c:pt>
                <c:pt idx="73">
                  <c:v>0.2383</c:v>
                </c:pt>
                <c:pt idx="74">
                  <c:v>0.2431</c:v>
                </c:pt>
                <c:pt idx="75">
                  <c:v>0.2447</c:v>
                </c:pt>
                <c:pt idx="76">
                  <c:v>0.2422</c:v>
                </c:pt>
                <c:pt idx="77">
                  <c:v>0.2412</c:v>
                </c:pt>
                <c:pt idx="78">
                  <c:v>0.2314</c:v>
                </c:pt>
                <c:pt idx="79">
                  <c:v>0.2412</c:v>
                </c:pt>
                <c:pt idx="80">
                  <c:v>0.2461</c:v>
                </c:pt>
                <c:pt idx="81">
                  <c:v>0.2461</c:v>
                </c:pt>
                <c:pt idx="82">
                  <c:v>0.2535</c:v>
                </c:pt>
                <c:pt idx="83">
                  <c:v>0.2545</c:v>
                </c:pt>
                <c:pt idx="84">
                  <c:v>0.2579</c:v>
                </c:pt>
                <c:pt idx="85">
                  <c:v>0.2564</c:v>
                </c:pt>
                <c:pt idx="86">
                  <c:v>0.2569</c:v>
                </c:pt>
                <c:pt idx="87">
                  <c:v>0.2589</c:v>
                </c:pt>
                <c:pt idx="88">
                  <c:v>0.2608</c:v>
                </c:pt>
                <c:pt idx="89">
                  <c:v>0.2648</c:v>
                </c:pt>
                <c:pt idx="90">
                  <c:v>0.2633</c:v>
                </c:pt>
                <c:pt idx="91">
                  <c:v>0.2683</c:v>
                </c:pt>
                <c:pt idx="92">
                  <c:v>0.2795</c:v>
                </c:pt>
                <c:pt idx="93">
                  <c:v>0.3123</c:v>
                </c:pt>
                <c:pt idx="94">
                  <c:v>0.3264</c:v>
                </c:pt>
                <c:pt idx="95">
                  <c:v>0.3344</c:v>
                </c:pt>
                <c:pt idx="96">
                  <c:v>0.3287</c:v>
                </c:pt>
                <c:pt idx="97">
                  <c:v>0.3372</c:v>
                </c:pt>
                <c:pt idx="98">
                  <c:v>0.3489</c:v>
                </c:pt>
                <c:pt idx="99">
                  <c:v>0.3444</c:v>
                </c:pt>
                <c:pt idx="100">
                  <c:v>0.3319</c:v>
                </c:pt>
                <c:pt idx="101">
                  <c:v>0.3302</c:v>
                </c:pt>
                <c:pt idx="102">
                  <c:v>0.3463</c:v>
                </c:pt>
                <c:pt idx="103">
                  <c:v>0.38</c:v>
                </c:pt>
                <c:pt idx="104">
                  <c:v>0.3588</c:v>
                </c:pt>
                <c:pt idx="105">
                  <c:v>0.3444</c:v>
                </c:pt>
                <c:pt idx="106">
                  <c:v>0.3286</c:v>
                </c:pt>
                <c:pt idx="107">
                  <c:v>0.3083</c:v>
                </c:pt>
                <c:pt idx="108">
                  <c:v>0.277</c:v>
                </c:pt>
                <c:pt idx="109">
                  <c:v>0.3116</c:v>
                </c:pt>
                <c:pt idx="110">
                  <c:v>0.2987</c:v>
                </c:pt>
                <c:pt idx="111">
                  <c:v>0.3042</c:v>
                </c:pt>
                <c:pt idx="112">
                  <c:v>0.3068</c:v>
                </c:pt>
                <c:pt idx="113">
                  <c:v>0.3</c:v>
                </c:pt>
                <c:pt idx="114">
                  <c:v>0.3015</c:v>
                </c:pt>
                <c:pt idx="115">
                  <c:v>0.3036</c:v>
                </c:pt>
                <c:pt idx="116">
                  <c:v>0.3009</c:v>
                </c:pt>
                <c:pt idx="117">
                  <c:v>0.303</c:v>
                </c:pt>
                <c:pt idx="118">
                  <c:v>0.309</c:v>
                </c:pt>
                <c:pt idx="119">
                  <c:v>0.3003</c:v>
                </c:pt>
                <c:pt idx="120">
                  <c:v>0.2997</c:v>
                </c:pt>
                <c:pt idx="121">
                  <c:v>0.3006</c:v>
                </c:pt>
                <c:pt idx="122">
                  <c:v>0.3033</c:v>
                </c:pt>
                <c:pt idx="123">
                  <c:v>0.3054</c:v>
                </c:pt>
                <c:pt idx="124">
                  <c:v>0.3063</c:v>
                </c:pt>
                <c:pt idx="125">
                  <c:v>0.3015</c:v>
                </c:pt>
                <c:pt idx="126">
                  <c:v>0.303</c:v>
                </c:pt>
                <c:pt idx="127">
                  <c:v>0.3102</c:v>
                </c:pt>
                <c:pt idx="128">
                  <c:v>0.3147</c:v>
                </c:pt>
                <c:pt idx="129">
                  <c:v>0.3162</c:v>
                </c:pt>
                <c:pt idx="130">
                  <c:v>0.3162</c:v>
                </c:pt>
                <c:pt idx="131">
                  <c:v>0.3162</c:v>
                </c:pt>
                <c:pt idx="132">
                  <c:v>0.3162</c:v>
                </c:pt>
                <c:pt idx="133">
                  <c:v>0.3171</c:v>
                </c:pt>
                <c:pt idx="134">
                  <c:v>0.3165</c:v>
                </c:pt>
                <c:pt idx="135">
                  <c:v>0.3126</c:v>
                </c:pt>
                <c:pt idx="136">
                  <c:v>0.3096</c:v>
                </c:pt>
                <c:pt idx="137">
                  <c:v>0.3126</c:v>
                </c:pt>
                <c:pt idx="138">
                  <c:v>0.3132</c:v>
                </c:pt>
                <c:pt idx="139">
                  <c:v>0.3132</c:v>
                </c:pt>
                <c:pt idx="140">
                  <c:v>0.3114</c:v>
                </c:pt>
                <c:pt idx="141">
                  <c:v>0.3108</c:v>
                </c:pt>
                <c:pt idx="142">
                  <c:v>0.3365</c:v>
                </c:pt>
                <c:pt idx="143">
                  <c:v>0.3303</c:v>
                </c:pt>
                <c:pt idx="144">
                  <c:v>0.3243</c:v>
                </c:pt>
                <c:pt idx="145">
                  <c:v>0.3152</c:v>
                </c:pt>
                <c:pt idx="146">
                  <c:v>0.2953</c:v>
                </c:pt>
                <c:pt idx="147">
                  <c:v>0.2748</c:v>
                </c:pt>
                <c:pt idx="148">
                  <c:v>0.2581</c:v>
                </c:pt>
                <c:pt idx="149">
                  <c:v>0.2572</c:v>
                </c:pt>
                <c:pt idx="150">
                  <c:v>0.2555</c:v>
                </c:pt>
                <c:pt idx="151">
                  <c:v>0.2356</c:v>
                </c:pt>
                <c:pt idx="152">
                  <c:v>0.2274</c:v>
                </c:pt>
                <c:pt idx="153">
                  <c:v>0.2241</c:v>
                </c:pt>
                <c:pt idx="154">
                  <c:v>0.1967</c:v>
                </c:pt>
                <c:pt idx="155">
                  <c:v>0.195</c:v>
                </c:pt>
                <c:pt idx="156">
                  <c:v>0.1914</c:v>
                </c:pt>
                <c:pt idx="157">
                  <c:v>0.2225</c:v>
                </c:pt>
                <c:pt idx="158">
                  <c:v>0.2292</c:v>
                </c:pt>
                <c:pt idx="159">
                  <c:v>0.2315</c:v>
                </c:pt>
                <c:pt idx="160">
                  <c:v>0.2293</c:v>
                </c:pt>
                <c:pt idx="161">
                  <c:v>0.2287</c:v>
                </c:pt>
                <c:pt idx="162">
                  <c:v>0.2253</c:v>
                </c:pt>
                <c:pt idx="163">
                  <c:v>0.2168</c:v>
                </c:pt>
                <c:pt idx="164">
                  <c:v>0.2184</c:v>
                </c:pt>
                <c:pt idx="165">
                  <c:v>0.2209</c:v>
                </c:pt>
                <c:pt idx="166">
                  <c:v>0.2481</c:v>
                </c:pt>
                <c:pt idx="167">
                  <c:v>0.2673</c:v>
                </c:pt>
                <c:pt idx="168">
                  <c:v>0.2563</c:v>
                </c:pt>
                <c:pt idx="169">
                  <c:v>0.2616</c:v>
                </c:pt>
                <c:pt idx="170">
                  <c:v>0.2543</c:v>
                </c:pt>
                <c:pt idx="171">
                  <c:v>0.2259</c:v>
                </c:pt>
                <c:pt idx="172">
                  <c:v>0.2075</c:v>
                </c:pt>
                <c:pt idx="173">
                  <c:v>0.2509</c:v>
                </c:pt>
                <c:pt idx="174">
                  <c:v>0.3449</c:v>
                </c:pt>
                <c:pt idx="175">
                  <c:v>0.355</c:v>
                </c:pt>
                <c:pt idx="176">
                  <c:v>0.3605</c:v>
                </c:pt>
                <c:pt idx="177">
                  <c:v>0.3593</c:v>
                </c:pt>
                <c:pt idx="178">
                  <c:v>0.3633</c:v>
                </c:pt>
                <c:pt idx="179">
                  <c:v>0.3635</c:v>
                </c:pt>
                <c:pt idx="180">
                  <c:v>0.3668</c:v>
                </c:pt>
                <c:pt idx="181">
                  <c:v>0.3711</c:v>
                </c:pt>
                <c:pt idx="182">
                  <c:v>0.3532</c:v>
                </c:pt>
                <c:pt idx="183">
                  <c:v>0.3883</c:v>
                </c:pt>
                <c:pt idx="184">
                  <c:v>0.3768</c:v>
                </c:pt>
                <c:pt idx="185">
                  <c:v>0.3642</c:v>
                </c:pt>
                <c:pt idx="186">
                  <c:v>0.3799</c:v>
                </c:pt>
                <c:pt idx="187">
                  <c:v>0.3896</c:v>
                </c:pt>
                <c:pt idx="188">
                  <c:v>0.3835</c:v>
                </c:pt>
                <c:pt idx="189">
                  <c:v>0.3981</c:v>
                </c:pt>
                <c:pt idx="190">
                  <c:v>0.394</c:v>
                </c:pt>
                <c:pt idx="191">
                  <c:v>0.405</c:v>
                </c:pt>
                <c:pt idx="192">
                  <c:v>0.4073</c:v>
                </c:pt>
                <c:pt idx="193">
                  <c:v>0.4133</c:v>
                </c:pt>
                <c:pt idx="194">
                  <c:v>0.414</c:v>
                </c:pt>
                <c:pt idx="195">
                  <c:v>0.4183</c:v>
                </c:pt>
                <c:pt idx="196">
                  <c:v>0.4155</c:v>
                </c:pt>
                <c:pt idx="197">
                  <c:v>0.4196</c:v>
                </c:pt>
                <c:pt idx="198">
                  <c:v>0.4144</c:v>
                </c:pt>
                <c:pt idx="199">
                  <c:v>0.4162</c:v>
                </c:pt>
                <c:pt idx="200">
                  <c:v>0.4162</c:v>
                </c:pt>
                <c:pt idx="201">
                  <c:v>0.4215</c:v>
                </c:pt>
                <c:pt idx="202">
                  <c:v>0.4211</c:v>
                </c:pt>
                <c:pt idx="203">
                  <c:v>0.4133</c:v>
                </c:pt>
                <c:pt idx="204">
                  <c:v>0.4184</c:v>
                </c:pt>
                <c:pt idx="205">
                  <c:v>0.4071</c:v>
                </c:pt>
                <c:pt idx="206">
                  <c:v>0.4576</c:v>
                </c:pt>
                <c:pt idx="207">
                  <c:v>0.4604</c:v>
                </c:pt>
                <c:pt idx="208">
                  <c:v>0.4641</c:v>
                </c:pt>
                <c:pt idx="209">
                  <c:v>0.4675</c:v>
                </c:pt>
                <c:pt idx="210">
                  <c:v>0.4717</c:v>
                </c:pt>
                <c:pt idx="211">
                  <c:v>0.4521</c:v>
                </c:pt>
                <c:pt idx="212">
                  <c:v>0.4528</c:v>
                </c:pt>
                <c:pt idx="213">
                  <c:v>0.4572</c:v>
                </c:pt>
                <c:pt idx="214">
                  <c:v>0.4464</c:v>
                </c:pt>
                <c:pt idx="215">
                  <c:v>0.4474</c:v>
                </c:pt>
                <c:pt idx="216">
                  <c:v>0.4346</c:v>
                </c:pt>
                <c:pt idx="217">
                  <c:v>0.4192</c:v>
                </c:pt>
                <c:pt idx="218">
                  <c:v>0.4265</c:v>
                </c:pt>
                <c:pt idx="219">
                  <c:v>0.4187</c:v>
                </c:pt>
                <c:pt idx="220">
                  <c:v>0.419</c:v>
                </c:pt>
                <c:pt idx="221">
                  <c:v>0.4256</c:v>
                </c:pt>
                <c:pt idx="222">
                  <c:v>0.434</c:v>
                </c:pt>
                <c:pt idx="223">
                  <c:v>0.4258</c:v>
                </c:pt>
                <c:pt idx="224">
                  <c:v>0.4222</c:v>
                </c:pt>
                <c:pt idx="225">
                  <c:v>0.4226</c:v>
                </c:pt>
                <c:pt idx="226">
                  <c:v>0.4192</c:v>
                </c:pt>
                <c:pt idx="227">
                  <c:v>0.4213</c:v>
                </c:pt>
                <c:pt idx="228">
                  <c:v>0.4129</c:v>
                </c:pt>
                <c:pt idx="229">
                  <c:v>0.4173</c:v>
                </c:pt>
                <c:pt idx="230">
                  <c:v>0.4145</c:v>
                </c:pt>
                <c:pt idx="231">
                  <c:v>0.4079</c:v>
                </c:pt>
                <c:pt idx="232">
                  <c:v>0.4135</c:v>
                </c:pt>
                <c:pt idx="233">
                  <c:v>0.4071</c:v>
                </c:pt>
                <c:pt idx="234">
                  <c:v>0.4044</c:v>
                </c:pt>
                <c:pt idx="235">
                  <c:v>0.4018</c:v>
                </c:pt>
                <c:pt idx="236">
                  <c:v>0.4018</c:v>
                </c:pt>
                <c:pt idx="237">
                  <c:v>0.4018</c:v>
                </c:pt>
                <c:pt idx="238">
                  <c:v>0.4018</c:v>
                </c:pt>
                <c:pt idx="239">
                  <c:v>0.4018</c:v>
                </c:pt>
                <c:pt idx="240">
                  <c:v>0.4018</c:v>
                </c:pt>
                <c:pt idx="241">
                  <c:v>0.4018</c:v>
                </c:pt>
                <c:pt idx="242">
                  <c:v>0.4018</c:v>
                </c:pt>
                <c:pt idx="243">
                  <c:v>0.4018</c:v>
                </c:pt>
                <c:pt idx="244">
                  <c:v>0.4018</c:v>
                </c:pt>
                <c:pt idx="245">
                  <c:v>0.4018</c:v>
                </c:pt>
                <c:pt idx="246">
                  <c:v>0.4018</c:v>
                </c:pt>
                <c:pt idx="247">
                  <c:v>0.4018</c:v>
                </c:pt>
                <c:pt idx="248">
                  <c:v>0.4018</c:v>
                </c:pt>
                <c:pt idx="249">
                  <c:v>0.4018</c:v>
                </c:pt>
                <c:pt idx="250">
                  <c:v>0.4018</c:v>
                </c:pt>
                <c:pt idx="251">
                  <c:v>0.4026</c:v>
                </c:pt>
                <c:pt idx="252">
                  <c:v>0.4051</c:v>
                </c:pt>
                <c:pt idx="253">
                  <c:v>0.4033</c:v>
                </c:pt>
                <c:pt idx="254">
                  <c:v>0.4019</c:v>
                </c:pt>
                <c:pt idx="255">
                  <c:v>0.406</c:v>
                </c:pt>
                <c:pt idx="256">
                  <c:v>0.3999</c:v>
                </c:pt>
                <c:pt idx="257">
                  <c:v>0.4078</c:v>
                </c:pt>
                <c:pt idx="258">
                  <c:v>0.4042</c:v>
                </c:pt>
                <c:pt idx="259">
                  <c:v>0.3924</c:v>
                </c:pt>
                <c:pt idx="260">
                  <c:v>0.3845</c:v>
                </c:pt>
                <c:pt idx="261">
                  <c:v>0.3836</c:v>
                </c:pt>
                <c:pt idx="262">
                  <c:v>0.3792</c:v>
                </c:pt>
                <c:pt idx="263">
                  <c:v>0.3792</c:v>
                </c:pt>
                <c:pt idx="264">
                  <c:v>0.3722</c:v>
                </c:pt>
                <c:pt idx="265">
                  <c:v>0.3741</c:v>
                </c:pt>
                <c:pt idx="266">
                  <c:v>0.3702</c:v>
                </c:pt>
                <c:pt idx="267">
                  <c:v>0.3861</c:v>
                </c:pt>
                <c:pt idx="268">
                  <c:v>0.405</c:v>
                </c:pt>
                <c:pt idx="269">
                  <c:v>0.4077</c:v>
                </c:pt>
                <c:pt idx="270">
                  <c:v>0.4015</c:v>
                </c:pt>
                <c:pt idx="271">
                  <c:v>0.4036</c:v>
                </c:pt>
                <c:pt idx="272">
                  <c:v>0.4049</c:v>
                </c:pt>
                <c:pt idx="273">
                  <c:v>0.4064</c:v>
                </c:pt>
                <c:pt idx="274">
                  <c:v>0.4096</c:v>
                </c:pt>
                <c:pt idx="275">
                  <c:v>0.4346</c:v>
                </c:pt>
                <c:pt idx="276">
                  <c:v>0.4325</c:v>
                </c:pt>
                <c:pt idx="277">
                  <c:v>0.4313</c:v>
                </c:pt>
                <c:pt idx="278">
                  <c:v>0.4315</c:v>
                </c:pt>
                <c:pt idx="279">
                  <c:v>0.444</c:v>
                </c:pt>
                <c:pt idx="280">
                  <c:v>0.4353</c:v>
                </c:pt>
                <c:pt idx="281">
                  <c:v>0.4292</c:v>
                </c:pt>
                <c:pt idx="282">
                  <c:v>0.4364</c:v>
                </c:pt>
                <c:pt idx="283">
                  <c:v>0.4411</c:v>
                </c:pt>
                <c:pt idx="284">
                  <c:v>0.4379</c:v>
                </c:pt>
                <c:pt idx="285">
                  <c:v>0.4426</c:v>
                </c:pt>
                <c:pt idx="286">
                  <c:v>0.4395</c:v>
                </c:pt>
                <c:pt idx="287">
                  <c:v>0.4343</c:v>
                </c:pt>
                <c:pt idx="288">
                  <c:v>0.4322</c:v>
                </c:pt>
                <c:pt idx="289">
                  <c:v>0.4262</c:v>
                </c:pt>
                <c:pt idx="290">
                  <c:v>0.4274</c:v>
                </c:pt>
                <c:pt idx="291">
                  <c:v>0.4513</c:v>
                </c:pt>
                <c:pt idx="292">
                  <c:v>0.4644</c:v>
                </c:pt>
                <c:pt idx="293">
                  <c:v>0.4507</c:v>
                </c:pt>
                <c:pt idx="294">
                  <c:v>0.4533</c:v>
                </c:pt>
                <c:pt idx="295">
                  <c:v>0.4519</c:v>
                </c:pt>
                <c:pt idx="296">
                  <c:v>0.4387</c:v>
                </c:pt>
                <c:pt idx="297">
                  <c:v>0.4108</c:v>
                </c:pt>
                <c:pt idx="298">
                  <c:v>0.3748</c:v>
                </c:pt>
                <c:pt idx="299">
                  <c:v>0.367</c:v>
                </c:pt>
                <c:pt idx="300">
                  <c:v>0.3662</c:v>
                </c:pt>
                <c:pt idx="301">
                  <c:v>0.3588</c:v>
                </c:pt>
                <c:pt idx="302">
                  <c:v>0.3532</c:v>
                </c:pt>
                <c:pt idx="303">
                  <c:v>0.3565</c:v>
                </c:pt>
                <c:pt idx="304">
                  <c:v>0.3592</c:v>
                </c:pt>
                <c:pt idx="305">
                  <c:v>0.355</c:v>
                </c:pt>
                <c:pt idx="306">
                  <c:v>0.3558</c:v>
                </c:pt>
                <c:pt idx="307">
                  <c:v>0.3483</c:v>
                </c:pt>
                <c:pt idx="308">
                  <c:v>0.3501</c:v>
                </c:pt>
                <c:pt idx="309">
                  <c:v>0.3549</c:v>
                </c:pt>
                <c:pt idx="310">
                  <c:v>0.3702</c:v>
                </c:pt>
                <c:pt idx="311">
                  <c:v>0.3659</c:v>
                </c:pt>
                <c:pt idx="312">
                  <c:v>0.368</c:v>
                </c:pt>
                <c:pt idx="313">
                  <c:v>0.3793</c:v>
                </c:pt>
                <c:pt idx="314">
                  <c:v>0.375</c:v>
                </c:pt>
                <c:pt idx="315">
                  <c:v>0.3726</c:v>
                </c:pt>
                <c:pt idx="316">
                  <c:v>0.3908</c:v>
                </c:pt>
                <c:pt idx="317">
                  <c:v>0.3872</c:v>
                </c:pt>
                <c:pt idx="318">
                  <c:v>0.353</c:v>
                </c:pt>
                <c:pt idx="319">
                  <c:v>0.3762</c:v>
                </c:pt>
                <c:pt idx="320">
                  <c:v>0.363</c:v>
                </c:pt>
                <c:pt idx="321">
                  <c:v>0.3422</c:v>
                </c:pt>
                <c:pt idx="322">
                  <c:v>0.3519</c:v>
                </c:pt>
                <c:pt idx="323">
                  <c:v>0.3253</c:v>
                </c:pt>
                <c:pt idx="324">
                  <c:v>0.3346</c:v>
                </c:pt>
                <c:pt idx="325">
                  <c:v>0.308</c:v>
                </c:pt>
                <c:pt idx="326">
                  <c:v>0.2692</c:v>
                </c:pt>
                <c:pt idx="327">
                  <c:v>0.277</c:v>
                </c:pt>
                <c:pt idx="328">
                  <c:v>0.285</c:v>
                </c:pt>
                <c:pt idx="329">
                  <c:v>0.2765</c:v>
                </c:pt>
                <c:pt idx="330">
                  <c:v>0.2698</c:v>
                </c:pt>
                <c:pt idx="331">
                  <c:v>0.2834</c:v>
                </c:pt>
                <c:pt idx="332">
                  <c:v>0.2798</c:v>
                </c:pt>
                <c:pt idx="333">
                  <c:v>0.2857</c:v>
                </c:pt>
                <c:pt idx="334">
                  <c:v>0.2744</c:v>
                </c:pt>
                <c:pt idx="335">
                  <c:v>0.2818</c:v>
                </c:pt>
                <c:pt idx="336">
                  <c:v>0.27</c:v>
                </c:pt>
                <c:pt idx="337">
                  <c:v>0.2869</c:v>
                </c:pt>
                <c:pt idx="338">
                  <c:v>0.2937</c:v>
                </c:pt>
                <c:pt idx="339">
                  <c:v>0.3064</c:v>
                </c:pt>
                <c:pt idx="340">
                  <c:v>0.3103</c:v>
                </c:pt>
                <c:pt idx="341">
                  <c:v>0.3387</c:v>
                </c:pt>
                <c:pt idx="342">
                  <c:v>0.3577</c:v>
                </c:pt>
                <c:pt idx="343">
                  <c:v>0.3615</c:v>
                </c:pt>
                <c:pt idx="344">
                  <c:v>0.3668</c:v>
                </c:pt>
                <c:pt idx="345">
                  <c:v>0.3804</c:v>
                </c:pt>
                <c:pt idx="346">
                  <c:v>0.3741</c:v>
                </c:pt>
                <c:pt idx="347">
                  <c:v>0.3821</c:v>
                </c:pt>
                <c:pt idx="348">
                  <c:v>0.3809</c:v>
                </c:pt>
                <c:pt idx="349">
                  <c:v>0.4079</c:v>
                </c:pt>
                <c:pt idx="350">
                  <c:v>0.3863</c:v>
                </c:pt>
                <c:pt idx="351">
                  <c:v>0.3911</c:v>
                </c:pt>
                <c:pt idx="352">
                  <c:v>0.3894</c:v>
                </c:pt>
                <c:pt idx="353">
                  <c:v>0.3946</c:v>
                </c:pt>
                <c:pt idx="354">
                  <c:v>0.4002</c:v>
                </c:pt>
                <c:pt idx="355">
                  <c:v>0.4109</c:v>
                </c:pt>
                <c:pt idx="356">
                  <c:v>0.4149</c:v>
                </c:pt>
                <c:pt idx="357">
                  <c:v>0.4172</c:v>
                </c:pt>
                <c:pt idx="358">
                  <c:v>0.4129</c:v>
                </c:pt>
                <c:pt idx="359">
                  <c:v>0.4205</c:v>
                </c:pt>
                <c:pt idx="360">
                  <c:v>0.4287</c:v>
                </c:pt>
                <c:pt idx="361">
                  <c:v>0.4321</c:v>
                </c:pt>
                <c:pt idx="362">
                  <c:v>0.4451</c:v>
                </c:pt>
                <c:pt idx="363">
                  <c:v>0.4506</c:v>
                </c:pt>
                <c:pt idx="364">
                  <c:v>0.4796</c:v>
                </c:pt>
                <c:pt idx="365">
                  <c:v>0.4802</c:v>
                </c:pt>
                <c:pt idx="366">
                  <c:v>0.4797</c:v>
                </c:pt>
                <c:pt idx="367">
                  <c:v>0.4869</c:v>
                </c:pt>
                <c:pt idx="368">
                  <c:v>0.4799</c:v>
                </c:pt>
                <c:pt idx="369">
                  <c:v>0.4817</c:v>
                </c:pt>
                <c:pt idx="370">
                  <c:v>0.4839</c:v>
                </c:pt>
                <c:pt idx="371">
                  <c:v>0.4832</c:v>
                </c:pt>
                <c:pt idx="372">
                  <c:v>0.4894</c:v>
                </c:pt>
                <c:pt idx="373">
                  <c:v>0.4887</c:v>
                </c:pt>
                <c:pt idx="374">
                  <c:v>0.4919</c:v>
                </c:pt>
                <c:pt idx="375">
                  <c:v>0.4919</c:v>
                </c:pt>
                <c:pt idx="376">
                  <c:v>0.4892</c:v>
                </c:pt>
                <c:pt idx="377">
                  <c:v>0.4857</c:v>
                </c:pt>
                <c:pt idx="378">
                  <c:v>0.4844</c:v>
                </c:pt>
                <c:pt idx="379">
                  <c:v>0.4859</c:v>
                </c:pt>
                <c:pt idx="380">
                  <c:v>0.4809</c:v>
                </c:pt>
                <c:pt idx="381">
                  <c:v>0.4872</c:v>
                </c:pt>
                <c:pt idx="382">
                  <c:v>0.4852</c:v>
                </c:pt>
                <c:pt idx="383">
                  <c:v>0.4852</c:v>
                </c:pt>
                <c:pt idx="384">
                  <c:v>0.4852</c:v>
                </c:pt>
                <c:pt idx="385">
                  <c:v>0.4852</c:v>
                </c:pt>
                <c:pt idx="386">
                  <c:v>0.4852</c:v>
                </c:pt>
                <c:pt idx="387">
                  <c:v>0.4852</c:v>
                </c:pt>
                <c:pt idx="388">
                  <c:v>0.4852</c:v>
                </c:pt>
                <c:pt idx="389">
                  <c:v>0.4852</c:v>
                </c:pt>
                <c:pt idx="390">
                  <c:v>0.489</c:v>
                </c:pt>
                <c:pt idx="391">
                  <c:v>0.5014</c:v>
                </c:pt>
                <c:pt idx="392">
                  <c:v>0.4939</c:v>
                </c:pt>
                <c:pt idx="393">
                  <c:v>0.4993</c:v>
                </c:pt>
                <c:pt idx="394">
                  <c:v>0.5056</c:v>
                </c:pt>
                <c:pt idx="395">
                  <c:v>0.4964</c:v>
                </c:pt>
                <c:pt idx="396">
                  <c:v>0.4933</c:v>
                </c:pt>
                <c:pt idx="397">
                  <c:v>0.4953</c:v>
                </c:pt>
                <c:pt idx="398">
                  <c:v>0.4953</c:v>
                </c:pt>
                <c:pt idx="399">
                  <c:v>0.4952</c:v>
                </c:pt>
                <c:pt idx="400">
                  <c:v>0.496</c:v>
                </c:pt>
                <c:pt idx="401">
                  <c:v>0.5015</c:v>
                </c:pt>
                <c:pt idx="402">
                  <c:v>0.5026</c:v>
                </c:pt>
                <c:pt idx="403">
                  <c:v>0.5022</c:v>
                </c:pt>
                <c:pt idx="404">
                  <c:v>0.5013</c:v>
                </c:pt>
                <c:pt idx="405">
                  <c:v>0.5095</c:v>
                </c:pt>
                <c:pt idx="406">
                  <c:v>0.5198</c:v>
                </c:pt>
                <c:pt idx="407">
                  <c:v>0.5193</c:v>
                </c:pt>
                <c:pt idx="408">
                  <c:v>0.5184</c:v>
                </c:pt>
                <c:pt idx="409">
                  <c:v>0.5363</c:v>
                </c:pt>
                <c:pt idx="410">
                  <c:v>0.5409</c:v>
                </c:pt>
                <c:pt idx="411">
                  <c:v>0.5467</c:v>
                </c:pt>
                <c:pt idx="412">
                  <c:v>0.5453</c:v>
                </c:pt>
                <c:pt idx="413">
                  <c:v>0.5457</c:v>
                </c:pt>
                <c:pt idx="414">
                  <c:v>0.5418</c:v>
                </c:pt>
                <c:pt idx="415">
                  <c:v>0.5641</c:v>
                </c:pt>
                <c:pt idx="416">
                  <c:v>0.5898</c:v>
                </c:pt>
                <c:pt idx="417">
                  <c:v>0.6004</c:v>
                </c:pt>
                <c:pt idx="418">
                  <c:v>0.6004</c:v>
                </c:pt>
                <c:pt idx="419">
                  <c:v>0.5836</c:v>
                </c:pt>
                <c:pt idx="420">
                  <c:v>0.6183</c:v>
                </c:pt>
                <c:pt idx="421">
                  <c:v>0.5862</c:v>
                </c:pt>
                <c:pt idx="422">
                  <c:v>0.5822</c:v>
                </c:pt>
                <c:pt idx="423">
                  <c:v>0.5658</c:v>
                </c:pt>
                <c:pt idx="424">
                  <c:v>0.5647</c:v>
                </c:pt>
                <c:pt idx="425">
                  <c:v>0.5662</c:v>
                </c:pt>
                <c:pt idx="426">
                  <c:v>0.5662</c:v>
                </c:pt>
                <c:pt idx="427">
                  <c:v>0.5957</c:v>
                </c:pt>
                <c:pt idx="428">
                  <c:v>0.5926</c:v>
                </c:pt>
                <c:pt idx="429">
                  <c:v>0.5994</c:v>
                </c:pt>
                <c:pt idx="430">
                  <c:v>0.5994</c:v>
                </c:pt>
                <c:pt idx="431">
                  <c:v>0.5722</c:v>
                </c:pt>
                <c:pt idx="432">
                  <c:v>0.5661</c:v>
                </c:pt>
                <c:pt idx="433">
                  <c:v>0.6103</c:v>
                </c:pt>
                <c:pt idx="434">
                  <c:v>0.5992</c:v>
                </c:pt>
                <c:pt idx="435">
                  <c:v>0.602</c:v>
                </c:pt>
                <c:pt idx="436">
                  <c:v>0.6048</c:v>
                </c:pt>
                <c:pt idx="437">
                  <c:v>0.6145</c:v>
                </c:pt>
                <c:pt idx="438">
                  <c:v>0.6145</c:v>
                </c:pt>
                <c:pt idx="439">
                  <c:v>0.6073</c:v>
                </c:pt>
                <c:pt idx="440">
                  <c:v>0.6007</c:v>
                </c:pt>
                <c:pt idx="441">
                  <c:v>0.6288</c:v>
                </c:pt>
                <c:pt idx="442">
                  <c:v>0.614</c:v>
                </c:pt>
                <c:pt idx="443">
                  <c:v>0.6144</c:v>
                </c:pt>
                <c:pt idx="444">
                  <c:v>0.5986</c:v>
                </c:pt>
                <c:pt idx="445">
                  <c:v>0.6165</c:v>
                </c:pt>
                <c:pt idx="446">
                  <c:v>0.6032</c:v>
                </c:pt>
                <c:pt idx="447">
                  <c:v>0.5772</c:v>
                </c:pt>
                <c:pt idx="448">
                  <c:v>0.5594</c:v>
                </c:pt>
                <c:pt idx="449">
                  <c:v>0.5806</c:v>
                </c:pt>
                <c:pt idx="450">
                  <c:v>0.5865</c:v>
                </c:pt>
                <c:pt idx="451">
                  <c:v>0.5818</c:v>
                </c:pt>
                <c:pt idx="452">
                  <c:v>0.591</c:v>
                </c:pt>
                <c:pt idx="453">
                  <c:v>0.5844</c:v>
                </c:pt>
                <c:pt idx="454">
                  <c:v>0.5844</c:v>
                </c:pt>
                <c:pt idx="455">
                  <c:v>0.5836</c:v>
                </c:pt>
                <c:pt idx="456">
                  <c:v>0.6052</c:v>
                </c:pt>
                <c:pt idx="457">
                  <c:v>0.5869</c:v>
                </c:pt>
                <c:pt idx="458">
                  <c:v>0.609</c:v>
                </c:pt>
                <c:pt idx="459">
                  <c:v>0.6128</c:v>
                </c:pt>
                <c:pt idx="460">
                  <c:v>0.5507</c:v>
                </c:pt>
                <c:pt idx="461">
                  <c:v>0.4987</c:v>
                </c:pt>
                <c:pt idx="462">
                  <c:v>0.5214</c:v>
                </c:pt>
                <c:pt idx="463">
                  <c:v>0.52417</c:v>
                </c:pt>
                <c:pt idx="464">
                  <c:v>0.514</c:v>
                </c:pt>
                <c:pt idx="465">
                  <c:v>0.4942</c:v>
                </c:pt>
                <c:pt idx="466">
                  <c:v>0.4836</c:v>
                </c:pt>
                <c:pt idx="467">
                  <c:v>0.4906</c:v>
                </c:pt>
                <c:pt idx="468">
                  <c:v>0.5236</c:v>
                </c:pt>
                <c:pt idx="469">
                  <c:v>0.5547</c:v>
                </c:pt>
                <c:pt idx="470">
                  <c:v>0.5543</c:v>
                </c:pt>
                <c:pt idx="471">
                  <c:v>0.5601</c:v>
                </c:pt>
                <c:pt idx="472">
                  <c:v>0.5764</c:v>
                </c:pt>
                <c:pt idx="473">
                  <c:v>0.5776</c:v>
                </c:pt>
                <c:pt idx="474">
                  <c:v>0.587</c:v>
                </c:pt>
                <c:pt idx="475">
                  <c:v>0.5878</c:v>
                </c:pt>
                <c:pt idx="476">
                  <c:v>0.5817</c:v>
                </c:pt>
                <c:pt idx="477">
                  <c:v>0.587</c:v>
                </c:pt>
                <c:pt idx="478">
                  <c:v>0.5856</c:v>
                </c:pt>
                <c:pt idx="479">
                  <c:v>0.5904</c:v>
                </c:pt>
                <c:pt idx="480">
                  <c:v>0.5457</c:v>
                </c:pt>
                <c:pt idx="481">
                  <c:v>0.5457</c:v>
                </c:pt>
                <c:pt idx="482">
                  <c:v>0.5832</c:v>
                </c:pt>
                <c:pt idx="483">
                  <c:v>0.5899</c:v>
                </c:pt>
                <c:pt idx="484">
                  <c:v>0.578</c:v>
                </c:pt>
                <c:pt idx="485">
                  <c:v>0.552</c:v>
                </c:pt>
                <c:pt idx="486">
                  <c:v>0.5179</c:v>
                </c:pt>
                <c:pt idx="487">
                  <c:v>0.5626</c:v>
                </c:pt>
                <c:pt idx="488">
                  <c:v>0.5581</c:v>
                </c:pt>
                <c:pt idx="489">
                  <c:v>0.5435</c:v>
                </c:pt>
                <c:pt idx="490">
                  <c:v>0.5368</c:v>
                </c:pt>
                <c:pt idx="491">
                  <c:v>0.5323</c:v>
                </c:pt>
                <c:pt idx="492">
                  <c:v>0.5341</c:v>
                </c:pt>
                <c:pt idx="493">
                  <c:v>0.5305</c:v>
                </c:pt>
                <c:pt idx="494">
                  <c:v>0.5318</c:v>
                </c:pt>
                <c:pt idx="495">
                  <c:v>0.524</c:v>
                </c:pt>
                <c:pt idx="496">
                  <c:v>0.5505</c:v>
                </c:pt>
                <c:pt idx="497">
                  <c:v>0.5961</c:v>
                </c:pt>
                <c:pt idx="498">
                  <c:v>0.5907</c:v>
                </c:pt>
                <c:pt idx="499">
                  <c:v>0.5974</c:v>
                </c:pt>
                <c:pt idx="500">
                  <c:v>0.5777</c:v>
                </c:pt>
                <c:pt idx="501">
                  <c:v>0.621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18863640"/>
        <c:axId val="2118959848"/>
      </c:lineChart>
      <c:dateAx>
        <c:axId val="2118863640"/>
        <c:scaling>
          <c:orientation val="minMax"/>
        </c:scaling>
        <c:delete val="0"/>
        <c:axPos val="b"/>
        <c:numFmt formatCode="m/d/yy" sourceLinked="1"/>
        <c:majorTickMark val="out"/>
        <c:minorTickMark val="none"/>
        <c:tickLblPos val="nextTo"/>
        <c:crossAx val="2118959848"/>
        <c:crosses val="autoZero"/>
        <c:auto val="1"/>
        <c:lblOffset val="100"/>
        <c:baseTimeUnit val="days"/>
      </c:dateAx>
      <c:valAx>
        <c:axId val="2118959848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211886364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 rtl="0">
            <a:defRPr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Sheet1!$B$14</c:f>
              <c:strCache>
                <c:ptCount val="1"/>
              </c:strCache>
            </c:strRef>
          </c:tx>
          <c:explosion val="25"/>
          <c:val>
            <c:numRef>
              <c:f>Sheet1!$B$14:$B$27</c:f>
              <c:numCache>
                <c:formatCode>0.00%</c:formatCode>
                <c:ptCount val="14"/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0.1</c:v>
                </c:pt>
                <c:pt idx="5">
                  <c:v>0.1</c:v>
                </c:pt>
                <c:pt idx="6">
                  <c:v>0.1</c:v>
                </c:pt>
                <c:pt idx="7">
                  <c:v>0.1</c:v>
                </c:pt>
                <c:pt idx="11">
                  <c:v>-0.2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 rtl="0">
            <a:defRPr/>
          </a:pPr>
          <a:endParaRPr lang="en-US"/>
        </a:p>
      </c:txPr>
    </c:legend>
    <c:plotVisOnly val="1"/>
    <c:dispBlanksAs val="zero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63AE42D-1306-4496-85E9-1CFCDF01E9D1}" type="datetimeFigureOut">
              <a:rPr lang="en-US"/>
              <a:pPr>
                <a:defRPr/>
              </a:pPr>
              <a:t>1/9/13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1675"/>
            <a:ext cx="4683125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6" tIns="46968" rIns="93936" bIns="46968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3936" tIns="46968" rIns="93936" bIns="46968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AD3926B-C3E1-4FE9-82F5-6547D9E3AC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9183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0DED3D-1641-45F9-A8D8-F4029443AC3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964EB5-AE4A-44CA-BBD7-1A741FDA3B8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42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581B7-7EF8-4A5F-AF36-DE646D052CD4}" type="datetimeFigureOut">
              <a:rPr lang="en-US"/>
              <a:pPr>
                <a:defRPr/>
              </a:pPr>
              <a:t>1/9/13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0BE94A-0886-4A0C-AB56-BE787B6528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EC2512-39EC-4D53-9C4A-98737B938D01}" type="datetimeFigureOut">
              <a:rPr lang="en-US"/>
              <a:pPr>
                <a:defRPr/>
              </a:pPr>
              <a:t>1/9/13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3B62C3-E191-44E5-81A9-2F81298E7A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7FCFF-AAC6-43ED-99C2-E906CE223DF2}" type="datetimeFigureOut">
              <a:rPr lang="en-US"/>
              <a:pPr>
                <a:defRPr/>
              </a:pPr>
              <a:t>1/9/13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4F7390-DBF8-4C07-ADB4-452AE59494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433EF-AC14-4322-9BF3-0510C7453135}" type="datetimeFigureOut">
              <a:rPr lang="en-US"/>
              <a:pPr>
                <a:defRPr/>
              </a:pPr>
              <a:t>1/9/13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1760B5-E2BF-42D4-80D6-2E02A65069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5994D-A21B-40A4-BB0F-ABA004C8301A}" type="datetimeFigureOut">
              <a:rPr lang="en-US"/>
              <a:pPr>
                <a:defRPr/>
              </a:pPr>
              <a:t>1/9/13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6E33D7-B767-4A2F-8088-9CF0557D38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255FC-F6D5-464C-8DB2-CDF57DA80417}" type="datetimeFigureOut">
              <a:rPr lang="en-US"/>
              <a:pPr>
                <a:defRPr/>
              </a:pPr>
              <a:t>1/9/13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AA1DD-87D5-46DF-856D-30224D3187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D15157-77C7-4086-A571-CF2106B77A76}" type="datetimeFigureOut">
              <a:rPr lang="en-US"/>
              <a:pPr>
                <a:defRPr/>
              </a:pPr>
              <a:t>1/9/13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B73935-3ED8-49D3-94B9-3129C0D31A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35EB6-4A2D-4877-BDB4-6CC6A9DF78FE}" type="datetimeFigureOut">
              <a:rPr lang="en-US"/>
              <a:pPr>
                <a:defRPr/>
              </a:pPr>
              <a:t>1/9/13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721E99-0837-495E-84D0-0FDA05ABC4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43344-56AE-4BAC-9123-7F19F8CE94F2}" type="datetimeFigureOut">
              <a:rPr lang="en-US"/>
              <a:pPr>
                <a:defRPr/>
              </a:pPr>
              <a:t>1/9/13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A52DD9-2D54-4EDC-BE0F-2928EF80C9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7926D6-0067-4AC2-A856-152A3516E93D}" type="datetimeFigureOut">
              <a:rPr lang="en-US"/>
              <a:pPr>
                <a:defRPr/>
              </a:pPr>
              <a:t>1/9/13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BA45B5-E4F3-4173-89C1-A024FE94A5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D8699-8B8E-435C-B13D-6239D5386B04}" type="datetimeFigureOut">
              <a:rPr lang="en-US"/>
              <a:pPr>
                <a:defRPr/>
              </a:pPr>
              <a:t>1/9/13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D0274C-70D1-4B8C-9C64-EE9D81724B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B3F1249-29CB-4B22-BE86-91D5D1271272}" type="datetimeFigureOut">
              <a:rPr lang="en-US"/>
              <a:pPr>
                <a:defRPr/>
              </a:pPr>
              <a:t>1/9/13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47BE5DA-A06A-48B7-88F9-2E90A66988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dhedgefundtrader.com/" TargetMode="External"/><Relationship Id="rId4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madhedgefundtrader.com/" TargetMode="External"/><Relationship Id="rId3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jp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dhedgefundtrader.com/" TargetMode="External"/><Relationship Id="rId4" Type="http://schemas.openxmlformats.org/officeDocument/2006/relationships/image" Target="../media/image39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Relationship Id="rId3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620962"/>
          </a:xfrm>
        </p:spPr>
        <p:txBody>
          <a:bodyPr/>
          <a:lstStyle/>
          <a:p>
            <a:r>
              <a:rPr lang="en-US" sz="2800" dirty="0"/>
              <a:t>Please Stand </a:t>
            </a:r>
            <a:r>
              <a:rPr lang="en-US" sz="2800" dirty="0" smtClean="0"/>
              <a:t>By for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John </a:t>
            </a:r>
            <a:r>
              <a:rPr lang="en-US" sz="2800" dirty="0" smtClean="0"/>
              <a:t>Thomas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>Wednesday, </a:t>
            </a:r>
            <a:r>
              <a:rPr lang="en-US" sz="2800" dirty="0" smtClean="0"/>
              <a:t>January</a:t>
            </a:r>
            <a:r>
              <a:rPr lang="en-US" sz="2800" dirty="0" smtClean="0"/>
              <a:t> </a:t>
            </a:r>
            <a:r>
              <a:rPr lang="en-US" sz="2800" dirty="0"/>
              <a:t>9</a:t>
            </a:r>
            <a:r>
              <a:rPr lang="en-US" sz="2800" dirty="0" smtClean="0"/>
              <a:t>, 2013, </a:t>
            </a:r>
            <a:r>
              <a:rPr lang="en-US" sz="2800" dirty="0" smtClean="0"/>
              <a:t>San Francisco, CA</a:t>
            </a:r>
            <a:br>
              <a:rPr lang="en-US" sz="2800" dirty="0" smtClean="0"/>
            </a:br>
            <a:r>
              <a:rPr lang="en-US" sz="2800" dirty="0" smtClean="0"/>
              <a:t>Global Trading Dispatch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590800"/>
            <a:ext cx="8077200" cy="609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 Webinar will begin at 12:00 pm EST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3429000"/>
            <a:ext cx="2153322" cy="2752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5857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Shanghai-</a:t>
            </a:r>
            <a:r>
              <a:rPr lang="en-US" sz="2400" dirty="0" smtClean="0"/>
              <a:t>12 Year</a:t>
            </a:r>
            <a:endParaRPr lang="en-US" sz="2400" dirty="0"/>
          </a:p>
        </p:txBody>
      </p:sp>
      <p:pic>
        <p:nvPicPr>
          <p:cNvPr id="5" name="Content Placeholder 4" descr="shangahinew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82" b="132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1057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Look for an “M” Shaped Year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*Growth spurt takes us up in Q1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*Growth Scare takes us down</a:t>
            </a:r>
            <a:r>
              <a:rPr lang="en-US" dirty="0"/>
              <a:t> </a:t>
            </a:r>
            <a:r>
              <a:rPr lang="en-US" dirty="0" smtClean="0"/>
              <a:t>in Q2 &amp; Q3</a:t>
            </a:r>
            <a:br>
              <a:rPr lang="en-US" dirty="0" smtClean="0"/>
            </a:br>
            <a:r>
              <a:rPr lang="en-US" dirty="0" smtClean="0"/>
              <a:t>  </a:t>
            </a:r>
            <a:r>
              <a:rPr lang="en-US" sz="1800" dirty="0"/>
              <a:t>W</a:t>
            </a:r>
            <a:r>
              <a:rPr lang="en-US" sz="1800" dirty="0" smtClean="0"/>
              <a:t>ill be another “sell in May and go </a:t>
            </a:r>
            <a:r>
              <a:rPr lang="en-US" sz="1800" dirty="0"/>
              <a:t>a</a:t>
            </a:r>
            <a:r>
              <a:rPr lang="en-US" sz="1800" dirty="0" smtClean="0"/>
              <a:t>way” year,</a:t>
            </a:r>
            <a:br>
              <a:rPr lang="en-US" sz="1800" dirty="0" smtClean="0"/>
            </a:br>
            <a:r>
              <a:rPr lang="en-US" sz="1800" dirty="0" smtClean="0"/>
              <a:t>  (SPX) drops 10%-20%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dirty="0" smtClean="0"/>
              <a:t>*Look for a strong finish in Q4</a:t>
            </a:r>
            <a:br>
              <a:rPr lang="en-US" dirty="0" smtClean="0"/>
            </a:br>
            <a:r>
              <a:rPr lang="en-US" dirty="0" smtClean="0"/>
              <a:t>  </a:t>
            </a:r>
            <a:r>
              <a:rPr lang="en-US" sz="1800" dirty="0"/>
              <a:t>A</a:t>
            </a:r>
            <a:r>
              <a:rPr lang="en-US" sz="1800" dirty="0" smtClean="0"/>
              <a:t>s China and Europe come back on line,</a:t>
            </a:r>
            <a:br>
              <a:rPr lang="en-US" sz="1800" dirty="0" smtClean="0"/>
            </a:br>
            <a:r>
              <a:rPr lang="en-US" sz="1800" dirty="0" smtClean="0"/>
              <a:t>   and the health care industry gears up for Obamacare</a:t>
            </a:r>
            <a:endParaRPr lang="en-US" sz="1800" dirty="0"/>
          </a:p>
        </p:txBody>
      </p:sp>
      <p:pic>
        <p:nvPicPr>
          <p:cNvPr id="4" name="Picture 3" descr="Cropped-woman-crossing-finish-lin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733800"/>
            <a:ext cx="2430990" cy="2665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2389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Stocks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smtClean="0"/>
              <a:t>*S&amp;P 500 earnings rise from $100 to $105/share</a:t>
            </a:r>
            <a:br>
              <a:rPr lang="en-US" sz="2400" dirty="0" smtClean="0"/>
            </a:br>
            <a:r>
              <a:rPr lang="en-US" sz="2400" dirty="0" smtClean="0"/>
              <a:t> </a:t>
            </a:r>
            <a:r>
              <a:rPr lang="en-US" sz="1800" dirty="0" smtClean="0"/>
              <a:t> Rising profits with flat sales through technology improvements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*Multiples rise from 14X to 15.2X</a:t>
            </a:r>
          </a:p>
          <a:p>
            <a:pPr marL="0" indent="0">
              <a:buNone/>
            </a:pPr>
            <a:r>
              <a:rPr lang="en-US" sz="1800" dirty="0" smtClean="0"/>
              <a:t>  Justified by low interest rates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2400" dirty="0" smtClean="0"/>
              <a:t>*Takes (SPX) to 1,600, top of the</a:t>
            </a:r>
            <a:br>
              <a:rPr lang="en-US" sz="2400" dirty="0" smtClean="0"/>
            </a:br>
            <a:r>
              <a:rPr lang="en-US" sz="2400" dirty="0" smtClean="0"/>
              <a:t> 13 year channel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*Look for a summer dip to 1,300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*Year end rally back towards highs</a:t>
            </a:r>
            <a:endParaRPr lang="en-US" sz="2400" dirty="0"/>
          </a:p>
        </p:txBody>
      </p:sp>
      <p:pic>
        <p:nvPicPr>
          <p:cNvPr id="4" name="Picture 3" descr="Film_543w_ModernTim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3200400"/>
            <a:ext cx="3937000" cy="2214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3610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smtClean="0"/>
              <a:t>*Technology- (AAPL), (GOOG), (ORCL)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*Financials-(JPM), (WFC), (AIG)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*Commodities-(FXC), (CAT)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*Autos-(F), (TM)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>*Consumer cyclicals-(EBAY), (WSM</a:t>
            </a:r>
            <a:r>
              <a:rPr lang="en-US" sz="2400" dirty="0" smtClean="0"/>
              <a:t>) 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  <p:pic>
        <p:nvPicPr>
          <p:cNvPr id="4" name="Picture 3" descr="seekalpha_sector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2743200"/>
            <a:ext cx="3048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2438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The Great Recession of 2013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smtClean="0"/>
              <a:t>*</a:t>
            </a:r>
            <a:r>
              <a:rPr lang="en-US" sz="2400" dirty="0"/>
              <a:t>F</a:t>
            </a:r>
            <a:r>
              <a:rPr lang="en-US" sz="2400" dirty="0" smtClean="0"/>
              <a:t>iscal cliff resolution negative effects start to kick in during Q2, higher withholding taxes, less government spending 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*The next leg of the European crisis hits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*Demographic headwind prevents</a:t>
            </a:r>
            <a:br>
              <a:rPr lang="en-US" sz="2400" dirty="0" smtClean="0"/>
            </a:br>
            <a:r>
              <a:rPr lang="en-US" sz="2400" dirty="0" smtClean="0"/>
              <a:t>economy from breaking out to the upside,</a:t>
            </a:r>
            <a:br>
              <a:rPr lang="en-US" sz="2400" dirty="0" smtClean="0"/>
            </a:br>
            <a:r>
              <a:rPr lang="en-US" sz="2400" dirty="0" smtClean="0"/>
              <a:t>continues until 2022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*May not be a real recession</a:t>
            </a:r>
            <a:br>
              <a:rPr lang="en-US" sz="2400" dirty="0" smtClean="0"/>
            </a:br>
            <a:r>
              <a:rPr lang="en-US" sz="2400" dirty="0" smtClean="0"/>
              <a:t> at all, but just a growth recession</a:t>
            </a:r>
            <a:endParaRPr lang="en-US" sz="2400" dirty="0"/>
          </a:p>
        </p:txBody>
      </p:sp>
      <p:pic>
        <p:nvPicPr>
          <p:cNvPr id="4" name="Picture 3" descr="Headline Crash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2971800"/>
            <a:ext cx="2438400" cy="325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223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(SPX) 1990-2012</a:t>
            </a:r>
            <a:br>
              <a:rPr lang="en-US" dirty="0" smtClean="0"/>
            </a:br>
            <a:r>
              <a:rPr lang="en-US" sz="3200" dirty="0" smtClean="0"/>
              <a:t>Can’t break out on 2% growth</a:t>
            </a:r>
            <a:endParaRPr lang="en-US" sz="3200" dirty="0"/>
          </a:p>
        </p:txBody>
      </p:sp>
      <p:pic>
        <p:nvPicPr>
          <p:cNvPr id="4" name="Content Placeholder 3" descr="spx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82" b="136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95411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Bonds</a:t>
            </a:r>
            <a:br>
              <a:rPr lang="en-US" sz="3600" dirty="0" smtClean="0"/>
            </a:br>
            <a:r>
              <a:rPr lang="en-US" sz="2400" dirty="0" smtClean="0"/>
              <a:t>The Peak is in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200" dirty="0" smtClean="0"/>
              <a:t>*Reallocation out of bonds into stocks will be the big trade of 2013</a:t>
            </a:r>
            <a:br>
              <a:rPr lang="en-US" sz="2200" dirty="0" smtClean="0"/>
            </a:b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>*Treasuries hit their 60 year peak in August, 2012</a:t>
            </a:r>
            <a:br>
              <a:rPr lang="en-US" sz="2200" dirty="0" smtClean="0"/>
            </a:br>
            <a:r>
              <a:rPr lang="en-US" sz="2200" dirty="0" smtClean="0"/>
              <a:t>  ten year yield of 1.38%</a:t>
            </a:r>
            <a:br>
              <a:rPr lang="en-US" sz="2200" dirty="0" smtClean="0"/>
            </a:b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>*Negative real returns across every maturity range</a:t>
            </a:r>
            <a:br>
              <a:rPr lang="en-US" sz="2200" dirty="0" smtClean="0"/>
            </a:br>
            <a:endParaRPr lang="en-US" sz="2200" dirty="0" smtClean="0"/>
          </a:p>
          <a:p>
            <a:pPr marL="0" indent="0">
              <a:buNone/>
            </a:pPr>
            <a:r>
              <a:rPr lang="en-US" sz="2200" dirty="0" smtClean="0"/>
              <a:t>*Don’t look for a crash,</a:t>
            </a:r>
            <a:r>
              <a:rPr lang="en-US" sz="2200" dirty="0"/>
              <a:t> </a:t>
            </a:r>
            <a:r>
              <a:rPr lang="en-US" sz="2200" dirty="0" smtClean="0"/>
              <a:t>but a grind down with</a:t>
            </a:r>
            <a:br>
              <a:rPr lang="en-US" sz="2200" dirty="0" smtClean="0"/>
            </a:br>
            <a:r>
              <a:rPr lang="en-US" sz="2200" dirty="0" smtClean="0"/>
              <a:t>Ben Bernanke buying $85 billion a month of bonds</a:t>
            </a:r>
            <a:endParaRPr lang="en-US" sz="2200" dirty="0"/>
          </a:p>
          <a:p>
            <a:pPr marL="0" indent="0">
              <a:buNone/>
            </a:pP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>*Inflation returns with a vengeance</a:t>
            </a:r>
            <a:br>
              <a:rPr lang="en-US" sz="2200" dirty="0" smtClean="0"/>
            </a:br>
            <a:r>
              <a:rPr lang="en-US" sz="2200" dirty="0" smtClean="0"/>
              <a:t>  in the 2020’s </a:t>
            </a:r>
            <a:r>
              <a:rPr lang="en-US" sz="1800" dirty="0" smtClean="0"/>
              <a:t>(see financial system in 2030 piece)</a:t>
            </a:r>
            <a:endParaRPr lang="en-US" sz="1800" dirty="0"/>
          </a:p>
        </p:txBody>
      </p:sp>
      <p:pic>
        <p:nvPicPr>
          <p:cNvPr id="4" name="Picture 3" descr="8aMatterhor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3962400"/>
            <a:ext cx="2253996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837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10 Year Treasury Yields 1980-2012</a:t>
            </a:r>
            <a:br>
              <a:rPr lang="en-US" sz="3600" dirty="0" smtClean="0"/>
            </a:br>
            <a:r>
              <a:rPr lang="en-US" sz="2800" dirty="0" smtClean="0"/>
              <a:t>Yielding  1.70%</a:t>
            </a:r>
            <a:endParaRPr lang="en-US" sz="2800" dirty="0"/>
          </a:p>
        </p:txBody>
      </p:sp>
      <p:pic>
        <p:nvPicPr>
          <p:cNvPr id="4" name="Content Placeholder 3" descr="tnx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82" b="136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374098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(TBT)- Double Inverse Treasury ETF</a:t>
            </a:r>
            <a:br>
              <a:rPr lang="en-US" sz="3600" dirty="0" smtClean="0"/>
            </a:br>
            <a:r>
              <a:rPr lang="en-US" sz="3600" dirty="0" smtClean="0"/>
              <a:t>effective yield –negative 5%</a:t>
            </a:r>
            <a:endParaRPr lang="en-US" sz="3600" dirty="0"/>
          </a:p>
        </p:txBody>
      </p:sp>
      <p:pic>
        <p:nvPicPr>
          <p:cNvPr id="4" name="Content Placeholder 3" descr="tbt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82" b="136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363869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(LQD)-3.8%</a:t>
            </a:r>
            <a:endParaRPr lang="en-US" sz="4000" dirty="0"/>
          </a:p>
        </p:txBody>
      </p:sp>
      <p:pic>
        <p:nvPicPr>
          <p:cNvPr id="4" name="Content Placeholder 3" descr="lqd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82" b="136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423747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The Mad Hedge Fund Trader</a:t>
            </a:r>
            <a:br>
              <a:rPr lang="en-US" sz="2800" dirty="0" smtClean="0"/>
            </a:br>
            <a:r>
              <a:rPr lang="en-US" sz="2800" dirty="0" smtClean="0"/>
              <a:t>“</a:t>
            </a:r>
            <a:r>
              <a:rPr lang="en-US" sz="2800" dirty="0" smtClean="0"/>
              <a:t>A Ton of Good News</a:t>
            </a:r>
            <a:r>
              <a:rPr lang="en-US" sz="2800" dirty="0" smtClean="0"/>
              <a:t>”</a:t>
            </a:r>
            <a:endParaRPr lang="en-US" sz="1600" dirty="0" smtClean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 rtlCol="0">
            <a:normAutofit fontScale="625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b="1" i="1" dirty="0" smtClean="0">
                <a:solidFill>
                  <a:srgbClr val="002060"/>
                </a:solidFill>
              </a:rPr>
              <a:t>Diary of a Mad Hedge Fund Trader</a:t>
            </a:r>
            <a:r>
              <a:rPr lang="en-US" b="1" i="1" dirty="0" smtClean="0"/>
              <a:t> </a:t>
            </a:r>
            <a:br>
              <a:rPr lang="en-US" b="1" i="1" dirty="0" smtClean="0"/>
            </a:br>
            <a:r>
              <a:rPr lang="en-US" b="1" i="1" dirty="0" smtClean="0"/>
              <a:t/>
            </a:r>
            <a:br>
              <a:rPr lang="en-US" b="1" i="1" dirty="0" smtClean="0"/>
            </a:br>
            <a:r>
              <a:rPr lang="en-US" b="1" i="1" dirty="0" smtClean="0"/>
              <a:t>San Francisco, </a:t>
            </a:r>
            <a:r>
              <a:rPr lang="en-US" b="1" i="1" dirty="0" smtClean="0"/>
              <a:t>January</a:t>
            </a:r>
            <a:r>
              <a:rPr lang="en-US" b="1" i="1" dirty="0" smtClean="0"/>
              <a:t> </a:t>
            </a:r>
            <a:r>
              <a:rPr lang="en-US" b="1" i="1" dirty="0"/>
              <a:t>9</a:t>
            </a:r>
            <a:r>
              <a:rPr lang="en-US" b="1" i="1" dirty="0" smtClean="0"/>
              <a:t>, 2013</a:t>
            </a:r>
            <a:r>
              <a:rPr lang="en-US" b="1" i="1" dirty="0" smtClean="0"/>
              <a:t/>
            </a:r>
            <a:br>
              <a:rPr lang="en-US" b="1" i="1" dirty="0" smtClean="0"/>
            </a:br>
            <a:r>
              <a:rPr lang="en-US" b="1" i="1" dirty="0" smtClean="0"/>
              <a:t/>
            </a:r>
            <a:br>
              <a:rPr lang="en-US" b="1" i="1" dirty="0" smtClean="0"/>
            </a:br>
            <a:r>
              <a:rPr lang="en-US" sz="4400" dirty="0" smtClean="0">
                <a:solidFill>
                  <a:srgbClr val="0070C0"/>
                </a:solidFill>
                <a:hlinkClick r:id="rId3"/>
              </a:rPr>
              <a:t>www.madhedgefundtrader.com</a:t>
            </a:r>
            <a:r>
              <a:rPr lang="en-US" sz="4400" dirty="0" smtClean="0">
                <a:solidFill>
                  <a:srgbClr val="0070C0"/>
                </a:solidFill>
              </a:rPr>
              <a:t> </a:t>
            </a:r>
            <a:br>
              <a:rPr lang="en-US" sz="4400" dirty="0" smtClean="0">
                <a:solidFill>
                  <a:srgbClr val="0070C0"/>
                </a:solidFill>
              </a:rPr>
            </a:br>
            <a:r>
              <a:rPr lang="en-US" sz="4400" dirty="0" smtClean="0"/>
              <a:t/>
            </a:r>
            <a:br>
              <a:rPr lang="en-US" sz="4400" dirty="0" smtClean="0"/>
            </a:br>
            <a:endParaRPr lang="en-US" dirty="0"/>
          </a:p>
        </p:txBody>
      </p:sp>
      <p:pic>
        <p:nvPicPr>
          <p:cNvPr id="5" name="Picture 4" descr="stock-footage-closeup-of-young-girl-looking-through-binoculars-over-white-background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524000"/>
            <a:ext cx="4293809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667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Municipal Bonds-2.9% yield</a:t>
            </a:r>
            <a:endParaRPr lang="en-US" sz="3600" dirty="0"/>
          </a:p>
        </p:txBody>
      </p:sp>
      <p:pic>
        <p:nvPicPr>
          <p:cNvPr id="4" name="Content Placeholder 3" descr="mub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82" b="136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94940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Junk Bonds (JNK)</a:t>
            </a:r>
            <a:br>
              <a:rPr lang="en-US" sz="3600" dirty="0" smtClean="0"/>
            </a:br>
            <a:r>
              <a:rPr lang="en-US" sz="1800" dirty="0" smtClean="0"/>
              <a:t>will continue to track with equity markets as investors reach for yield, now under 6%</a:t>
            </a:r>
            <a:endParaRPr lang="en-US" sz="1800" dirty="0"/>
          </a:p>
        </p:txBody>
      </p:sp>
      <p:pic>
        <p:nvPicPr>
          <p:cNvPr id="4" name="Content Placeholder 3" descr="jnk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82" b="136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6370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(PCY) Sovereign Debt-4.7% yield</a:t>
            </a:r>
            <a:endParaRPr lang="en-US" sz="3600" dirty="0"/>
          </a:p>
        </p:txBody>
      </p:sp>
      <p:pic>
        <p:nvPicPr>
          <p:cNvPr id="4" name="Content Placeholder 3" descr="pcy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82" b="136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3727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Wisdom Tree Emerging Market Local Debt Fund (ELD)</a:t>
            </a:r>
            <a:endParaRPr lang="en-US" sz="2800" dirty="0"/>
          </a:p>
        </p:txBody>
      </p:sp>
      <p:pic>
        <p:nvPicPr>
          <p:cNvPr id="4" name="Content Placeholder 3" descr="sceld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82" b="136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075051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Foreign Exchange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smtClean="0"/>
              <a:t>*Weak dollar Q1, Q4, Strong dollar </a:t>
            </a:r>
            <a:r>
              <a:rPr lang="en-US" sz="2400" dirty="0" smtClean="0"/>
              <a:t>Q2, Q3  </a:t>
            </a:r>
            <a:r>
              <a:rPr lang="en-US" sz="1800" dirty="0" smtClean="0"/>
              <a:t>most aggressive central bank creates the weakest currency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2400" dirty="0" smtClean="0"/>
              <a:t>*Weak yen will be the big trade</a:t>
            </a:r>
            <a:br>
              <a:rPr lang="en-US" sz="2400" dirty="0" smtClean="0"/>
            </a:b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sz="1800" dirty="0" smtClean="0"/>
              <a:t>beginning of a multiyear, possible multi decade plunge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2400" dirty="0" smtClean="0"/>
              <a:t>*Euro stagnates in a range</a:t>
            </a:r>
            <a:br>
              <a:rPr lang="en-US" sz="2400" dirty="0" smtClean="0"/>
            </a:br>
            <a:r>
              <a:rPr lang="en-US" sz="2400" dirty="0" smtClean="0"/>
              <a:t>  </a:t>
            </a:r>
            <a:r>
              <a:rPr lang="en-US" sz="1800" dirty="0" smtClean="0"/>
              <a:t>supported by weak QE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2400" dirty="0" smtClean="0"/>
              <a:t>*Commodity based Ausie and</a:t>
            </a:r>
            <a:br>
              <a:rPr lang="en-US" sz="2400" dirty="0" smtClean="0"/>
            </a:br>
            <a:r>
              <a:rPr lang="en-US" sz="2400" dirty="0" smtClean="0"/>
              <a:t> Canadian dollars are strong</a:t>
            </a:r>
            <a:br>
              <a:rPr lang="en-US" sz="2400" dirty="0" smtClean="0"/>
            </a:br>
            <a:r>
              <a:rPr lang="en-US" sz="2400" dirty="0" smtClean="0"/>
              <a:t>  </a:t>
            </a:r>
            <a:r>
              <a:rPr lang="en-US" sz="1800" dirty="0" smtClean="0"/>
              <a:t>supported by China demand</a:t>
            </a:r>
            <a:endParaRPr lang="en-US" sz="1800" dirty="0"/>
          </a:p>
        </p:txBody>
      </p:sp>
      <p:pic>
        <p:nvPicPr>
          <p:cNvPr id="4" name="Picture 3" descr="butterfly_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3352800"/>
            <a:ext cx="1981200" cy="2978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509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Japanese Yen 1980-2012</a:t>
            </a:r>
            <a:endParaRPr lang="en-US" dirty="0"/>
          </a:p>
        </p:txBody>
      </p:sp>
      <p:pic>
        <p:nvPicPr>
          <p:cNvPr id="4" name="Content Placeholder 3" descr="fxy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82" b="136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13549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(YCS) Double Inverse Yen ETF</a:t>
            </a:r>
            <a:endParaRPr lang="en-US" sz="3600" dirty="0"/>
          </a:p>
        </p:txBody>
      </p:sp>
      <p:pic>
        <p:nvPicPr>
          <p:cNvPr id="4" name="Content Placeholder 3" descr="ycs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82" b="136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356167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Euro</a:t>
            </a:r>
            <a:endParaRPr lang="en-US" dirty="0"/>
          </a:p>
        </p:txBody>
      </p:sp>
      <p:pic>
        <p:nvPicPr>
          <p:cNvPr id="4" name="Content Placeholder 3" descr="fxe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82" b="136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463013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Australian Dollar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 descr="fxa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82" b="136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332753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Precious Metals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smtClean="0"/>
              <a:t>*Long term bull market intact, but may stagnate while other assets are in “RISK ON” mode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*QE3 and QE4 have not translated into growth of the monetary base essential for </a:t>
            </a:r>
            <a:r>
              <a:rPr lang="en-US" sz="2400" dirty="0"/>
              <a:t>h</a:t>
            </a:r>
            <a:r>
              <a:rPr lang="en-US" sz="2400" dirty="0" smtClean="0"/>
              <a:t>igher precious metals  prices</a:t>
            </a:r>
            <a:br>
              <a:rPr lang="en-US" sz="2400" dirty="0" smtClean="0"/>
            </a:br>
            <a:r>
              <a:rPr lang="en-US" sz="1800" dirty="0" smtClean="0"/>
              <a:t>(because money is targeted at the mortgage market)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2400" dirty="0" smtClean="0"/>
              <a:t>*Who needs an insurance policy if we</a:t>
            </a:r>
            <a:br>
              <a:rPr lang="en-US" sz="2400" dirty="0" smtClean="0"/>
            </a:br>
            <a:r>
              <a:rPr lang="en-US" sz="2400" dirty="0" smtClean="0"/>
              <a:t> are going to live forever?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*Emerging market central bank</a:t>
            </a:r>
            <a:br>
              <a:rPr lang="en-US" sz="2400" dirty="0" smtClean="0"/>
            </a:br>
            <a:r>
              <a:rPr lang="en-US" sz="2400" dirty="0" smtClean="0"/>
              <a:t> buying underpins gold at $1,500</a:t>
            </a:r>
            <a:endParaRPr lang="en-US" sz="2400" dirty="0"/>
          </a:p>
        </p:txBody>
      </p:sp>
      <p:pic>
        <p:nvPicPr>
          <p:cNvPr id="4" name="Picture 3" descr="james-bond-goldfing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4038600"/>
            <a:ext cx="2997200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545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MHFT </a:t>
            </a:r>
            <a:r>
              <a:rPr lang="en-US" sz="2800" dirty="0"/>
              <a:t>Global Strategy Luncheons</a:t>
            </a:r>
            <a:br>
              <a:rPr lang="en-US" sz="2800" dirty="0"/>
            </a:br>
            <a:r>
              <a:rPr lang="en-US" sz="2800" dirty="0"/>
              <a:t>Buy tickets at </a:t>
            </a:r>
            <a:r>
              <a:rPr lang="en-US" sz="2800" dirty="0">
                <a:hlinkClick r:id="rId2"/>
              </a:rPr>
              <a:t>www.madhedgefundtrader.com</a:t>
            </a:r>
            <a:r>
              <a:rPr lang="en-US" sz="2800" dirty="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 flipH="1">
            <a:off x="3276600" y="243840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Chicago,</a:t>
            </a:r>
            <a:br>
              <a:rPr lang="en-US" b="1" dirty="0" smtClean="0"/>
            </a:br>
            <a:r>
              <a:rPr lang="en-US" b="1" dirty="0" smtClean="0"/>
              <a:t>April 19</a:t>
            </a:r>
            <a:r>
              <a:rPr lang="en-US" b="1" dirty="0" smtClean="0"/>
              <a:t>, </a:t>
            </a:r>
            <a:r>
              <a:rPr lang="en-US" b="1" dirty="0" smtClean="0"/>
              <a:t>2013</a:t>
            </a:r>
            <a:endParaRPr lang="en-US" b="1" dirty="0"/>
          </a:p>
        </p:txBody>
      </p:sp>
      <p:pic>
        <p:nvPicPr>
          <p:cNvPr id="4" name="Picture 3" descr="Unchica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3200400"/>
            <a:ext cx="38862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513133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Adjusted Monetary Base</a:t>
            </a:r>
            <a:br>
              <a:rPr lang="en-US" sz="2800" dirty="0" smtClean="0"/>
            </a:br>
            <a:r>
              <a:rPr lang="en-US" sz="1800" dirty="0" smtClean="0"/>
              <a:t>tells the whole story on precious metals-delayed MBS settlement has delayed QE3</a:t>
            </a:r>
            <a:endParaRPr lang="en-US" sz="1800" dirty="0"/>
          </a:p>
        </p:txBody>
      </p:sp>
      <p:sp>
        <p:nvSpPr>
          <p:cNvPr id="6" name="Up Arrow Callout 5"/>
          <p:cNvSpPr/>
          <p:nvPr/>
        </p:nvSpPr>
        <p:spPr>
          <a:xfrm>
            <a:off x="5105400" y="5317613"/>
            <a:ext cx="1828800" cy="1524000"/>
          </a:xfrm>
          <a:prstGeom prst="upArrow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October Gold Trough</a:t>
            </a:r>
            <a:br>
              <a:rPr lang="en-US" dirty="0" smtClean="0"/>
            </a:br>
            <a:r>
              <a:rPr lang="en-US" dirty="0" smtClean="0"/>
              <a:t>$1,665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rcRect t="7417" b="7417"/>
          <a:stretch>
            <a:fillRect/>
          </a:stretch>
        </p:blipFill>
        <p:spPr>
          <a:xfrm>
            <a:off x="1524000" y="1752600"/>
            <a:ext cx="6324600" cy="3478286"/>
          </a:xfrm>
        </p:spPr>
      </p:pic>
      <p:sp>
        <p:nvSpPr>
          <p:cNvPr id="8" name="Down Arrow Callout 7"/>
          <p:cNvSpPr/>
          <p:nvPr/>
        </p:nvSpPr>
        <p:spPr>
          <a:xfrm>
            <a:off x="4495800" y="1219200"/>
            <a:ext cx="1676400" cy="1447800"/>
          </a:xfrm>
          <a:prstGeom prst="downArrow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September Gold Peak</a:t>
            </a:r>
            <a:br>
              <a:rPr lang="en-US" dirty="0" smtClean="0"/>
            </a:br>
            <a:r>
              <a:rPr lang="en-US" dirty="0" smtClean="0"/>
              <a:t>$1,789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3052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Gold</a:t>
            </a:r>
            <a:endParaRPr lang="en-US" sz="3600" dirty="0"/>
          </a:p>
        </p:txBody>
      </p:sp>
      <p:pic>
        <p:nvPicPr>
          <p:cNvPr id="4" name="Content Placeholder 3" descr="gold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82" b="136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551180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Silver</a:t>
            </a:r>
            <a:endParaRPr lang="en-US" sz="3600" dirty="0"/>
          </a:p>
        </p:txBody>
      </p:sp>
      <p:pic>
        <p:nvPicPr>
          <p:cNvPr id="4" name="Content Placeholder 3" descr="silver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82" b="136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99456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Energy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smtClean="0"/>
              <a:t>*US energy independence will become the dominant factor in the market over the next five years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*Chinese recovery creates a new boost for prices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*May see a rough balance of new American</a:t>
            </a:r>
            <a:br>
              <a:rPr lang="en-US" sz="2400" dirty="0" smtClean="0"/>
            </a:br>
            <a:r>
              <a:rPr lang="en-US" sz="2400" dirty="0" smtClean="0"/>
              <a:t> supply against new Chinese demand that</a:t>
            </a:r>
            <a:br>
              <a:rPr lang="en-US" sz="2400" dirty="0" smtClean="0"/>
            </a:br>
            <a:r>
              <a:rPr lang="en-US" sz="2400" dirty="0" smtClean="0"/>
              <a:t> keeps oil in a $80-$105 range 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*Natural gas conversions is finally putting</a:t>
            </a:r>
            <a:br>
              <a:rPr lang="en-US" sz="2400" dirty="0" smtClean="0"/>
            </a:br>
            <a:r>
              <a:rPr lang="en-US" sz="2400" dirty="0" smtClean="0"/>
              <a:t>that market in balance at $3-$4 MMBTU</a:t>
            </a:r>
            <a:br>
              <a:rPr lang="en-US" sz="2400" dirty="0" smtClean="0"/>
            </a:br>
            <a:r>
              <a:rPr lang="en-US" sz="1800" dirty="0" smtClean="0"/>
              <a:t>(coal power drops from 50% to 36% of US power supply)</a:t>
            </a:r>
            <a:endParaRPr lang="en-US" sz="1800" dirty="0"/>
          </a:p>
        </p:txBody>
      </p:sp>
      <p:pic>
        <p:nvPicPr>
          <p:cNvPr id="4" name="Picture 3" descr="well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7896" y="4114800"/>
            <a:ext cx="2540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6703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West Texas Crude</a:t>
            </a:r>
            <a:endParaRPr lang="en-US" dirty="0"/>
          </a:p>
        </p:txBody>
      </p:sp>
      <p:pic>
        <p:nvPicPr>
          <p:cNvPr id="4" name="Content Placeholder 3" descr="oil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82" b="136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958598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Natural Gas</a:t>
            </a:r>
            <a:endParaRPr lang="en-US" dirty="0"/>
          </a:p>
        </p:txBody>
      </p:sp>
      <p:pic>
        <p:nvPicPr>
          <p:cNvPr id="4" name="Content Placeholder 3" descr="natgas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82" b="136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8196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Commodities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*Its all about China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*Modest Chinese recovery puts floor under base metals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*Add a US housing recovery and prices go up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*Add a European recovery and</a:t>
            </a:r>
            <a:br>
              <a:rPr lang="en-US" sz="2400" dirty="0" smtClean="0"/>
            </a:br>
            <a:r>
              <a:rPr lang="en-US" sz="2400" dirty="0" smtClean="0"/>
              <a:t> they go ballistic</a:t>
            </a:r>
            <a:br>
              <a:rPr lang="en-US" sz="2400" dirty="0" smtClean="0"/>
            </a:br>
            <a:r>
              <a:rPr lang="en-US" sz="1800" dirty="0" smtClean="0"/>
              <a:t>(it takes five years to bring on new supply)</a:t>
            </a:r>
            <a:endParaRPr lang="en-US" sz="1800" dirty="0"/>
          </a:p>
        </p:txBody>
      </p:sp>
      <p:pic>
        <p:nvPicPr>
          <p:cNvPr id="4" name="Picture 3" descr="copper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352800"/>
            <a:ext cx="2590800" cy="307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2345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Copper</a:t>
            </a:r>
            <a:endParaRPr lang="en-US" sz="3600" dirty="0"/>
          </a:p>
        </p:txBody>
      </p:sp>
      <p:pic>
        <p:nvPicPr>
          <p:cNvPr id="4" name="Content Placeholder 3" descr="copper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82" b="136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45204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Agricultural Products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*Long term play </a:t>
            </a:r>
            <a:r>
              <a:rPr lang="en-US" sz="2400" dirty="0" smtClean="0"/>
              <a:t>on </a:t>
            </a:r>
            <a:r>
              <a:rPr lang="en-US" sz="2400" dirty="0"/>
              <a:t>population expansion</a:t>
            </a:r>
            <a:br>
              <a:rPr lang="en-US" sz="2400" dirty="0"/>
            </a:br>
            <a:r>
              <a:rPr lang="en-US" sz="1800" dirty="0" smtClean="0"/>
              <a:t>7 billion to 9 billion by 2050</a:t>
            </a:r>
            <a:br>
              <a:rPr lang="en-US" sz="1800" dirty="0" smtClean="0"/>
            </a:br>
            <a:r>
              <a:rPr lang="en-US" sz="1800" dirty="0" smtClean="0"/>
              <a:t>half of increase is in food importing nations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2400" dirty="0" smtClean="0"/>
              <a:t>*</a:t>
            </a:r>
            <a:r>
              <a:rPr lang="en-US" sz="2400" dirty="0"/>
              <a:t>Rising emerging market standards of living</a:t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*Does global warming return?</a:t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*Use any winter weakness to</a:t>
            </a:r>
            <a:br>
              <a:rPr lang="en-US" sz="2400" dirty="0"/>
            </a:br>
            <a:r>
              <a:rPr lang="en-US" sz="2400" dirty="0"/>
              <a:t>pick up positions for another</a:t>
            </a:r>
            <a:br>
              <a:rPr lang="en-US" sz="2400" dirty="0"/>
            </a:br>
            <a:r>
              <a:rPr lang="en-US" sz="2400" dirty="0"/>
              <a:t>summer draught</a:t>
            </a:r>
          </a:p>
          <a:p>
            <a:endParaRPr lang="en-US" dirty="0"/>
          </a:p>
        </p:txBody>
      </p:sp>
      <p:pic>
        <p:nvPicPr>
          <p:cNvPr id="4" name="Picture 3" descr="corn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733800"/>
            <a:ext cx="3975100" cy="2574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7377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Corn</a:t>
            </a:r>
            <a:endParaRPr lang="en-US" dirty="0"/>
          </a:p>
        </p:txBody>
      </p:sp>
      <p:pic>
        <p:nvPicPr>
          <p:cNvPr id="4" name="Content Placeholder 3" descr="corn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82" b="136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89125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Trade Alert Performance</a:t>
            </a:r>
            <a:br>
              <a:rPr lang="en-US" sz="3200" dirty="0" smtClean="0"/>
            </a:br>
            <a:r>
              <a:rPr lang="en-US" sz="1800" dirty="0" smtClean="0"/>
              <a:t>Churning under All Time High</a:t>
            </a:r>
            <a:br>
              <a:rPr lang="en-US" sz="1800" dirty="0" smtClean="0"/>
            </a:b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*</a:t>
            </a:r>
            <a:r>
              <a:rPr lang="en-US" sz="2400" dirty="0" smtClean="0"/>
              <a:t>2012 total return of 14.78%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000" dirty="0" smtClean="0"/>
              <a:t>*</a:t>
            </a:r>
            <a:r>
              <a:rPr lang="en-US" sz="2000" dirty="0" smtClean="0"/>
              <a:t>2013 </a:t>
            </a:r>
            <a:r>
              <a:rPr lang="en-US" sz="2000" dirty="0" smtClean="0"/>
              <a:t>YTD </a:t>
            </a:r>
            <a:r>
              <a:rPr lang="en-US" sz="2000" dirty="0" smtClean="0"/>
              <a:t>+</a:t>
            </a:r>
            <a:r>
              <a:rPr lang="en-US" sz="2000" dirty="0" smtClean="0"/>
              <a:t>7.09</a:t>
            </a:r>
            <a:r>
              <a:rPr lang="en-US" sz="2000" dirty="0" smtClean="0"/>
              <a:t>%</a:t>
            </a:r>
            <a:r>
              <a:rPr lang="en-US" sz="2000" dirty="0" smtClean="0"/>
              <a:t>, compared to </a:t>
            </a:r>
            <a:r>
              <a:rPr lang="en-US" sz="2000" dirty="0" smtClean="0"/>
              <a:t>1.9</a:t>
            </a:r>
            <a:r>
              <a:rPr lang="en-US" sz="2000" dirty="0" smtClean="0"/>
              <a:t>%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for the Dow, beating it by </a:t>
            </a:r>
            <a:r>
              <a:rPr lang="en-US" sz="2000" dirty="0" smtClean="0"/>
              <a:t>5.19</a:t>
            </a:r>
            <a:r>
              <a:rPr lang="en-US" sz="2000" dirty="0" smtClean="0"/>
              <a:t>%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*First </a:t>
            </a:r>
            <a:r>
              <a:rPr lang="en-US" sz="2400" dirty="0" smtClean="0"/>
              <a:t>108 </a:t>
            </a:r>
            <a:r>
              <a:rPr lang="en-US" sz="2400" dirty="0"/>
              <a:t>weeks of </a:t>
            </a:r>
            <a:r>
              <a:rPr lang="en-US" sz="2400" dirty="0" smtClean="0"/>
              <a:t>Trading </a:t>
            </a:r>
            <a:r>
              <a:rPr lang="en-US" sz="2400" dirty="0" smtClean="0"/>
              <a:t>+</a:t>
            </a:r>
            <a:r>
              <a:rPr lang="en-US" sz="2400" dirty="0" smtClean="0"/>
              <a:t>62.1</a:t>
            </a:r>
            <a:r>
              <a:rPr lang="en-US" sz="2400" dirty="0" smtClean="0"/>
              <a:t>%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000" dirty="0" smtClean="0"/>
              <a:t>*</a:t>
            </a:r>
            <a:r>
              <a:rPr lang="en-US" sz="2000" dirty="0"/>
              <a:t>Versus </a:t>
            </a:r>
            <a:r>
              <a:rPr lang="en-US" sz="2000" dirty="0" smtClean="0"/>
              <a:t>+</a:t>
            </a:r>
            <a:r>
              <a:rPr lang="en-US" sz="2000" dirty="0" smtClean="0"/>
              <a:t>6.9</a:t>
            </a:r>
            <a:r>
              <a:rPr lang="en-US" sz="2000" dirty="0" smtClean="0"/>
              <a:t>% </a:t>
            </a:r>
            <a:r>
              <a:rPr lang="en-US" sz="2000" dirty="0"/>
              <a:t>for </a:t>
            </a:r>
            <a:r>
              <a:rPr lang="en-US" sz="2000" dirty="0" smtClean="0"/>
              <a:t>the Dow Average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>A </a:t>
            </a:r>
            <a:r>
              <a:rPr lang="en-US" sz="2000" dirty="0" smtClean="0"/>
              <a:t>55% </a:t>
            </a:r>
            <a:r>
              <a:rPr lang="en-US" sz="2000" dirty="0" smtClean="0"/>
              <a:t>outperformance of the index</a:t>
            </a: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93 out of 137 closed trades profitable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u="sng" dirty="0" smtClean="0"/>
              <a:t>68% success rate on closed trades</a:t>
            </a:r>
            <a:endParaRPr lang="en-US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1828800"/>
            <a:ext cx="20574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766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DBA</a:t>
            </a:r>
            <a:endParaRPr lang="en-US" dirty="0"/>
          </a:p>
        </p:txBody>
      </p:sp>
      <p:pic>
        <p:nvPicPr>
          <p:cNvPr id="4" name="Content Placeholder 3" descr="dba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82" b="136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737028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/>
          <a:lstStyle/>
          <a:p>
            <a:r>
              <a:rPr lang="en-US" sz="3600" dirty="0" smtClean="0"/>
              <a:t>The 2013 Portfolio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*Stocks-buy the dips, especially in high beta emerging markets</a:t>
            </a:r>
            <a:br>
              <a:rPr lang="en-US" sz="2400" dirty="0" smtClean="0"/>
            </a:br>
            <a:r>
              <a:rPr lang="en-US" sz="2400" dirty="0" smtClean="0"/>
              <a:t>*Bonds-sell rallies in Treasuries, corporates, muni’s,</a:t>
            </a:r>
            <a:br>
              <a:rPr lang="en-US" sz="2400" dirty="0" smtClean="0"/>
            </a:br>
            <a:r>
              <a:rPr lang="en-US" sz="2400" dirty="0" smtClean="0"/>
              <a:t>  buy junk and emerging market debt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*</a:t>
            </a:r>
            <a:r>
              <a:rPr lang="en-US" sz="2400" dirty="0" smtClean="0"/>
              <a:t>Commodities-buy the dips on China recovery</a:t>
            </a:r>
          </a:p>
          <a:p>
            <a:pPr marL="0" indent="0">
              <a:buNone/>
            </a:pPr>
            <a:r>
              <a:rPr lang="en-US" sz="2400" dirty="0" smtClean="0"/>
              <a:t>*Currencies-sell yen on rallies, buy Ausie on dips</a:t>
            </a:r>
            <a:br>
              <a:rPr lang="en-US" sz="2400" dirty="0" smtClean="0"/>
            </a:br>
            <a:r>
              <a:rPr lang="en-US" sz="2400" dirty="0" smtClean="0"/>
              <a:t>*</a:t>
            </a:r>
            <a:r>
              <a:rPr lang="en-US" sz="2400" dirty="0"/>
              <a:t>Precious </a:t>
            </a:r>
            <a:r>
              <a:rPr lang="en-US" sz="2400" dirty="0" smtClean="0"/>
              <a:t>Metals–buy the big dips, but don’t chase</a:t>
            </a:r>
            <a:br>
              <a:rPr lang="en-US" sz="2400" dirty="0" smtClean="0"/>
            </a:br>
            <a:r>
              <a:rPr lang="en-US" sz="2400" dirty="0" smtClean="0"/>
              <a:t>*Volatility-stand aside, will bounce along bottom</a:t>
            </a:r>
            <a:br>
              <a:rPr lang="en-US" sz="2400" dirty="0" smtClean="0"/>
            </a:br>
            <a:r>
              <a:rPr lang="en-US" sz="2400" dirty="0" smtClean="0"/>
              <a:t>*The </a:t>
            </a:r>
            <a:r>
              <a:rPr lang="en-US" sz="2400" dirty="0" err="1" smtClean="0"/>
              <a:t>Ags</a:t>
            </a:r>
            <a:r>
              <a:rPr lang="en-US" sz="2400" dirty="0" smtClean="0"/>
              <a:t>–buy dips on long term global </a:t>
            </a:r>
            <a:r>
              <a:rPr lang="en-US" sz="2400" dirty="0"/>
              <a:t>f</a:t>
            </a:r>
            <a:r>
              <a:rPr lang="en-US" sz="2400" dirty="0" smtClean="0"/>
              <a:t>ood shortage</a:t>
            </a:r>
            <a:br>
              <a:rPr lang="en-US" sz="2400" dirty="0" smtClean="0"/>
            </a:br>
            <a:r>
              <a:rPr lang="en-US" sz="2400" dirty="0" smtClean="0"/>
              <a:t>*</a:t>
            </a:r>
            <a:r>
              <a:rPr lang="en-US" sz="2400" dirty="0"/>
              <a:t>Real </a:t>
            </a:r>
            <a:r>
              <a:rPr lang="en-US" sz="2400" dirty="0" smtClean="0"/>
              <a:t>estate-buy commercial and apartment</a:t>
            </a:r>
            <a:br>
              <a:rPr lang="en-US" sz="2400" dirty="0" smtClean="0"/>
            </a:br>
            <a:r>
              <a:rPr lang="en-US" sz="2400" dirty="0" smtClean="0"/>
              <a:t>   REIT’s, single family homes bounce along</a:t>
            </a:r>
            <a:br>
              <a:rPr lang="en-US" sz="2400" dirty="0" smtClean="0"/>
            </a:br>
            <a:r>
              <a:rPr lang="en-US" sz="2400" dirty="0" smtClean="0"/>
              <a:t>   bottom for 5 more years</a:t>
            </a:r>
            <a:br>
              <a:rPr lang="en-US" sz="2400" dirty="0" smtClean="0"/>
            </a:b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5029200"/>
            <a:ext cx="2457450" cy="1473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911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9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700" dirty="0" smtClean="0"/>
              <a:t>To buy strategy</a:t>
            </a:r>
            <a:r>
              <a:rPr lang="en-US" sz="2700" dirty="0"/>
              <a:t> </a:t>
            </a:r>
            <a:r>
              <a:rPr lang="en-US" sz="2700" dirty="0" smtClean="0"/>
              <a:t>luncheon tickets Please Go to</a:t>
            </a:r>
            <a:br>
              <a:rPr lang="en-US" sz="2700" dirty="0" smtClean="0"/>
            </a:br>
            <a:r>
              <a:rPr lang="en-US" sz="2700" dirty="0" smtClean="0">
                <a:hlinkClick r:id="rId3"/>
              </a:rPr>
              <a:t>www.madhedgefundtrader.com</a:t>
            </a:r>
            <a:r>
              <a:rPr lang="en-US" sz="2700" dirty="0" smtClean="0"/>
              <a:t> </a:t>
            </a: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 smtClean="0"/>
              <a:t>Next Strategy Webinar Wednesday, January 23,2013</a:t>
            </a:r>
            <a:endParaRPr lang="en-US" sz="2700" dirty="0"/>
          </a:p>
        </p:txBody>
      </p:sp>
      <p:pic>
        <p:nvPicPr>
          <p:cNvPr id="4" name="Content Placeholder 3" descr="BusinessJohn Thomas Profile Map.jpg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6" b="8336"/>
          <a:stretch>
            <a:fillRect/>
          </a:stretch>
        </p:blipFill>
        <p:spPr>
          <a:xfrm>
            <a:off x="2057400" y="2209800"/>
            <a:ext cx="5257800" cy="2891587"/>
          </a:xfrm>
        </p:spPr>
      </p:pic>
      <p:sp>
        <p:nvSpPr>
          <p:cNvPr id="5" name="TextBox 4"/>
          <p:cNvSpPr txBox="1"/>
          <p:nvPr/>
        </p:nvSpPr>
        <p:spPr>
          <a:xfrm>
            <a:off x="1676400" y="5486400"/>
            <a:ext cx="608912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Good Luck and Good Trading!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719490242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Performance Since Inception-New All Time High</a:t>
            </a:r>
            <a:br>
              <a:rPr lang="en-US" sz="2800" dirty="0" smtClean="0"/>
            </a:br>
            <a:r>
              <a:rPr lang="en-US" sz="2800" dirty="0" smtClean="0"/>
              <a:t>+</a:t>
            </a:r>
            <a:r>
              <a:rPr lang="en-US" sz="2800" dirty="0" smtClean="0"/>
              <a:t>31</a:t>
            </a:r>
            <a:r>
              <a:rPr lang="en-US" sz="2800" dirty="0" smtClean="0"/>
              <a:t>% </a:t>
            </a:r>
            <a:r>
              <a:rPr lang="en-US" sz="2800" dirty="0" smtClean="0"/>
              <a:t>Average Annualized Return</a:t>
            </a:r>
            <a:endParaRPr lang="en-US" sz="2800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769058"/>
              </p:ext>
            </p:extLst>
          </p:nvPr>
        </p:nvGraphicFramePr>
        <p:xfrm>
          <a:off x="1600200" y="1676400"/>
          <a:ext cx="6019800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5915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524000"/>
          </a:xfrm>
        </p:spPr>
        <p:txBody>
          <a:bodyPr/>
          <a:lstStyle/>
          <a:p>
            <a:r>
              <a:rPr lang="en-US" sz="3200" dirty="0"/>
              <a:t>Portfolio </a:t>
            </a:r>
            <a:r>
              <a:rPr lang="en-US" sz="3200" dirty="0" smtClean="0"/>
              <a:t>Review-</a:t>
            </a:r>
            <a:r>
              <a:rPr lang="en-US" sz="2400" dirty="0" smtClean="0"/>
              <a:t>Cutting risk before the election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7792766"/>
              </p:ext>
            </p:extLst>
          </p:nvPr>
        </p:nvGraphicFramePr>
        <p:xfrm>
          <a:off x="4572000" y="2514600"/>
          <a:ext cx="4258734" cy="41581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6321336"/>
              </p:ext>
            </p:extLst>
          </p:nvPr>
        </p:nvGraphicFramePr>
        <p:xfrm>
          <a:off x="838200" y="1371600"/>
          <a:ext cx="3505200" cy="4953000"/>
        </p:xfrm>
        <a:graphic>
          <a:graphicData uri="http://schemas.openxmlformats.org/drawingml/2006/table">
            <a:tbl>
              <a:tblPr/>
              <a:tblGrid>
                <a:gridCol w="2238843"/>
                <a:gridCol w="1266357"/>
              </a:tblGrid>
              <a:tr h="19812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Mad Hedge Fund Trader</a:t>
                      </a:r>
                    </a:p>
                  </a:txBody>
                  <a:tcPr marL="6035" marR="6035" marT="60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35" marR="6035" marT="60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Trading Book</a:t>
                      </a:r>
                    </a:p>
                  </a:txBody>
                  <a:tcPr marL="6035" marR="6035" marT="60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35" marR="6035" marT="60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Asset Class Breakdown</a:t>
                      </a:r>
                    </a:p>
                  </a:txBody>
                  <a:tcPr marL="6035" marR="6035" marT="60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35" marR="6035" marT="60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Risk Adjusted Basis</a:t>
                      </a:r>
                    </a:p>
                  </a:txBody>
                  <a:tcPr marL="6035" marR="6035" marT="60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35" marR="6035" marT="60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35" marR="6035" marT="60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35" marR="6035" marT="60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current capital at risk</a:t>
                      </a:r>
                    </a:p>
                  </a:txBody>
                  <a:tcPr marL="6035" marR="6035" marT="60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35" marR="6035" marT="60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35" marR="6035" marT="60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35" marR="6035" marT="60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sng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Risk On</a:t>
                      </a:r>
                    </a:p>
                  </a:txBody>
                  <a:tcPr marL="6035" marR="6035" marT="60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35" marR="6035" marT="60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ctr" fontAlgn="b"/>
                      <a:endParaRPr lang="en-US" sz="1100" b="1" i="0" u="sng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35" marR="6035" marT="60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35" marR="6035" marT="60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35" marR="6035" marT="60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35" marR="6035" marT="60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(AIG) $32-$35 call spread</a:t>
                      </a:r>
                    </a:p>
                  </a:txBody>
                  <a:tcPr marL="6035" marR="6035" marT="60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10.00%</a:t>
                      </a:r>
                    </a:p>
                  </a:txBody>
                  <a:tcPr marL="6035" marR="6035" marT="60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(IWM) $79-$84 call spread</a:t>
                      </a:r>
                    </a:p>
                  </a:txBody>
                  <a:tcPr marL="6035" marR="6035" marT="60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20.00%</a:t>
                      </a:r>
                    </a:p>
                  </a:txBody>
                  <a:tcPr marL="6035" marR="6035" marT="60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(SPY) $135-$140 call spread</a:t>
                      </a:r>
                    </a:p>
                  </a:txBody>
                  <a:tcPr marL="6035" marR="6035" marT="60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30.00%</a:t>
                      </a:r>
                    </a:p>
                  </a:txBody>
                  <a:tcPr marL="6035" marR="6035" marT="60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(SPY) $137-$142 call spread</a:t>
                      </a:r>
                    </a:p>
                  </a:txBody>
                  <a:tcPr marL="6035" marR="6035" marT="60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10.00%</a:t>
                      </a:r>
                    </a:p>
                  </a:txBody>
                  <a:tcPr marL="6035" marR="6035" marT="60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(FCX) $30-$33 long call spread</a:t>
                      </a:r>
                    </a:p>
                  </a:txBody>
                  <a:tcPr marL="6035" marR="6035" marT="60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10.00%</a:t>
                      </a:r>
                    </a:p>
                  </a:txBody>
                  <a:tcPr marL="6035" marR="6035" marT="60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(AAPL) $525-$575 long call spread</a:t>
                      </a:r>
                    </a:p>
                  </a:txBody>
                  <a:tcPr marL="6035" marR="6035" marT="60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10.00%</a:t>
                      </a:r>
                    </a:p>
                  </a:txBody>
                  <a:tcPr marL="6035" marR="6035" marT="60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(AAPL) $450-$500 long call spread</a:t>
                      </a:r>
                    </a:p>
                  </a:txBody>
                  <a:tcPr marL="6035" marR="6035" marT="60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10.00%</a:t>
                      </a:r>
                    </a:p>
                  </a:txBody>
                  <a:tcPr marL="6035" marR="6035" marT="60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35" marR="6035" marT="60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35" marR="6035" marT="60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sng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Risk Off</a:t>
                      </a:r>
                    </a:p>
                  </a:txBody>
                  <a:tcPr marL="6035" marR="6035" marT="60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35" marR="6035" marT="60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ctr" fontAlgn="b"/>
                      <a:endParaRPr lang="en-US" sz="1100" b="1" i="0" u="sng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35" marR="6035" marT="60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35" marR="6035" marT="60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(AAPL) $575-$650 short call spread</a:t>
                      </a:r>
                    </a:p>
                  </a:txBody>
                  <a:tcPr marL="6035" marR="6035" marT="60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-20.00%</a:t>
                      </a:r>
                    </a:p>
                  </a:txBody>
                  <a:tcPr marL="6035" marR="6035" marT="60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35" marR="6035" marT="60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35" marR="6035" marT="60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35" marR="6035" marT="60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35" marR="6035" marT="60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35" marR="6035" marT="60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35" marR="6035" marT="60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net position</a:t>
                      </a:r>
                    </a:p>
                  </a:txBody>
                  <a:tcPr marL="6035" marR="6035" marT="60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80.00%</a:t>
                      </a:r>
                    </a:p>
                  </a:txBody>
                  <a:tcPr marL="6035" marR="6035" marT="60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689765"/>
              </p:ext>
            </p:extLst>
          </p:nvPr>
        </p:nvGraphicFramePr>
        <p:xfrm>
          <a:off x="4876800" y="1143000"/>
          <a:ext cx="3898901" cy="5534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11616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A Ton of Good News Is About to Hit the Markets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*A post election growth spurt for the economy is underway,</a:t>
            </a:r>
            <a:br>
              <a:rPr lang="en-US" sz="2000" dirty="0" smtClean="0"/>
            </a:br>
            <a:r>
              <a:rPr lang="en-US" sz="2000" dirty="0" smtClean="0"/>
              <a:t>from a 1.5% annual rate to 3.5%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*Fed is offering ultra low rates</a:t>
            </a:r>
            <a:br>
              <a:rPr lang="en-US" sz="2000" dirty="0" smtClean="0"/>
            </a:br>
            <a:r>
              <a:rPr lang="en-US" sz="2000" dirty="0" smtClean="0"/>
              <a:t> until the jobless rate falls</a:t>
            </a:r>
            <a:br>
              <a:rPr lang="en-US" sz="2000" dirty="0" smtClean="0"/>
            </a:br>
            <a:r>
              <a:rPr lang="en-US" sz="2000" dirty="0" smtClean="0"/>
              <a:t> below 6.5%, could take 5 years</a:t>
            </a:r>
            <a:br>
              <a:rPr lang="en-US" sz="2000" dirty="0" smtClean="0"/>
            </a:br>
            <a:r>
              <a:rPr lang="en-US" sz="1600" dirty="0" smtClean="0"/>
              <a:t>(overcompensating for no Congressional action)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2000" dirty="0" smtClean="0"/>
              <a:t>*Housing recovery is accelerating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*Auto  recovery is accelerating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*Hurricane Sandy reconstruction adds 0.5% to GDP, iPhone 5, 0.3%, Obamacare scale up 1.0%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*All the markets needed to unleash was a fiscal cliff resolution</a:t>
            </a:r>
            <a:br>
              <a:rPr lang="en-US" sz="2000" dirty="0" smtClean="0"/>
            </a:br>
            <a:endParaRPr lang="en-US" sz="2000" dirty="0"/>
          </a:p>
        </p:txBody>
      </p:sp>
      <p:pic>
        <p:nvPicPr>
          <p:cNvPr id="4" name="Picture 3" descr="Unknow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2362200"/>
            <a:ext cx="35052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385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The Fiscal Cliff Resolution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smtClean="0"/>
              <a:t>*Creates a net drag on GDP growth of </a:t>
            </a:r>
            <a:r>
              <a:rPr lang="en-US" sz="2400" dirty="0" smtClean="0"/>
              <a:t>1.5%</a:t>
            </a: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*</a:t>
            </a:r>
            <a:r>
              <a:rPr lang="en-US" sz="2400" dirty="0"/>
              <a:t>T</a:t>
            </a:r>
            <a:r>
              <a:rPr lang="en-US" sz="2400" dirty="0" smtClean="0"/>
              <a:t>ax </a:t>
            </a:r>
            <a:r>
              <a:rPr lang="en-US" sz="2400" dirty="0" smtClean="0"/>
              <a:t>rates go up from 35% to 39.6% on income over $450,000 and spending is cut.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*The sleeper will be on your</a:t>
            </a:r>
            <a:br>
              <a:rPr lang="en-US" sz="2400" dirty="0" smtClean="0"/>
            </a:br>
            <a:r>
              <a:rPr lang="en-US" sz="2400" dirty="0" smtClean="0"/>
              <a:t>Schedule “A”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*Any further entitlement reform cuts</a:t>
            </a:r>
            <a:br>
              <a:rPr lang="en-US" sz="2400" dirty="0" smtClean="0"/>
            </a:br>
            <a:r>
              <a:rPr lang="en-US" sz="2400" dirty="0" smtClean="0"/>
              <a:t> spending more, such as raising</a:t>
            </a:r>
            <a:br>
              <a:rPr lang="en-US" sz="2400" dirty="0" smtClean="0"/>
            </a:br>
            <a:r>
              <a:rPr lang="en-US" sz="2400" dirty="0" smtClean="0"/>
              <a:t> retirement</a:t>
            </a:r>
            <a:r>
              <a:rPr lang="en-US" sz="2400" dirty="0"/>
              <a:t> </a:t>
            </a:r>
            <a:r>
              <a:rPr lang="en-US" sz="2400" dirty="0" smtClean="0"/>
              <a:t>age from 66 to 67.</a:t>
            </a:r>
            <a:endParaRPr lang="en-US" sz="2400" dirty="0"/>
          </a:p>
        </p:txBody>
      </p:sp>
      <p:pic>
        <p:nvPicPr>
          <p:cNvPr id="4" name="Picture 3" descr="0803_cliff_630x42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4038600"/>
            <a:ext cx="33147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7623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Foreign Economies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*Are transitioning from a headwind to a tailwind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*China reaccelerates from 7% to 9%</a:t>
            </a:r>
            <a:br>
              <a:rPr lang="en-US" sz="2400" dirty="0" smtClean="0"/>
            </a:br>
            <a:r>
              <a:rPr lang="en-US" sz="1600" dirty="0" smtClean="0"/>
              <a:t>(transitioning from an export oriented to domestic economy)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2400" dirty="0" smtClean="0"/>
              <a:t>*Recovery spreads to the rest of Asia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*Emerging market ETF’s could be</a:t>
            </a:r>
            <a:br>
              <a:rPr lang="en-US" sz="2400" dirty="0" smtClean="0"/>
            </a:br>
            <a:r>
              <a:rPr lang="en-US" sz="2400" dirty="0" smtClean="0"/>
              <a:t>the big performers of 2013</a:t>
            </a:r>
            <a:br>
              <a:rPr lang="en-US" sz="2400" dirty="0" smtClean="0"/>
            </a:br>
            <a:r>
              <a:rPr lang="en-US" sz="1600" dirty="0" smtClean="0"/>
              <a:t>(EWT), (EWY), (TF), (IDX), (VNM), (EWH)</a:t>
            </a:r>
            <a:br>
              <a:rPr lang="en-US" sz="16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*Europe year end recovery may</a:t>
            </a:r>
            <a:br>
              <a:rPr lang="en-US" sz="2400" dirty="0" smtClean="0"/>
            </a:br>
            <a:r>
              <a:rPr lang="en-US" sz="2400" dirty="0" smtClean="0"/>
              <a:t>be the real kicker here </a:t>
            </a:r>
            <a:r>
              <a:rPr lang="en-US" sz="1600" dirty="0" smtClean="0"/>
              <a:t>(US spill over</a:t>
            </a:r>
            <a:br>
              <a:rPr lang="en-US" sz="1600" dirty="0" smtClean="0"/>
            </a:br>
            <a:r>
              <a:rPr lang="en-US" sz="1600" dirty="0" smtClean="0"/>
              <a:t>LTRO’s, bond market recovery, progress</a:t>
            </a:r>
            <a:br>
              <a:rPr lang="en-US" sz="1600" dirty="0" smtClean="0"/>
            </a:br>
            <a:r>
              <a:rPr lang="en-US" sz="1600" dirty="0" smtClean="0"/>
              <a:t> towards new constitution)</a:t>
            </a:r>
            <a:endParaRPr lang="en-US" sz="1600" dirty="0"/>
          </a:p>
        </p:txBody>
      </p:sp>
      <p:pic>
        <p:nvPicPr>
          <p:cNvPr id="4" name="Picture 3" descr="takoon_kitesurfing_cargo_shi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3962400"/>
            <a:ext cx="3733800" cy="1963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0534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4174</TotalTime>
  <Words>525</Words>
  <Application>Microsoft Macintosh PowerPoint</Application>
  <PresentationFormat>On-screen Show (4:3)</PresentationFormat>
  <Paragraphs>99</Paragraphs>
  <Slides>42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Office Theme</vt:lpstr>
      <vt:lpstr>Please Stand By for John Thomas Wednesday, January 9, 2013, San Francisco, CA Global Trading Dispatch</vt:lpstr>
      <vt:lpstr>The Mad Hedge Fund Trader “A Ton of Good News”</vt:lpstr>
      <vt:lpstr>MHFT Global Strategy Luncheons Buy tickets at www.madhedgefundtrader.com </vt:lpstr>
      <vt:lpstr>Trade Alert Performance Churning under All Time High </vt:lpstr>
      <vt:lpstr>Performance Since Inception-New All Time High +31% Average Annualized Return</vt:lpstr>
      <vt:lpstr>Portfolio Review-Cutting risk before the election  </vt:lpstr>
      <vt:lpstr>A Ton of Good News Is About to Hit the Markets </vt:lpstr>
      <vt:lpstr>The Fiscal Cliff Resolution</vt:lpstr>
      <vt:lpstr>Foreign Economies</vt:lpstr>
      <vt:lpstr>Shanghai-12 Year</vt:lpstr>
      <vt:lpstr>Look for an “M” Shaped Year</vt:lpstr>
      <vt:lpstr>Stocks</vt:lpstr>
      <vt:lpstr>Sectors</vt:lpstr>
      <vt:lpstr>The Great Recession of 2013</vt:lpstr>
      <vt:lpstr>(SPX) 1990-2012 Can’t break out on 2% growth</vt:lpstr>
      <vt:lpstr>Bonds The Peak is in</vt:lpstr>
      <vt:lpstr>10 Year Treasury Yields 1980-2012 Yielding  1.70%</vt:lpstr>
      <vt:lpstr>(TBT)- Double Inverse Treasury ETF effective yield –negative 5%</vt:lpstr>
      <vt:lpstr>(LQD)-3.8%</vt:lpstr>
      <vt:lpstr>Municipal Bonds-2.9% yield</vt:lpstr>
      <vt:lpstr>Junk Bonds (JNK) will continue to track with equity markets as investors reach for yield, now under 6%</vt:lpstr>
      <vt:lpstr>(PCY) Sovereign Debt-4.7% yield</vt:lpstr>
      <vt:lpstr>Wisdom Tree Emerging Market Local Debt Fund (ELD)</vt:lpstr>
      <vt:lpstr>Foreign Exchange</vt:lpstr>
      <vt:lpstr>Japanese Yen 1980-2012</vt:lpstr>
      <vt:lpstr>(YCS) Double Inverse Yen ETF</vt:lpstr>
      <vt:lpstr>Euro</vt:lpstr>
      <vt:lpstr>Australian Dollar </vt:lpstr>
      <vt:lpstr>Precious Metals </vt:lpstr>
      <vt:lpstr>Adjusted Monetary Base tells the whole story on precious metals-delayed MBS settlement has delayed QE3</vt:lpstr>
      <vt:lpstr>Gold</vt:lpstr>
      <vt:lpstr>Silver</vt:lpstr>
      <vt:lpstr>Energy</vt:lpstr>
      <vt:lpstr>West Texas Crude</vt:lpstr>
      <vt:lpstr>Natural Gas</vt:lpstr>
      <vt:lpstr>Commodities</vt:lpstr>
      <vt:lpstr>Copper</vt:lpstr>
      <vt:lpstr>Agricultural Products</vt:lpstr>
      <vt:lpstr>Corn</vt:lpstr>
      <vt:lpstr>DBA</vt:lpstr>
      <vt:lpstr>The 2013 Portfolio</vt:lpstr>
      <vt:lpstr>To buy strategy luncheon tickets Please Go to www.madhedgefundtrader.com   Next Strategy Webinar Wednesday, January 23,2013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tammi</dc:creator>
  <cp:lastModifiedBy>Randy Bronte</cp:lastModifiedBy>
  <cp:revision>839</cp:revision>
  <cp:lastPrinted>2011-10-03T18:51:44Z</cp:lastPrinted>
  <dcterms:created xsi:type="dcterms:W3CDTF">2009-05-20T21:55:50Z</dcterms:created>
  <dcterms:modified xsi:type="dcterms:W3CDTF">2013-01-09T16:16:46Z</dcterms:modified>
</cp:coreProperties>
</file>