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652" r:id="rId3"/>
    <p:sldId id="653" r:id="rId4"/>
    <p:sldId id="654" r:id="rId5"/>
    <p:sldId id="655" r:id="rId6"/>
    <p:sldId id="661" r:id="rId7"/>
    <p:sldId id="650" r:id="rId8"/>
    <p:sldId id="656" r:id="rId9"/>
    <p:sldId id="662" r:id="rId10"/>
    <p:sldId id="644" r:id="rId11"/>
    <p:sldId id="632" r:id="rId12"/>
    <p:sldId id="659" r:id="rId13"/>
    <p:sldId id="657" r:id="rId14"/>
    <p:sldId id="590" r:id="rId15"/>
    <p:sldId id="620" r:id="rId16"/>
    <p:sldId id="637" r:id="rId17"/>
    <p:sldId id="658" r:id="rId18"/>
    <p:sldId id="645" r:id="rId19"/>
    <p:sldId id="541" r:id="rId20"/>
    <p:sldId id="565" r:id="rId21"/>
    <p:sldId id="611" r:id="rId22"/>
    <p:sldId id="498" r:id="rId23"/>
    <p:sldId id="619" r:id="rId24"/>
    <p:sldId id="589" r:id="rId25"/>
    <p:sldId id="646" r:id="rId26"/>
    <p:sldId id="647" r:id="rId27"/>
    <p:sldId id="610" r:id="rId28"/>
    <p:sldId id="431" r:id="rId29"/>
    <p:sldId id="574" r:id="rId30"/>
    <p:sldId id="514" r:id="rId31"/>
    <p:sldId id="651" r:id="rId32"/>
    <p:sldId id="641" r:id="rId33"/>
    <p:sldId id="595" r:id="rId34"/>
    <p:sldId id="648" r:id="rId35"/>
    <p:sldId id="649" r:id="rId36"/>
    <p:sldId id="443" r:id="rId37"/>
    <p:sldId id="444" r:id="rId38"/>
    <p:sldId id="562" r:id="rId39"/>
    <p:sldId id="454" r:id="rId40"/>
    <p:sldId id="497" r:id="rId41"/>
    <p:sldId id="448" r:id="rId42"/>
    <p:sldId id="457" r:id="rId43"/>
    <p:sldId id="470" r:id="rId44"/>
    <p:sldId id="434" r:id="rId45"/>
    <p:sldId id="465" r:id="rId46"/>
    <p:sldId id="638" r:id="rId47"/>
    <p:sldId id="639" r:id="rId48"/>
    <p:sldId id="640" r:id="rId49"/>
    <p:sldId id="440" r:id="rId50"/>
    <p:sldId id="442" r:id="rId51"/>
    <p:sldId id="578" r:id="rId52"/>
    <p:sldId id="606" r:id="rId53"/>
    <p:sldId id="642" r:id="rId54"/>
    <p:sldId id="598" r:id="rId55"/>
    <p:sldId id="360" r:id="rId56"/>
    <p:sldId id="660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8" autoAdjust="0"/>
    <p:restoredTop sz="96261" autoAdjust="0"/>
  </p:normalViewPr>
  <p:slideViewPr>
    <p:cSldViewPr>
      <p:cViewPr>
        <p:scale>
          <a:sx n="107" d="100"/>
          <a:sy n="107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June:PositionSheet%202013062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June:Performance%2020130621-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June:Performance%2020130621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layout/>
    </c:title>
    <c:plotArea>
      <c:layout>
        <c:manualLayout>
          <c:layoutTarget val="inner"/>
          <c:xMode val="edge"/>
          <c:yMode val="edge"/>
          <c:x val="0.13314046228092502"/>
          <c:y val="2.2900763358778705E-3"/>
          <c:w val="0.65612903225806429"/>
          <c:h val="0.77633587786259506"/>
        </c:manualLayout>
      </c:layout>
      <c:pieChart>
        <c:varyColors val="1"/>
        <c:ser>
          <c:idx val="0"/>
          <c:order val="0"/>
          <c:tx>
            <c:strRef>
              <c:f>Sheet1!$B$13</c:f>
              <c:strCache>
                <c:ptCount val="1"/>
              </c:strCache>
            </c:strRef>
          </c:tx>
          <c:explosion val="25"/>
          <c:val>
            <c:numRef>
              <c:f>Sheet1!$B$14:$B$22</c:f>
              <c:numCache>
                <c:formatCode>General</c:formatCode>
                <c:ptCount val="9"/>
                <c:pt idx="2" formatCode="0.00%">
                  <c:v>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lineChart>
        <c:grouping val="standard"/>
        <c:ser>
          <c:idx val="0"/>
          <c:order val="0"/>
          <c:marker>
            <c:symbol val="none"/>
          </c:marker>
          <c:cat>
            <c:numRef>
              <c:f>Sheet1!$E$502:$E$621</c:f>
              <c:numCache>
                <c:formatCode>m/d/yy</c:formatCode>
                <c:ptCount val="120"/>
                <c:pt idx="0">
                  <c:v>41274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41281</c:v>
                </c:pt>
                <c:pt idx="5">
                  <c:v>41282</c:v>
                </c:pt>
                <c:pt idx="6">
                  <c:v>41283</c:v>
                </c:pt>
                <c:pt idx="7">
                  <c:v>41284</c:v>
                </c:pt>
                <c:pt idx="8">
                  <c:v>41285</c:v>
                </c:pt>
                <c:pt idx="9">
                  <c:v>41288</c:v>
                </c:pt>
                <c:pt idx="10">
                  <c:v>41289</c:v>
                </c:pt>
                <c:pt idx="11">
                  <c:v>41290</c:v>
                </c:pt>
                <c:pt idx="12">
                  <c:v>41291</c:v>
                </c:pt>
                <c:pt idx="13">
                  <c:v>41292</c:v>
                </c:pt>
                <c:pt idx="14">
                  <c:v>41296</c:v>
                </c:pt>
                <c:pt idx="15">
                  <c:v>41297</c:v>
                </c:pt>
                <c:pt idx="16">
                  <c:v>41298</c:v>
                </c:pt>
                <c:pt idx="17">
                  <c:v>41299</c:v>
                </c:pt>
                <c:pt idx="18">
                  <c:v>41302</c:v>
                </c:pt>
                <c:pt idx="19">
                  <c:v>41303</c:v>
                </c:pt>
                <c:pt idx="20">
                  <c:v>41304</c:v>
                </c:pt>
                <c:pt idx="21">
                  <c:v>41305</c:v>
                </c:pt>
                <c:pt idx="22">
                  <c:v>41306</c:v>
                </c:pt>
                <c:pt idx="23">
                  <c:v>41309</c:v>
                </c:pt>
                <c:pt idx="24">
                  <c:v>41310</c:v>
                </c:pt>
                <c:pt idx="25">
                  <c:v>41311</c:v>
                </c:pt>
                <c:pt idx="26">
                  <c:v>41312</c:v>
                </c:pt>
                <c:pt idx="27">
                  <c:v>41313</c:v>
                </c:pt>
                <c:pt idx="28">
                  <c:v>41316</c:v>
                </c:pt>
                <c:pt idx="29">
                  <c:v>41317</c:v>
                </c:pt>
                <c:pt idx="30">
                  <c:v>41318</c:v>
                </c:pt>
                <c:pt idx="31">
                  <c:v>41319</c:v>
                </c:pt>
                <c:pt idx="32">
                  <c:v>41320</c:v>
                </c:pt>
                <c:pt idx="33">
                  <c:v>41324</c:v>
                </c:pt>
                <c:pt idx="34">
                  <c:v>41325</c:v>
                </c:pt>
                <c:pt idx="35">
                  <c:v>41326</c:v>
                </c:pt>
                <c:pt idx="36">
                  <c:v>41327</c:v>
                </c:pt>
                <c:pt idx="37">
                  <c:v>41330</c:v>
                </c:pt>
                <c:pt idx="38">
                  <c:v>41331</c:v>
                </c:pt>
                <c:pt idx="39">
                  <c:v>41332</c:v>
                </c:pt>
                <c:pt idx="40">
                  <c:v>41333</c:v>
                </c:pt>
                <c:pt idx="41">
                  <c:v>41334</c:v>
                </c:pt>
                <c:pt idx="42">
                  <c:v>41337</c:v>
                </c:pt>
                <c:pt idx="43">
                  <c:v>41338</c:v>
                </c:pt>
                <c:pt idx="44">
                  <c:v>41339</c:v>
                </c:pt>
                <c:pt idx="45">
                  <c:v>41340</c:v>
                </c:pt>
                <c:pt idx="46">
                  <c:v>41341</c:v>
                </c:pt>
                <c:pt idx="47">
                  <c:v>41344</c:v>
                </c:pt>
                <c:pt idx="48">
                  <c:v>41345</c:v>
                </c:pt>
                <c:pt idx="49">
                  <c:v>41346</c:v>
                </c:pt>
                <c:pt idx="50">
                  <c:v>41347</c:v>
                </c:pt>
                <c:pt idx="51">
                  <c:v>41348</c:v>
                </c:pt>
                <c:pt idx="52">
                  <c:v>41351</c:v>
                </c:pt>
                <c:pt idx="53">
                  <c:v>41352</c:v>
                </c:pt>
                <c:pt idx="54">
                  <c:v>41353</c:v>
                </c:pt>
                <c:pt idx="55">
                  <c:v>41354</c:v>
                </c:pt>
                <c:pt idx="56">
                  <c:v>41355</c:v>
                </c:pt>
                <c:pt idx="57">
                  <c:v>41358</c:v>
                </c:pt>
                <c:pt idx="58">
                  <c:v>41359</c:v>
                </c:pt>
                <c:pt idx="59">
                  <c:v>41360</c:v>
                </c:pt>
                <c:pt idx="60">
                  <c:v>41361</c:v>
                </c:pt>
                <c:pt idx="61">
                  <c:v>41365</c:v>
                </c:pt>
                <c:pt idx="62">
                  <c:v>41366</c:v>
                </c:pt>
                <c:pt idx="63">
                  <c:v>41367</c:v>
                </c:pt>
                <c:pt idx="64">
                  <c:v>41368</c:v>
                </c:pt>
                <c:pt idx="65">
                  <c:v>41369</c:v>
                </c:pt>
                <c:pt idx="66">
                  <c:v>41372</c:v>
                </c:pt>
                <c:pt idx="67">
                  <c:v>41373</c:v>
                </c:pt>
                <c:pt idx="68">
                  <c:v>41374</c:v>
                </c:pt>
                <c:pt idx="69">
                  <c:v>41375</c:v>
                </c:pt>
                <c:pt idx="70">
                  <c:v>41376</c:v>
                </c:pt>
                <c:pt idx="71">
                  <c:v>41379</c:v>
                </c:pt>
                <c:pt idx="72">
                  <c:v>41380</c:v>
                </c:pt>
                <c:pt idx="73">
                  <c:v>41381</c:v>
                </c:pt>
                <c:pt idx="74">
                  <c:v>41382</c:v>
                </c:pt>
                <c:pt idx="75">
                  <c:v>41383</c:v>
                </c:pt>
                <c:pt idx="76">
                  <c:v>41386</c:v>
                </c:pt>
                <c:pt idx="77">
                  <c:v>41387</c:v>
                </c:pt>
                <c:pt idx="78">
                  <c:v>41388</c:v>
                </c:pt>
                <c:pt idx="79">
                  <c:v>41389</c:v>
                </c:pt>
                <c:pt idx="80">
                  <c:v>41390</c:v>
                </c:pt>
                <c:pt idx="81">
                  <c:v>41393</c:v>
                </c:pt>
                <c:pt idx="82">
                  <c:v>41394</c:v>
                </c:pt>
                <c:pt idx="83">
                  <c:v>41395</c:v>
                </c:pt>
                <c:pt idx="84">
                  <c:v>41396</c:v>
                </c:pt>
                <c:pt idx="85">
                  <c:v>41397</c:v>
                </c:pt>
                <c:pt idx="86">
                  <c:v>41400</c:v>
                </c:pt>
                <c:pt idx="87">
                  <c:v>41401</c:v>
                </c:pt>
                <c:pt idx="88">
                  <c:v>41402</c:v>
                </c:pt>
                <c:pt idx="89">
                  <c:v>41403</c:v>
                </c:pt>
                <c:pt idx="90">
                  <c:v>41404</c:v>
                </c:pt>
                <c:pt idx="91">
                  <c:v>41407</c:v>
                </c:pt>
                <c:pt idx="92">
                  <c:v>41408</c:v>
                </c:pt>
                <c:pt idx="93">
                  <c:v>41409</c:v>
                </c:pt>
                <c:pt idx="94">
                  <c:v>41410</c:v>
                </c:pt>
                <c:pt idx="95">
                  <c:v>41411</c:v>
                </c:pt>
                <c:pt idx="96">
                  <c:v>41414</c:v>
                </c:pt>
                <c:pt idx="97">
                  <c:v>41415</c:v>
                </c:pt>
                <c:pt idx="98">
                  <c:v>41416</c:v>
                </c:pt>
                <c:pt idx="99">
                  <c:v>41417</c:v>
                </c:pt>
                <c:pt idx="100">
                  <c:v>41418</c:v>
                </c:pt>
                <c:pt idx="101">
                  <c:v>41422</c:v>
                </c:pt>
                <c:pt idx="102">
                  <c:v>41423</c:v>
                </c:pt>
                <c:pt idx="103">
                  <c:v>41424</c:v>
                </c:pt>
                <c:pt idx="104">
                  <c:v>41425</c:v>
                </c:pt>
                <c:pt idx="105">
                  <c:v>41428</c:v>
                </c:pt>
                <c:pt idx="106">
                  <c:v>41429</c:v>
                </c:pt>
                <c:pt idx="107">
                  <c:v>41430</c:v>
                </c:pt>
                <c:pt idx="108">
                  <c:v>41431</c:v>
                </c:pt>
                <c:pt idx="109">
                  <c:v>41432</c:v>
                </c:pt>
                <c:pt idx="110">
                  <c:v>41435</c:v>
                </c:pt>
                <c:pt idx="111">
                  <c:v>41436</c:v>
                </c:pt>
                <c:pt idx="112">
                  <c:v>41437</c:v>
                </c:pt>
                <c:pt idx="113">
                  <c:v>41438</c:v>
                </c:pt>
                <c:pt idx="114">
                  <c:v>41439</c:v>
                </c:pt>
                <c:pt idx="115">
                  <c:v>41442</c:v>
                </c:pt>
                <c:pt idx="116">
                  <c:v>41443</c:v>
                </c:pt>
                <c:pt idx="117">
                  <c:v>41444</c:v>
                </c:pt>
                <c:pt idx="118">
                  <c:v>41445</c:v>
                </c:pt>
                <c:pt idx="119">
                  <c:v>41446</c:v>
                </c:pt>
              </c:numCache>
            </c:numRef>
          </c:cat>
          <c:val>
            <c:numRef>
              <c:f>Sheet1!$F$502:$F$621</c:f>
              <c:numCache>
                <c:formatCode>0.00%</c:formatCode>
                <c:ptCount val="120"/>
                <c:pt idx="0">
                  <c:v>0</c:v>
                </c:pt>
                <c:pt idx="1">
                  <c:v>4.5600000000000009E-2</c:v>
                </c:pt>
                <c:pt idx="2">
                  <c:v>4.0200000000000007E-2</c:v>
                </c:pt>
                <c:pt idx="3">
                  <c:v>4.6900000000000004E-2</c:v>
                </c:pt>
                <c:pt idx="4">
                  <c:v>2.7200000000000005E-2</c:v>
                </c:pt>
                <c:pt idx="5">
                  <c:v>7.0900000000000005E-2</c:v>
                </c:pt>
                <c:pt idx="6">
                  <c:v>2.3500000000000004E-2</c:v>
                </c:pt>
                <c:pt idx="7">
                  <c:v>6.3200000000000006E-2</c:v>
                </c:pt>
                <c:pt idx="8">
                  <c:v>6.8899999999999892E-2</c:v>
                </c:pt>
                <c:pt idx="9">
                  <c:v>7.0500000000000007E-2</c:v>
                </c:pt>
                <c:pt idx="10">
                  <c:v>3.1400000000000004E-2</c:v>
                </c:pt>
                <c:pt idx="11">
                  <c:v>2.4500000000000004E-2</c:v>
                </c:pt>
                <c:pt idx="12">
                  <c:v>6.2100000000000009E-2</c:v>
                </c:pt>
                <c:pt idx="13">
                  <c:v>6.8899999999999892E-2</c:v>
                </c:pt>
                <c:pt idx="14">
                  <c:v>0.10920000000000002</c:v>
                </c:pt>
                <c:pt idx="15">
                  <c:v>0.11470000000000001</c:v>
                </c:pt>
                <c:pt idx="16">
                  <c:v>0.13930000000000001</c:v>
                </c:pt>
                <c:pt idx="17">
                  <c:v>0.14430000000000001</c:v>
                </c:pt>
                <c:pt idx="18">
                  <c:v>0.15470000000000003</c:v>
                </c:pt>
                <c:pt idx="19">
                  <c:v>0.17620000000000002</c:v>
                </c:pt>
                <c:pt idx="20">
                  <c:v>0.14870000000000003</c:v>
                </c:pt>
                <c:pt idx="21">
                  <c:v>0.16750000000000001</c:v>
                </c:pt>
                <c:pt idx="22">
                  <c:v>0.21000000000000002</c:v>
                </c:pt>
                <c:pt idx="23">
                  <c:v>0.15730000000000002</c:v>
                </c:pt>
                <c:pt idx="24">
                  <c:v>0.21710000000000002</c:v>
                </c:pt>
                <c:pt idx="25">
                  <c:v>0.22</c:v>
                </c:pt>
                <c:pt idx="26">
                  <c:v>0.22220000000000001</c:v>
                </c:pt>
                <c:pt idx="27">
                  <c:v>0.2248</c:v>
                </c:pt>
                <c:pt idx="28">
                  <c:v>0.23760000000000001</c:v>
                </c:pt>
                <c:pt idx="29">
                  <c:v>0.2356</c:v>
                </c:pt>
                <c:pt idx="30">
                  <c:v>0.24550000000000002</c:v>
                </c:pt>
                <c:pt idx="31">
                  <c:v>0.23870000000000002</c:v>
                </c:pt>
                <c:pt idx="32">
                  <c:v>0.25130000000000002</c:v>
                </c:pt>
                <c:pt idx="33">
                  <c:v>0.24290000000000003</c:v>
                </c:pt>
                <c:pt idx="34">
                  <c:v>0.253</c:v>
                </c:pt>
                <c:pt idx="35">
                  <c:v>0.23800000000000002</c:v>
                </c:pt>
                <c:pt idx="36">
                  <c:v>0.25059999999999999</c:v>
                </c:pt>
                <c:pt idx="37">
                  <c:v>0.1943</c:v>
                </c:pt>
                <c:pt idx="38">
                  <c:v>0.24160000000000001</c:v>
                </c:pt>
                <c:pt idx="39">
                  <c:v>0.2601</c:v>
                </c:pt>
                <c:pt idx="40">
                  <c:v>0.26880000000000004</c:v>
                </c:pt>
                <c:pt idx="41">
                  <c:v>0.28050000000000003</c:v>
                </c:pt>
                <c:pt idx="42">
                  <c:v>0.29110000000000003</c:v>
                </c:pt>
                <c:pt idx="43">
                  <c:v>0.27810000000000001</c:v>
                </c:pt>
                <c:pt idx="44">
                  <c:v>0.28500000000000003</c:v>
                </c:pt>
                <c:pt idx="45">
                  <c:v>0.29040000000000005</c:v>
                </c:pt>
                <c:pt idx="46">
                  <c:v>0.30360000000000004</c:v>
                </c:pt>
                <c:pt idx="47">
                  <c:v>0.30640000000000006</c:v>
                </c:pt>
                <c:pt idx="48">
                  <c:v>0.30100000000000005</c:v>
                </c:pt>
                <c:pt idx="49">
                  <c:v>0.31010000000000004</c:v>
                </c:pt>
                <c:pt idx="50">
                  <c:v>0.31790000000000007</c:v>
                </c:pt>
                <c:pt idx="51">
                  <c:v>0.30240000000000006</c:v>
                </c:pt>
                <c:pt idx="52">
                  <c:v>0.30200000000000005</c:v>
                </c:pt>
                <c:pt idx="53">
                  <c:v>0.30570000000000003</c:v>
                </c:pt>
                <c:pt idx="54">
                  <c:v>0.31840000000000007</c:v>
                </c:pt>
                <c:pt idx="55">
                  <c:v>0.30640000000000006</c:v>
                </c:pt>
                <c:pt idx="56">
                  <c:v>0.30160000000000003</c:v>
                </c:pt>
                <c:pt idx="57">
                  <c:v>0.30690000000000006</c:v>
                </c:pt>
                <c:pt idx="58">
                  <c:v>0.31120000000000003</c:v>
                </c:pt>
                <c:pt idx="59">
                  <c:v>0.31560000000000005</c:v>
                </c:pt>
                <c:pt idx="60">
                  <c:v>0.31160000000000004</c:v>
                </c:pt>
                <c:pt idx="61">
                  <c:v>0.29310000000000003</c:v>
                </c:pt>
                <c:pt idx="62">
                  <c:v>0.28820000000000001</c:v>
                </c:pt>
                <c:pt idx="63">
                  <c:v>0.27290000000000003</c:v>
                </c:pt>
                <c:pt idx="64">
                  <c:v>0.30950000000000005</c:v>
                </c:pt>
                <c:pt idx="65">
                  <c:v>0.34990000000000004</c:v>
                </c:pt>
                <c:pt idx="66">
                  <c:v>0.39520000000000005</c:v>
                </c:pt>
                <c:pt idx="67">
                  <c:v>0.38660000000000005</c:v>
                </c:pt>
                <c:pt idx="68">
                  <c:v>0.36990000000000006</c:v>
                </c:pt>
                <c:pt idx="69">
                  <c:v>0.37460000000000004</c:v>
                </c:pt>
                <c:pt idx="70">
                  <c:v>0.33890000000000009</c:v>
                </c:pt>
                <c:pt idx="71">
                  <c:v>0.26900000000000002</c:v>
                </c:pt>
                <c:pt idx="72">
                  <c:v>0.33370000000000005</c:v>
                </c:pt>
                <c:pt idx="73">
                  <c:v>0.30890000000000006</c:v>
                </c:pt>
                <c:pt idx="74">
                  <c:v>0.30550000000000005</c:v>
                </c:pt>
                <c:pt idx="75">
                  <c:v>0.30610000000000004</c:v>
                </c:pt>
                <c:pt idx="76">
                  <c:v>0.31970000000000004</c:v>
                </c:pt>
                <c:pt idx="77">
                  <c:v>0.33460000000000006</c:v>
                </c:pt>
                <c:pt idx="78">
                  <c:v>0.33700000000000008</c:v>
                </c:pt>
                <c:pt idx="79">
                  <c:v>0.35070000000000001</c:v>
                </c:pt>
                <c:pt idx="80">
                  <c:v>0.35330000000000006</c:v>
                </c:pt>
                <c:pt idx="81">
                  <c:v>0.35500000000000004</c:v>
                </c:pt>
                <c:pt idx="82">
                  <c:v>0.36070000000000002</c:v>
                </c:pt>
                <c:pt idx="83">
                  <c:v>0.36470000000000002</c:v>
                </c:pt>
                <c:pt idx="84">
                  <c:v>0.35880000000000006</c:v>
                </c:pt>
                <c:pt idx="85">
                  <c:v>0.33340000000000009</c:v>
                </c:pt>
                <c:pt idx="86">
                  <c:v>0.33500000000000008</c:v>
                </c:pt>
                <c:pt idx="87">
                  <c:v>0.33690000000000009</c:v>
                </c:pt>
                <c:pt idx="88">
                  <c:v>0.33340000000000009</c:v>
                </c:pt>
                <c:pt idx="89">
                  <c:v>0.3373000000000001</c:v>
                </c:pt>
                <c:pt idx="90">
                  <c:v>0.34360000000000002</c:v>
                </c:pt>
                <c:pt idx="91">
                  <c:v>0.35050000000000003</c:v>
                </c:pt>
                <c:pt idx="92">
                  <c:v>0.35170000000000001</c:v>
                </c:pt>
                <c:pt idx="93">
                  <c:v>0.35280000000000006</c:v>
                </c:pt>
                <c:pt idx="94">
                  <c:v>0.35210000000000002</c:v>
                </c:pt>
                <c:pt idx="95">
                  <c:v>0.35640000000000005</c:v>
                </c:pt>
                <c:pt idx="96">
                  <c:v>0.35740000000000005</c:v>
                </c:pt>
                <c:pt idx="97">
                  <c:v>0.35720000000000002</c:v>
                </c:pt>
                <c:pt idx="98">
                  <c:v>0.35630000000000006</c:v>
                </c:pt>
                <c:pt idx="99">
                  <c:v>0.35300000000000004</c:v>
                </c:pt>
                <c:pt idx="100">
                  <c:v>0.35310000000000002</c:v>
                </c:pt>
                <c:pt idx="101">
                  <c:v>0.35790000000000005</c:v>
                </c:pt>
                <c:pt idx="102">
                  <c:v>0.35810000000000003</c:v>
                </c:pt>
                <c:pt idx="103">
                  <c:v>0.35940000000000005</c:v>
                </c:pt>
                <c:pt idx="104">
                  <c:v>0.35700000000000004</c:v>
                </c:pt>
                <c:pt idx="105">
                  <c:v>0.35310000000000002</c:v>
                </c:pt>
                <c:pt idx="106">
                  <c:v>0.35830000000000006</c:v>
                </c:pt>
                <c:pt idx="107">
                  <c:v>0.35320000000000001</c:v>
                </c:pt>
                <c:pt idx="108">
                  <c:v>0.33610000000000007</c:v>
                </c:pt>
                <c:pt idx="109">
                  <c:v>0.33540000000000009</c:v>
                </c:pt>
                <c:pt idx="110">
                  <c:v>0.33860000000000007</c:v>
                </c:pt>
                <c:pt idx="111">
                  <c:v>0.33660000000000007</c:v>
                </c:pt>
                <c:pt idx="112">
                  <c:v>0.34080000000000005</c:v>
                </c:pt>
                <c:pt idx="113">
                  <c:v>0.33570000000000005</c:v>
                </c:pt>
                <c:pt idx="114">
                  <c:v>0.32740000000000008</c:v>
                </c:pt>
                <c:pt idx="115">
                  <c:v>0.3407</c:v>
                </c:pt>
                <c:pt idx="116">
                  <c:v>0.34930000000000005</c:v>
                </c:pt>
                <c:pt idx="117">
                  <c:v>0.36050000000000004</c:v>
                </c:pt>
                <c:pt idx="118">
                  <c:v>0.3378000000000001</c:v>
                </c:pt>
                <c:pt idx="119">
                  <c:v>0.35040000000000004</c:v>
                </c:pt>
              </c:numCache>
            </c:numRef>
          </c:val>
        </c:ser>
        <c:dLbls/>
        <c:marker val="1"/>
        <c:axId val="74506240"/>
        <c:axId val="74507776"/>
      </c:lineChart>
      <c:dateAx>
        <c:axId val="74506240"/>
        <c:scaling>
          <c:orientation val="minMax"/>
        </c:scaling>
        <c:axPos val="b"/>
        <c:numFmt formatCode="m/d/yy" sourceLinked="1"/>
        <c:tickLblPos val="nextTo"/>
        <c:crossAx val="74507776"/>
        <c:crosses val="autoZero"/>
        <c:auto val="1"/>
        <c:lblOffset val="100"/>
        <c:baseTimeUnit val="days"/>
      </c:dateAx>
      <c:valAx>
        <c:axId val="74507776"/>
        <c:scaling>
          <c:orientation val="minMax"/>
        </c:scaling>
        <c:axPos val="l"/>
        <c:majorGridlines/>
        <c:numFmt formatCode="0.00%" sourceLinked="1"/>
        <c:tickLblPos val="nextTo"/>
        <c:crossAx val="7450624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lineChart>
        <c:grouping val="standard"/>
        <c:ser>
          <c:idx val="0"/>
          <c:order val="0"/>
          <c:marker>
            <c:symbol val="none"/>
          </c:marker>
          <c:cat>
            <c:numRef>
              <c:f>Sheet1!$A$10:$A$621</c:f>
              <c:numCache>
                <c:formatCode>m/d/yy</c:formatCode>
                <c:ptCount val="612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</c:numCache>
            </c:numRef>
          </c:cat>
          <c:val>
            <c:numRef>
              <c:f>Sheet1!$B$10:$B$621</c:f>
              <c:numCache>
                <c:formatCode>0.00%</c:formatCode>
                <c:ptCount val="612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</c:numCache>
            </c:numRef>
          </c:val>
        </c:ser>
        <c:dLbls/>
        <c:marker val="1"/>
        <c:axId val="74540544"/>
        <c:axId val="74542080"/>
      </c:lineChart>
      <c:dateAx>
        <c:axId val="74540544"/>
        <c:scaling>
          <c:orientation val="minMax"/>
        </c:scaling>
        <c:axPos val="b"/>
        <c:numFmt formatCode="m/d/yy" sourceLinked="1"/>
        <c:tickLblPos val="nextTo"/>
        <c:crossAx val="74542080"/>
        <c:crosses val="autoZero"/>
        <c:auto val="1"/>
        <c:lblOffset val="100"/>
        <c:baseTimeUnit val="days"/>
      </c:dateAx>
      <c:valAx>
        <c:axId val="74542080"/>
        <c:scaling>
          <c:orientation val="minMax"/>
        </c:scaling>
        <c:axPos val="l"/>
        <c:majorGridlines/>
        <c:numFmt formatCode="0.00%" sourceLinked="1"/>
        <c:tickLblPos val="nextTo"/>
        <c:crossAx val="7454054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3AE42D-1306-4496-85E9-1CFCDF01E9D1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D3926B-C3E1-4FE9-82F5-6547D9E3A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591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DED3D-1641-45F9-A8D8-F4029443AC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64EB5-AE4A-44CA-BBD7-1A741FDA3B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81B7-7EF8-4A5F-AF36-DE646D052CD4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E94A-0886-4A0C-AB56-BE787B65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2512-39EC-4D53-9C4A-98737B938D01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62C3-E191-44E5-81A9-2F81298E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FCFF-AAC6-43ED-99C2-E906CE223DF2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7390-DBF8-4C07-ADB4-452AE5949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433EF-AC14-4322-9BF3-0510C7453135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60B5-E2BF-42D4-80D6-2E02A650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994D-A21B-40A4-BB0F-ABA004C8301A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33D7-B767-4A2F-8088-9CF0557D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255FC-F6D5-464C-8DB2-CDF57DA80417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A1DD-87D5-46DF-856D-30224D31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5157-77C7-4086-A571-CF2106B77A76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73935-3ED8-49D3-94B9-3129C0D31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5EB6-4A2D-4877-BDB4-6CC6A9DF78FE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1E99-0837-495E-84D0-0FDA05AB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3344-56AE-4BAC-9123-7F19F8CE94F2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2DD9-2D54-4EDC-BE0F-2928EF80C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26D6-0067-4AC2-A856-152A3516E93D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45B5-E4F3-4173-89C1-A024FE94A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D8699-8B8E-435C-B13D-6239D5386B04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274C-70D1-4B8C-9C64-EE9D8172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F1249-29CB-4B22-BE86-91D5D1271272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7BE5DA-A06A-48B7-88F9-2E90A669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Mad Hedge Fund Trader</a:t>
            </a:r>
            <a:br>
              <a:rPr lang="en-US" sz="2800" dirty="0" smtClean="0"/>
            </a:br>
            <a:r>
              <a:rPr lang="en-US" sz="2800" dirty="0" smtClean="0"/>
              <a:t>“Who Tipped Over the Punch Bowl”</a:t>
            </a:r>
            <a:endParaRPr lang="en-US" sz="1600" dirty="0" smtClean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San </a:t>
            </a:r>
            <a:r>
              <a:rPr lang="en-US" sz="4000" dirty="0" err="1" smtClean="0"/>
              <a:t>Francisco,CA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r>
              <a:rPr lang="en-US" sz="4000" b="1" i="1" dirty="0" smtClean="0"/>
              <a:t> June 26, 2013</a:t>
            </a:r>
            <a:br>
              <a:rPr lang="en-US" sz="4000" b="1" i="1" dirty="0" smtClean="0"/>
            </a:br>
            <a:r>
              <a:rPr lang="en-US" sz="4400" dirty="0" smtClean="0">
                <a:solidFill>
                  <a:srgbClr val="0070C0"/>
                </a:solidFill>
                <a:hlinkClick r:id="rId3"/>
              </a:rPr>
              <a:t>www.madhedgefundtrader.com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br>
              <a:rPr lang="en-US" sz="4400" dirty="0" smtClean="0">
                <a:solidFill>
                  <a:srgbClr val="0070C0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399" y="1676400"/>
            <a:ext cx="3996863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Since Inception</a:t>
            </a:r>
            <a:br>
              <a:rPr lang="en-US" sz="2800" dirty="0" smtClean="0"/>
            </a:br>
            <a:r>
              <a:rPr lang="en-US" sz="2800" dirty="0" smtClean="0"/>
              <a:t>+35% Average Annualized Return</a:t>
            </a:r>
            <a:endParaRPr lang="en-US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0756817"/>
              </p:ext>
            </p:extLst>
          </p:nvPr>
        </p:nvGraphicFramePr>
        <p:xfrm>
          <a:off x="1066800" y="1600200"/>
          <a:ext cx="6934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845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Strategy Outlook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*Too late to sell, too early to buy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*At the top of a 13 year range in stocks,</a:t>
            </a:r>
            <a:br>
              <a:rPr lang="en-US" sz="2000" dirty="0" smtClean="0"/>
            </a:br>
            <a:r>
              <a:rPr lang="en-US" sz="2000" dirty="0" smtClean="0"/>
              <a:t>   60 year top in bonds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*Markets have been living off of an accommodative Fed</a:t>
            </a:r>
            <a:br>
              <a:rPr lang="en-US" sz="2000" dirty="0" smtClean="0"/>
            </a:br>
            <a:r>
              <a:rPr lang="en-US" sz="2000" dirty="0" smtClean="0"/>
              <a:t>for 5 years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*Rate hike at long end, not short end, not enough</a:t>
            </a:r>
            <a:br>
              <a:rPr lang="en-US" sz="2000" dirty="0" smtClean="0"/>
            </a:br>
            <a:r>
              <a:rPr lang="en-US" sz="2000" dirty="0" smtClean="0"/>
              <a:t>to kill the bull market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*Economy doesn’t justify more than 12% correction</a:t>
            </a:r>
            <a:br>
              <a:rPr lang="en-US" sz="2000" dirty="0" smtClean="0"/>
            </a:br>
            <a:r>
              <a:rPr lang="en-US" sz="2000" dirty="0" smtClean="0"/>
              <a:t>to bottom of uptrend, so buy the bigger dip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*Expect Fed to pull back from taper talk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524000"/>
            <a:ext cx="2305389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789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When Does the Punch Bowl Really End?</a:t>
            </a:r>
            <a:br>
              <a:rPr lang="en-US" sz="3600" dirty="0" smtClean="0"/>
            </a:br>
            <a:r>
              <a:rPr lang="en-US" sz="2000" dirty="0" smtClean="0"/>
              <a:t>End of Quantitative Easing Could Trigger the Next Recession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*Fed target of 6.5% headline</a:t>
            </a:r>
            <a:br>
              <a:rPr lang="en-US" sz="2400" dirty="0" smtClean="0"/>
            </a:br>
            <a:r>
              <a:rPr lang="en-US" sz="2400" dirty="0" smtClean="0"/>
              <a:t> unemployment is big</a:t>
            </a:r>
            <a:br>
              <a:rPr lang="en-US" sz="2400" dirty="0" smtClean="0"/>
            </a:br>
            <a:r>
              <a:rPr lang="en-US" sz="2400" dirty="0" smtClean="0"/>
              <a:t>   </a:t>
            </a:r>
            <a:r>
              <a:rPr lang="en-US" sz="1800" dirty="0" smtClean="0"/>
              <a:t>a roustabout, nurse, or construction worker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*Fed wants to see 6 months</a:t>
            </a:r>
            <a:br>
              <a:rPr lang="en-US" sz="2400" dirty="0" smtClean="0"/>
            </a:br>
            <a:r>
              <a:rPr lang="en-US" sz="2400" dirty="0" smtClean="0"/>
              <a:t> of nonfarm payrolls over 200k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*Market least suspects a self </a:t>
            </a:r>
            <a:br>
              <a:rPr lang="en-US" sz="2400" dirty="0" smtClean="0"/>
            </a:br>
            <a:r>
              <a:rPr lang="en-US" sz="2400" dirty="0" smtClean="0"/>
              <a:t>sustaining recovery;</a:t>
            </a:r>
            <a:br>
              <a:rPr lang="en-US" sz="2400" dirty="0" smtClean="0"/>
            </a:br>
            <a:r>
              <a:rPr lang="en-US" sz="2400" dirty="0" smtClean="0"/>
              <a:t>therefore, we may get it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2362200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16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Jim Parker View</a:t>
            </a:r>
            <a:br>
              <a:rPr lang="en-US" dirty="0" smtClean="0"/>
            </a:br>
            <a:r>
              <a:rPr lang="en-US" sz="2800" dirty="0" smtClean="0"/>
              <a:t>The Mad Day Trader-Goes on sale on Monday, July 1</a:t>
            </a:r>
            <a:br>
              <a:rPr lang="en-US" sz="2800" dirty="0" smtClean="0"/>
            </a:br>
            <a:r>
              <a:rPr lang="en-US" sz="2800" dirty="0" smtClean="0"/>
              <a:t>$1,000 for the upgrade on a one year renewal</a:t>
            </a:r>
            <a:endParaRPr lang="en-US" sz="2800" dirty="0"/>
          </a:p>
        </p:txBody>
      </p:sp>
      <p:pic>
        <p:nvPicPr>
          <p:cNvPr id="6" name="Content Placeholder 5" descr="Jim Parke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" t="164" r="-318" b="-74"/>
          <a:stretch/>
        </p:blipFill>
        <p:spPr>
          <a:xfrm>
            <a:off x="6400800" y="3182837"/>
            <a:ext cx="2362199" cy="2463184"/>
          </a:xfrm>
        </p:spPr>
      </p:pic>
      <p:sp>
        <p:nvSpPr>
          <p:cNvPr id="7" name="TextBox 6"/>
          <p:cNvSpPr txBox="1"/>
          <p:nvPr/>
        </p:nvSpPr>
        <p:spPr>
          <a:xfrm>
            <a:off x="381000" y="1676400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Technical Set Up of the week</a:t>
            </a:r>
            <a:endParaRPr lang="en-US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14600"/>
            <a:ext cx="47244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*Buy</a:t>
            </a:r>
            <a:br>
              <a:rPr lang="en-US" sz="2400" b="1" u="sng" dirty="0" smtClean="0"/>
            </a:b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en-US" dirty="0" smtClean="0"/>
              <a:t>sell into stock rally</a:t>
            </a:r>
            <a:br>
              <a:rPr lang="en-US" dirty="0" smtClean="0"/>
            </a:br>
            <a:r>
              <a:rPr lang="en-US" dirty="0" smtClean="0"/>
              <a:t>on quarter end mark up</a:t>
            </a:r>
            <a:br>
              <a:rPr lang="en-US" dirty="0" smtClean="0"/>
            </a:br>
            <a:r>
              <a:rPr lang="en-US" dirty="0" smtClean="0"/>
              <a:t>wait for break down or bounce on metals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u="sng" dirty="0" smtClean="0"/>
              <a:t>*Sell Short</a:t>
            </a:r>
            <a:br>
              <a:rPr lang="en-US" sz="2400" b="1" u="sng" dirty="0" smtClean="0"/>
            </a:b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en-US" dirty="0" smtClean="0"/>
              <a:t>sell Aussie (FXA) on 400 BP rally</a:t>
            </a:r>
            <a:br>
              <a:rPr lang="en-US" dirty="0" smtClean="0"/>
            </a:br>
            <a:r>
              <a:rPr lang="en-US" dirty="0" smtClean="0"/>
              <a:t>sell oil at $96.15, (USO) at $34</a:t>
            </a:r>
            <a:br>
              <a:rPr lang="en-US" dirty="0" smtClean="0"/>
            </a:br>
            <a:r>
              <a:rPr lang="en-US" dirty="0" smtClean="0"/>
              <a:t>Yen? (FXY) $99.30-$102 range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7320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Goldilocks Economy</a:t>
            </a:r>
            <a:r>
              <a:rPr lang="en-US" sz="3200" dirty="0"/>
              <a:t> </a:t>
            </a:r>
            <a:r>
              <a:rPr lang="en-US" sz="3200" dirty="0" smtClean="0"/>
              <a:t> Continues</a:t>
            </a:r>
            <a:br>
              <a:rPr lang="en-US" sz="3200" dirty="0" smtClean="0"/>
            </a:br>
            <a:r>
              <a:rPr lang="en-US" sz="2000" dirty="0" smtClean="0"/>
              <a:t>Not too hot, not too cold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8000"/>
                </a:solidFill>
              </a:rPr>
              <a:t/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*Global synchronized recovery in play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with the US leading the way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*Q4 acceleration from a 2% to 3%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GDP growth rate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*Housing and </a:t>
            </a:r>
            <a:r>
              <a:rPr lang="en-US" sz="2000" dirty="0">
                <a:solidFill>
                  <a:srgbClr val="008000"/>
                </a:solidFill>
              </a:rPr>
              <a:t>e</a:t>
            </a:r>
            <a:r>
              <a:rPr lang="en-US" sz="2000" dirty="0" smtClean="0">
                <a:solidFill>
                  <a:srgbClr val="008000"/>
                </a:solidFill>
              </a:rPr>
              <a:t>nergy </a:t>
            </a:r>
            <a:r>
              <a:rPr lang="en-US" sz="2000" dirty="0">
                <a:solidFill>
                  <a:srgbClr val="008000"/>
                </a:solidFill>
              </a:rPr>
              <a:t>b</a:t>
            </a:r>
            <a:r>
              <a:rPr lang="en-US" sz="2000" dirty="0" smtClean="0">
                <a:solidFill>
                  <a:srgbClr val="008000"/>
                </a:solidFill>
              </a:rPr>
              <a:t>ooms are spilling into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the rest of the economy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*Autos running at 16 million annual rate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*Technology is booming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/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*Next comes Obamacare - +0.5% GDP,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 2 million jobs</a:t>
            </a:r>
            <a:br>
              <a:rPr lang="en-US" sz="2000" dirty="0" smtClean="0">
                <a:solidFill>
                  <a:srgbClr val="008000"/>
                </a:solidFill>
              </a:rPr>
            </a:b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5" name="Picture 4" descr="shutterstock_1068245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1676400"/>
            <a:ext cx="2754462" cy="41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9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3200" dirty="0" smtClean="0"/>
              <a:t>The Bull Case for the Economy</a:t>
            </a:r>
            <a:br>
              <a:rPr lang="en-US" sz="3200" dirty="0" smtClean="0"/>
            </a:br>
            <a:r>
              <a:rPr lang="en-US" sz="2400" dirty="0" smtClean="0"/>
              <a:t>Is Goldilocks Here to Stay?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8000"/>
                </a:solidFill>
              </a:rPr>
              <a:t>*</a:t>
            </a:r>
            <a:r>
              <a:rPr lang="en-US" sz="1800" dirty="0" smtClean="0">
                <a:solidFill>
                  <a:srgbClr val="008000"/>
                </a:solidFill>
              </a:rPr>
              <a:t>Stock market wealth effect kicking in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*June consumer confidence 74.3 to 81.4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*June Richmond Fed Index -2 to +8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*May durable goods +3.6%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*Q1 GDP downgraded from 2.4% to 1.8%</a:t>
            </a: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smtClean="0">
                <a:solidFill>
                  <a:srgbClr val="008000"/>
                </a:solidFill>
              </a:rPr>
              <a:t/>
            </a:r>
            <a:br>
              <a:rPr lang="en-US" sz="1800" smtClean="0">
                <a:solidFill>
                  <a:srgbClr val="008000"/>
                </a:solidFill>
              </a:rPr>
            </a:br>
            <a:r>
              <a:rPr lang="en-US" sz="1800" smtClean="0">
                <a:solidFill>
                  <a:srgbClr val="008000"/>
                </a:solidFill>
              </a:rPr>
              <a:t>*</a:t>
            </a:r>
            <a:r>
              <a:rPr lang="en-US" sz="1800" dirty="0" smtClean="0">
                <a:solidFill>
                  <a:srgbClr val="008000"/>
                </a:solidFill>
              </a:rPr>
              <a:t>Debt ceiling, sequestration, and budget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crisis fail to have impact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>
                <a:solidFill>
                  <a:srgbClr val="008000"/>
                </a:solidFill>
              </a:rPr>
              <a:t/>
            </a:r>
            <a:br>
              <a:rPr lang="en-US" sz="1800" dirty="0">
                <a:solidFill>
                  <a:srgbClr val="008000"/>
                </a:solidFill>
              </a:rPr>
            </a:br>
            <a:r>
              <a:rPr lang="en-US" sz="1800" dirty="0">
                <a:solidFill>
                  <a:srgbClr val="008000"/>
                </a:solidFill>
              </a:rPr>
              <a:t>*Reindustrialization of America becoming a factor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>
                <a:solidFill>
                  <a:srgbClr val="008000"/>
                </a:solidFill>
              </a:rPr>
              <a:t>birth of “onshoring”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*Market continues up for rest of 2013 with no more than a 12% dips to 1,490</a:t>
            </a:r>
            <a:br>
              <a:rPr lang="en-US" sz="1800" dirty="0" smtClean="0">
                <a:solidFill>
                  <a:srgbClr val="008000"/>
                </a:solidFill>
              </a:rPr>
            </a:b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4" name="Picture 3" descr="shutterstock_1095571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1676400"/>
            <a:ext cx="2708135" cy="21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0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Reality Hits the Markets</a:t>
            </a:r>
            <a:br>
              <a:rPr lang="en-US" sz="3200" dirty="0" smtClean="0"/>
            </a:br>
            <a:r>
              <a:rPr lang="en-US" sz="3200" dirty="0" smtClean="0"/>
              <a:t>End of the One Way </a:t>
            </a:r>
            <a:r>
              <a:rPr lang="en-US" sz="3200" dirty="0" err="1" smtClean="0"/>
              <a:t>Mrket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 China GDP slowdown from 8.0% to 7%, on the way to 6%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*China rate spike to 28% warns of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same in the US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*Sell emerging markets and currencies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first, take the money home to US dollar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*Has the Great Rotation started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from bonds to stocks?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*Sharpest Treasury  bond market selloff since 1962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2590800"/>
            <a:ext cx="3465377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53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r>
              <a:rPr lang="en-US" sz="3600" dirty="0" smtClean="0"/>
              <a:t>Weekly Jobless Claims</a:t>
            </a:r>
            <a:br>
              <a:rPr lang="en-US" sz="3600" dirty="0" smtClean="0"/>
            </a:b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en-US" sz="2400" dirty="0" smtClean="0">
                <a:solidFill>
                  <a:srgbClr val="FF0000"/>
                </a:solidFill>
              </a:rPr>
              <a:t>18,000 fall to 354,000 Downtrend still in place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31455" t="-26690" r="-16424" b="-14235"/>
          <a:stretch/>
        </p:blipFill>
        <p:spPr>
          <a:xfrm>
            <a:off x="152400" y="228600"/>
            <a:ext cx="8229600" cy="6935255"/>
          </a:xfrm>
        </p:spPr>
      </p:pic>
    </p:spTree>
    <p:extLst>
      <p:ext uri="{BB962C8B-B14F-4D97-AF65-F5344CB8AC3E}">
        <p14:creationId xmlns:p14="http://schemas.microsoft.com/office/powerpoint/2010/main" xmlns="" val="28259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25562"/>
          </a:xfrm>
        </p:spPr>
        <p:txBody>
          <a:bodyPr/>
          <a:lstStyle/>
          <a:p>
            <a:r>
              <a:rPr lang="en-US" sz="3200" dirty="0" smtClean="0"/>
              <a:t>Bonds-Crash at Last!</a:t>
            </a:r>
            <a:br>
              <a:rPr lang="en-US" sz="3200" dirty="0" smtClean="0"/>
            </a:br>
            <a:r>
              <a:rPr lang="en-US" sz="1800" dirty="0" smtClean="0"/>
              <a:t>The collapse everyone predicted, but no one was prepared for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*Sharpest bond market selloff since 1962, ten year yield hits 2.66%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</a:t>
            </a:r>
            <a:r>
              <a:rPr lang="en-US" sz="2000" dirty="0"/>
              <a:t>Completely skipped the 1.90%-2.50% range</a:t>
            </a:r>
            <a:r>
              <a:rPr lang="en-US" sz="2000" dirty="0" smtClean="0"/>
              <a:t>, moved </a:t>
            </a:r>
            <a:r>
              <a:rPr lang="en-US" sz="2000" dirty="0"/>
              <a:t>straight to a 2.40%-2.90% </a:t>
            </a:r>
            <a:r>
              <a:rPr lang="en-US" sz="2000" dirty="0" smtClean="0"/>
              <a:t>range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*Great Rotation talks resume, but this </a:t>
            </a:r>
            <a:r>
              <a:rPr lang="en-US" sz="2000" dirty="0" smtClean="0"/>
              <a:t>time the </a:t>
            </a:r>
            <a:r>
              <a:rPr lang="en-US" sz="2000" dirty="0"/>
              <a:t>evidence is there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*Bond mutual fund sales biggest in history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*Selling in “Reach for Yield” bonds,</a:t>
            </a:r>
            <a:br>
              <a:rPr lang="en-US" sz="2000" dirty="0" smtClean="0"/>
            </a:br>
            <a:r>
              <a:rPr lang="en-US" sz="2000" dirty="0" smtClean="0"/>
              <a:t>like (MUB),(LQD), (JNK), (HYG), accelerates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*Stand aside, market too volatile to trade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*The “Big One” is still years off (6%),</a:t>
            </a:r>
            <a:br>
              <a:rPr lang="en-US" sz="2000" dirty="0" smtClean="0"/>
            </a:br>
            <a:r>
              <a:rPr lang="en-US" sz="2000" dirty="0" smtClean="0"/>
              <a:t>just playing the new 1.90%-2.50% range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0518" y="3581400"/>
            <a:ext cx="3708681" cy="27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657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(TLT) – 20 year + Treasury ETF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13375" t="-12353" r="-7868" b="-13324"/>
          <a:stretch/>
        </p:blipFill>
        <p:spPr>
          <a:xfrm>
            <a:off x="457200" y="712211"/>
            <a:ext cx="8229600" cy="6279329"/>
          </a:xfrm>
        </p:spPr>
      </p:pic>
    </p:spTree>
    <p:extLst>
      <p:ext uri="{BB962C8B-B14F-4D97-AF65-F5344CB8AC3E}">
        <p14:creationId xmlns:p14="http://schemas.microsoft.com/office/powerpoint/2010/main" xmlns="" val="9455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2013 Schedule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July 2 New York</a:t>
            </a:r>
            <a:br>
              <a:rPr lang="en-US" sz="2400" dirty="0" smtClean="0"/>
            </a:br>
            <a:r>
              <a:rPr lang="en-US" sz="2400" dirty="0" smtClean="0"/>
              <a:t>July 8 London, England</a:t>
            </a:r>
            <a:br>
              <a:rPr lang="en-US" sz="2400" dirty="0" smtClean="0"/>
            </a:br>
            <a:r>
              <a:rPr lang="en-US" sz="2400" dirty="0" smtClean="0"/>
              <a:t>July 12 Amsterdam, Neth.</a:t>
            </a:r>
            <a:br>
              <a:rPr lang="en-US" sz="2400" dirty="0" smtClean="0"/>
            </a:br>
            <a:r>
              <a:rPr lang="en-US" sz="2400" dirty="0" smtClean="0"/>
              <a:t>July 16 Berlin, Germany</a:t>
            </a:r>
            <a:br>
              <a:rPr lang="en-US" sz="2400" dirty="0" smtClean="0"/>
            </a:br>
            <a:r>
              <a:rPr lang="en-US" sz="2400" dirty="0" smtClean="0"/>
              <a:t>July 19 Frankfurt, Germany</a:t>
            </a:r>
            <a:br>
              <a:rPr lang="en-US" sz="2400" dirty="0" smtClean="0"/>
            </a:br>
            <a:r>
              <a:rPr lang="en-US" sz="2400" dirty="0" smtClean="0"/>
              <a:t>July 25 Portofino, Italy</a:t>
            </a:r>
            <a:br>
              <a:rPr lang="en-US" sz="2400" dirty="0" smtClean="0"/>
            </a:br>
            <a:r>
              <a:rPr lang="en-US" sz="2400" dirty="0" smtClean="0"/>
              <a:t>August 1 Mykonos, Greece</a:t>
            </a:r>
            <a:br>
              <a:rPr lang="en-US" sz="2400" dirty="0" smtClean="0"/>
            </a:br>
            <a:r>
              <a:rPr lang="en-US" sz="2400" dirty="0" smtClean="0"/>
              <a:t>August 9 Zermatt, Switzerland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2438400"/>
            <a:ext cx="357909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37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Municipal Bonds (MUB)-3% yield,</a:t>
            </a:r>
            <a:br>
              <a:rPr lang="en-US" sz="3200" dirty="0" smtClean="0"/>
            </a:br>
            <a:r>
              <a:rPr lang="en-US" sz="2400" dirty="0"/>
              <a:t>M</a:t>
            </a:r>
            <a:r>
              <a:rPr lang="en-US" sz="2400" dirty="0" smtClean="0"/>
              <a:t>ix of AAA, AA, and A rated bonds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14043" t="-17920" r="-10021" b="-10193"/>
          <a:stretch/>
        </p:blipFill>
        <p:spPr>
          <a:xfrm>
            <a:off x="457200" y="676602"/>
            <a:ext cx="8229600" cy="6279328"/>
          </a:xfrm>
        </p:spPr>
      </p:pic>
    </p:spTree>
    <p:extLst>
      <p:ext uri="{BB962C8B-B14F-4D97-AF65-F5344CB8AC3E}">
        <p14:creationId xmlns:p14="http://schemas.microsoft.com/office/powerpoint/2010/main" xmlns="" val="23356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(JNK)-</a:t>
            </a:r>
            <a:r>
              <a:rPr lang="en-US" sz="2800" dirty="0" smtClean="0"/>
              <a:t>Cruising for a bruising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11499" t="-14485" r="-6646" b="-6457"/>
          <a:stretch/>
        </p:blipFill>
        <p:spPr>
          <a:xfrm>
            <a:off x="457200" y="724082"/>
            <a:ext cx="8229600" cy="6243718"/>
          </a:xfrm>
        </p:spPr>
      </p:pic>
    </p:spTree>
    <p:extLst>
      <p:ext uri="{BB962C8B-B14F-4D97-AF65-F5344CB8AC3E}">
        <p14:creationId xmlns:p14="http://schemas.microsoft.com/office/powerpoint/2010/main" xmlns="" val="42920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800" dirty="0" smtClean="0"/>
              <a:t>Stocks-Who Tipped Over the Punch Bowl?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*Multiple expansion is the major feature of 2013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*Too many investors trapped out of the market</a:t>
            </a:r>
            <a:br>
              <a:rPr lang="en-US" sz="2000" dirty="0" smtClean="0"/>
            </a:br>
            <a:r>
              <a:rPr lang="en-US" sz="2000" dirty="0" smtClean="0"/>
              <a:t>trying to buy the dip, so dips</a:t>
            </a:r>
            <a:r>
              <a:rPr lang="en-US" sz="2000" dirty="0"/>
              <a:t> </a:t>
            </a:r>
            <a:r>
              <a:rPr lang="en-US" sz="2000" dirty="0" smtClean="0"/>
              <a:t>are small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*Rising despite multiple headlines risks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*At 15.5 X earnings stock are dead in the </a:t>
            </a:r>
            <a:br>
              <a:rPr lang="en-US" sz="2000" dirty="0" smtClean="0"/>
            </a:br>
            <a:r>
              <a:rPr lang="en-US" sz="2000" dirty="0" smtClean="0"/>
              <a:t>middle of their historic 9-22 valuation range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*Reversion to the mean can be a bitch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*When to dust settles, the world will pour back into US equities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*Only Ben Bernanke can spoil the party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2057400"/>
            <a:ext cx="399686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119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Corporate Profit Margins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32" b="883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32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(SPX)-The 30,000 view</a:t>
            </a:r>
            <a:br>
              <a:rPr lang="en-US" sz="3600" dirty="0" smtClean="0"/>
            </a:br>
            <a:r>
              <a:rPr lang="en-US" sz="2400" dirty="0" smtClean="0"/>
              <a:t>Here comes the six month churn</a:t>
            </a:r>
            <a:endParaRPr lang="en-US" sz="2400" dirty="0"/>
          </a:p>
        </p:txBody>
      </p:sp>
      <p:sp>
        <p:nvSpPr>
          <p:cNvPr id="7" name="Down Arrow Callout 6"/>
          <p:cNvSpPr/>
          <p:nvPr/>
        </p:nvSpPr>
        <p:spPr>
          <a:xfrm>
            <a:off x="7467600" y="152400"/>
            <a:ext cx="1447800" cy="152400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Fail</a:t>
            </a:r>
            <a:br>
              <a:rPr lang="en-US" sz="2800" dirty="0" smtClean="0"/>
            </a:br>
            <a:r>
              <a:rPr lang="en-US" sz="2800" dirty="0" smtClean="0"/>
              <a:t>Here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12804" t="-16937" r="-8017" b="-12607"/>
          <a:stretch/>
        </p:blipFill>
        <p:spPr>
          <a:xfrm>
            <a:off x="304800" y="533400"/>
            <a:ext cx="8229600" cy="6718525"/>
          </a:xfrm>
        </p:spPr>
      </p:pic>
    </p:spTree>
    <p:extLst>
      <p:ext uri="{BB962C8B-B14F-4D97-AF65-F5344CB8AC3E}">
        <p14:creationId xmlns:p14="http://schemas.microsoft.com/office/powerpoint/2010/main" xmlns="" val="11593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S&amp;P 500 (SPX)-</a:t>
            </a:r>
            <a:r>
              <a:rPr lang="en-US" sz="2800" dirty="0" smtClean="0"/>
              <a:t>Targets 1,490-1,530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60" t="-26398" r="-4946" b="31398"/>
          <a:stretch/>
        </p:blipFill>
        <p:spPr bwMode="auto">
          <a:xfrm>
            <a:off x="762000" y="-304800"/>
            <a:ext cx="8229600" cy="6630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633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 Average (INDU)-</a:t>
            </a:r>
            <a:r>
              <a:rPr lang="en-US" sz="2800" dirty="0" smtClean="0"/>
              <a:t>Targets 14,000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393" t="-11375" r="1" b="26270"/>
          <a:stretch/>
        </p:blipFill>
        <p:spPr bwMode="auto">
          <a:xfrm>
            <a:off x="457200" y="914400"/>
            <a:ext cx="8229600" cy="515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444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Trading Market Tops-(SPX) H1, 2012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790680"/>
            <a:ext cx="6654800" cy="5038634"/>
          </a:xfrm>
          <a:prstGeom prst="rect">
            <a:avLst/>
          </a:prstGeom>
        </p:spPr>
      </p:pic>
      <p:sp>
        <p:nvSpPr>
          <p:cNvPr id="5" name="Right Arrow Callout 4"/>
          <p:cNvSpPr/>
          <p:nvPr/>
        </p:nvSpPr>
        <p:spPr>
          <a:xfrm>
            <a:off x="76200" y="4038600"/>
            <a:ext cx="1905000" cy="1371600"/>
          </a:xfrm>
          <a:prstGeom prst="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Call</a:t>
            </a:r>
            <a:br>
              <a:rPr lang="en-US" sz="2400" dirty="0" smtClean="0"/>
            </a:br>
            <a:r>
              <a:rPr lang="en-US" sz="2400" dirty="0" smtClean="0"/>
              <a:t>Spreads</a:t>
            </a:r>
            <a:endParaRPr lang="en-US" sz="2400" dirty="0"/>
          </a:p>
        </p:txBody>
      </p:sp>
      <p:sp>
        <p:nvSpPr>
          <p:cNvPr id="6" name="Left Arrow Callout 5"/>
          <p:cNvSpPr/>
          <p:nvPr/>
        </p:nvSpPr>
        <p:spPr>
          <a:xfrm>
            <a:off x="6858000" y="2514600"/>
            <a:ext cx="2286000" cy="1828800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Puts</a:t>
            </a:r>
            <a:br>
              <a:rPr lang="en-US" sz="2400" dirty="0" smtClean="0"/>
            </a:br>
            <a:r>
              <a:rPr lang="en-US" sz="2400" dirty="0" smtClean="0"/>
              <a:t>and</a:t>
            </a:r>
            <a:br>
              <a:rPr lang="en-US" sz="2400" dirty="0" smtClean="0"/>
            </a:br>
            <a:r>
              <a:rPr lang="en-US" sz="2400" dirty="0" smtClean="0"/>
              <a:t>Put Spreads</a:t>
            </a:r>
            <a:endParaRPr lang="en-US" sz="2400" dirty="0"/>
          </a:p>
        </p:txBody>
      </p:sp>
      <p:sp>
        <p:nvSpPr>
          <p:cNvPr id="7" name="Down Arrow Callout 6"/>
          <p:cNvSpPr/>
          <p:nvPr/>
        </p:nvSpPr>
        <p:spPr>
          <a:xfrm>
            <a:off x="3048000" y="1143000"/>
            <a:ext cx="3048000" cy="167640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Put spreads</a:t>
            </a:r>
            <a:br>
              <a:rPr lang="en-US" sz="2400" dirty="0" smtClean="0"/>
            </a:br>
            <a:r>
              <a:rPr lang="en-US" sz="2400" dirty="0" smtClean="0"/>
              <a:t>and</a:t>
            </a:r>
            <a:br>
              <a:rPr lang="en-US" sz="2400" dirty="0" smtClean="0"/>
            </a:br>
            <a:r>
              <a:rPr lang="en-US" sz="2400" dirty="0" smtClean="0"/>
              <a:t>Call Spreads</a:t>
            </a:r>
            <a:endParaRPr lang="en-US" sz="2400" dirty="0"/>
          </a:p>
        </p:txBody>
      </p:sp>
      <p:sp>
        <p:nvSpPr>
          <p:cNvPr id="8" name="Up Arrow Callout 7"/>
          <p:cNvSpPr/>
          <p:nvPr/>
        </p:nvSpPr>
        <p:spPr>
          <a:xfrm>
            <a:off x="3505200" y="4191000"/>
            <a:ext cx="1676400" cy="2286000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Volatility</a:t>
            </a:r>
            <a:br>
              <a:rPr lang="en-US" sz="2400" dirty="0" smtClean="0"/>
            </a:br>
            <a:r>
              <a:rPr lang="en-US" sz="2400" dirty="0" smtClean="0"/>
              <a:t>Collapses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45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(QQQ)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545" b="25678"/>
          <a:stretch/>
        </p:blipFill>
        <p:spPr>
          <a:xfrm>
            <a:off x="609600" y="1524000"/>
            <a:ext cx="8229600" cy="4843037"/>
          </a:xfrm>
        </p:spPr>
      </p:pic>
    </p:spTree>
    <p:extLst>
      <p:ext uri="{BB962C8B-B14F-4D97-AF65-F5344CB8AC3E}">
        <p14:creationId xmlns:p14="http://schemas.microsoft.com/office/powerpoint/2010/main" xmlns="" val="23771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(VIX)-Coming back to life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" b="21320"/>
          <a:stretch/>
        </p:blipFill>
        <p:spPr>
          <a:xfrm>
            <a:off x="457200" y="1447800"/>
            <a:ext cx="8229600" cy="4902387"/>
          </a:xfrm>
        </p:spPr>
      </p:pic>
    </p:spTree>
    <p:extLst>
      <p:ext uri="{BB962C8B-B14F-4D97-AF65-F5344CB8AC3E}">
        <p14:creationId xmlns:p14="http://schemas.microsoft.com/office/powerpoint/2010/main" xmlns="" val="27076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524000" y="1447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York</a:t>
            </a:r>
            <a:br>
              <a:rPr lang="en-US" sz="2400" b="1" dirty="0" smtClean="0"/>
            </a:br>
            <a:r>
              <a:rPr lang="en-US" sz="2400" b="1" dirty="0" smtClean="0"/>
              <a:t>July 2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1524000"/>
            <a:ext cx="1312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London</a:t>
            </a:r>
            <a:br>
              <a:rPr lang="en-US" sz="2400" b="1" dirty="0" smtClean="0"/>
            </a:br>
            <a:r>
              <a:rPr lang="en-US" sz="2400" b="1" dirty="0" smtClean="0"/>
              <a:t>July 8</a:t>
            </a:r>
            <a:endParaRPr lang="en-US" sz="2400" b="1" dirty="0"/>
          </a:p>
        </p:txBody>
      </p:sp>
      <p:pic>
        <p:nvPicPr>
          <p:cNvPr id="9" name="il_fi" descr="Description: http://www.mapsofworld.com/travel-destinations/images/empire-state-building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60985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2590800"/>
            <a:ext cx="39497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6948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Russell 2000 (IWM)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332" b="49356"/>
          <a:stretch/>
        </p:blipFill>
        <p:spPr>
          <a:xfrm>
            <a:off x="457200" y="1295400"/>
            <a:ext cx="8229600" cy="5090399"/>
          </a:xfrm>
        </p:spPr>
      </p:pic>
    </p:spTree>
    <p:extLst>
      <p:ext uri="{BB962C8B-B14F-4D97-AF65-F5344CB8AC3E}">
        <p14:creationId xmlns:p14="http://schemas.microsoft.com/office/powerpoint/2010/main" xmlns="" val="37459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Apple (AAPL)-</a:t>
            </a:r>
            <a:r>
              <a:rPr lang="en-US" sz="2800" dirty="0" smtClean="0"/>
              <a:t>Looking for a double bottom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" b="25563"/>
          <a:stretch/>
        </p:blipFill>
        <p:spPr>
          <a:xfrm>
            <a:off x="609600" y="1447800"/>
            <a:ext cx="8229600" cy="5009219"/>
          </a:xfrm>
        </p:spPr>
      </p:pic>
    </p:spTree>
    <p:extLst>
      <p:ext uri="{BB962C8B-B14F-4D97-AF65-F5344CB8AC3E}">
        <p14:creationId xmlns:p14="http://schemas.microsoft.com/office/powerpoint/2010/main" xmlns="" val="116695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 smtClean="0"/>
              <a:t>Shanghai-Still Trending Down</a:t>
            </a:r>
            <a:br>
              <a:rPr lang="en-US" sz="3600" dirty="0" smtClean="0"/>
            </a:br>
            <a:r>
              <a:rPr lang="en-US" sz="2000" dirty="0" smtClean="0"/>
              <a:t>Taking </a:t>
            </a:r>
            <a:r>
              <a:rPr lang="en-US" sz="2000" dirty="0"/>
              <a:t>commodities and oil with it, real estate clamp down fuel to fire</a:t>
            </a:r>
            <a:br>
              <a:rPr lang="en-US" sz="2000" dirty="0"/>
            </a:br>
            <a:r>
              <a:rPr lang="en-US" sz="2000" dirty="0"/>
              <a:t>While we’re speeding up, their slowing dow</a:t>
            </a:r>
            <a:r>
              <a:rPr lang="en-US" sz="2400" dirty="0"/>
              <a:t>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570" b="20558"/>
          <a:stretch/>
        </p:blipFill>
        <p:spPr>
          <a:xfrm>
            <a:off x="533400" y="1295400"/>
            <a:ext cx="8229600" cy="4985478"/>
          </a:xfrm>
        </p:spPr>
      </p:pic>
    </p:spTree>
    <p:extLst>
      <p:ext uri="{BB962C8B-B14F-4D97-AF65-F5344CB8AC3E}">
        <p14:creationId xmlns:p14="http://schemas.microsoft.com/office/powerpoint/2010/main" xmlns="" val="4003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(DXJ)-</a:t>
            </a:r>
            <a:r>
              <a:rPr lang="en-US" sz="2800" dirty="0" smtClean="0"/>
              <a:t>the only way to play Japan</a:t>
            </a:r>
            <a:br>
              <a:rPr lang="en-US" sz="2800" dirty="0" smtClean="0"/>
            </a:br>
            <a:r>
              <a:rPr lang="en-US" sz="2400" dirty="0" smtClean="0"/>
              <a:t>-Nikkei with hedged yen</a:t>
            </a:r>
            <a:br>
              <a:rPr lang="en-US" sz="2400" dirty="0" smtClean="0"/>
            </a:br>
            <a:r>
              <a:rPr lang="en-US" sz="2400" dirty="0" smtClean="0"/>
              <a:t>Assets rise from $300 million to $</a:t>
            </a:r>
            <a:r>
              <a:rPr lang="en-US" sz="2400" dirty="0"/>
              <a:t>7</a:t>
            </a:r>
            <a:r>
              <a:rPr lang="en-US" sz="2400" dirty="0" smtClean="0"/>
              <a:t> billion in Q4, Q1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379" b="20749"/>
          <a:stretch/>
        </p:blipFill>
        <p:spPr>
          <a:xfrm>
            <a:off x="533400" y="1676400"/>
            <a:ext cx="8229600" cy="4961738"/>
          </a:xfrm>
        </p:spPr>
      </p:pic>
    </p:spTree>
    <p:extLst>
      <p:ext uri="{BB962C8B-B14F-4D97-AF65-F5344CB8AC3E}">
        <p14:creationId xmlns:p14="http://schemas.microsoft.com/office/powerpoint/2010/main" xmlns="" val="9020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Markets-</a:t>
            </a:r>
            <a:r>
              <a:rPr lang="en-US" sz="2800" dirty="0" smtClean="0"/>
              <a:t>Take it on the nose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1521" b="20557"/>
          <a:stretch/>
        </p:blipFill>
        <p:spPr>
          <a:xfrm>
            <a:off x="457200" y="1371600"/>
            <a:ext cx="8229600" cy="5044829"/>
          </a:xfrm>
        </p:spPr>
      </p:pic>
    </p:spTree>
    <p:extLst>
      <p:ext uri="{BB962C8B-B14F-4D97-AF65-F5344CB8AC3E}">
        <p14:creationId xmlns:p14="http://schemas.microsoft.com/office/powerpoint/2010/main" xmlns="" val="33867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Spain-</a:t>
            </a:r>
            <a:r>
              <a:rPr lang="en-US" sz="2800" dirty="0" smtClean="0"/>
              <a:t>The high beta play in </a:t>
            </a:r>
            <a:r>
              <a:rPr lang="en-US" sz="2800" dirty="0"/>
              <a:t>E</a:t>
            </a:r>
            <a:r>
              <a:rPr lang="en-US" sz="2800" dirty="0" smtClean="0"/>
              <a:t>urope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6" b="20932"/>
          <a:stretch/>
        </p:blipFill>
        <p:spPr>
          <a:xfrm>
            <a:off x="457200" y="1752600"/>
            <a:ext cx="8229600" cy="4819295"/>
          </a:xfrm>
        </p:spPr>
      </p:pic>
    </p:spTree>
    <p:extLst>
      <p:ext uri="{BB962C8B-B14F-4D97-AF65-F5344CB8AC3E}">
        <p14:creationId xmlns:p14="http://schemas.microsoft.com/office/powerpoint/2010/main" xmlns="" val="31769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Dollar-The new flight to safety currency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*Foreign capital pouring into US from Asia, Europe,</a:t>
            </a:r>
            <a:br>
              <a:rPr lang="en-US" sz="2000" dirty="0" smtClean="0"/>
            </a:br>
            <a:r>
              <a:rPr lang="en-US" sz="2000" dirty="0" smtClean="0"/>
              <a:t>and Cyprus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*Dollar outflows falling from US</a:t>
            </a:r>
            <a:br>
              <a:rPr lang="en-US" sz="2000" dirty="0" smtClean="0"/>
            </a:br>
            <a:r>
              <a:rPr lang="en-US" sz="2000" dirty="0" smtClean="0"/>
              <a:t>energy boom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*Japan determined to devalue their way</a:t>
            </a:r>
            <a:br>
              <a:rPr lang="en-US" sz="2000" dirty="0" smtClean="0"/>
            </a:br>
            <a:r>
              <a:rPr lang="en-US" sz="2000" dirty="0" smtClean="0"/>
              <a:t>to prosperity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*Continental chaos sucks the life</a:t>
            </a:r>
            <a:br>
              <a:rPr lang="en-US" sz="2000" dirty="0" smtClean="0"/>
            </a:br>
            <a:r>
              <a:rPr lang="en-US" sz="2000" dirty="0" smtClean="0"/>
              <a:t>out of the Euro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*Weak China data has cut the knees out from under the Australian and Canadian dollars</a:t>
            </a:r>
            <a:br>
              <a:rPr lang="en-US" sz="2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9050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996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Long Dollar Basket (UUP)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570" b="20750"/>
          <a:stretch/>
        </p:blipFill>
        <p:spPr>
          <a:xfrm>
            <a:off x="304800" y="16002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xmlns="" val="42267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Euro (FXE)</a:t>
            </a:r>
            <a:r>
              <a:rPr lang="en-US" sz="2800" dirty="0" smtClean="0"/>
              <a:t>-One of the great mysteries</a:t>
            </a:r>
            <a:br>
              <a:rPr lang="en-US" sz="2800" dirty="0" smtClean="0"/>
            </a:br>
            <a:r>
              <a:rPr lang="en-US" sz="2400" dirty="0" smtClean="0"/>
              <a:t>Looking for a $1.20 bottom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49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Australian Dollar (FXA)</a:t>
            </a:r>
            <a:br>
              <a:rPr lang="en-US" sz="3200" dirty="0" smtClean="0"/>
            </a:br>
            <a:r>
              <a:rPr lang="en-US" sz="2800" dirty="0" smtClean="0"/>
              <a:t>Stalled by China and the Commodities Collapse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569" b="20939"/>
          <a:stretch/>
        </p:blipFill>
        <p:spPr>
          <a:xfrm>
            <a:off x="457200" y="1371600"/>
            <a:ext cx="8229600" cy="4961738"/>
          </a:xfrm>
        </p:spPr>
      </p:pic>
    </p:spTree>
    <p:extLst>
      <p:ext uri="{BB962C8B-B14F-4D97-AF65-F5344CB8AC3E}">
        <p14:creationId xmlns:p14="http://schemas.microsoft.com/office/powerpoint/2010/main" xmlns="" val="35873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524000" y="1447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Amsterdam</a:t>
            </a:r>
            <a:br>
              <a:rPr lang="en-US" sz="2400" b="1" dirty="0" smtClean="0"/>
            </a:br>
            <a:r>
              <a:rPr lang="en-US" sz="2400" b="1" dirty="0" smtClean="0"/>
              <a:t>July 12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61954" y="1524000"/>
            <a:ext cx="122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Berlin</a:t>
            </a:r>
            <a:br>
              <a:rPr lang="en-US" sz="2400" b="1" dirty="0" smtClean="0"/>
            </a:br>
            <a:r>
              <a:rPr lang="en-US" sz="2400" b="1" dirty="0" smtClean="0"/>
              <a:t>July 16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514600"/>
            <a:ext cx="37719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2514600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328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3600" dirty="0" smtClean="0"/>
              <a:t>Japanese Yen (FXY)</a:t>
            </a:r>
            <a:r>
              <a:rPr lang="en-US" sz="2400" b="1" dirty="0" smtClean="0"/>
              <a:t>-Headed for the high 80’s</a:t>
            </a:r>
            <a:br>
              <a:rPr lang="en-US" sz="2400" b="1" dirty="0" smtClean="0"/>
            </a:br>
            <a:r>
              <a:rPr lang="en-US" sz="2400" b="1" dirty="0" smtClean="0"/>
              <a:t>or ¥110 in the cash market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439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(YCS)-For Non Options Players</a:t>
            </a:r>
            <a:br>
              <a:rPr lang="en-US" sz="3600" dirty="0" smtClean="0"/>
            </a:br>
            <a:r>
              <a:rPr lang="en-US" sz="2800" dirty="0" smtClean="0"/>
              <a:t>200% Short Yen ETF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379" b="21320"/>
          <a:stretch/>
        </p:blipFill>
        <p:spPr>
          <a:xfrm>
            <a:off x="381000" y="1600200"/>
            <a:ext cx="8229600" cy="4926128"/>
          </a:xfrm>
        </p:spPr>
      </p:pic>
    </p:spTree>
    <p:extLst>
      <p:ext uri="{BB962C8B-B14F-4D97-AF65-F5344CB8AC3E}">
        <p14:creationId xmlns:p14="http://schemas.microsoft.com/office/powerpoint/2010/main" xmlns="" val="26586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</a:t>
            </a:r>
            <a:r>
              <a:rPr lang="en-US" sz="2400" dirty="0" smtClean="0"/>
              <a:t>Saudi America Here We Come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*US energy independence in 3 years- CA + ND = Saudi imports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*No oil crash, supported by China demand</a:t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*Volatility has collapsed</a:t>
            </a:r>
            <a:br>
              <a:rPr lang="en-US" sz="2000" dirty="0" smtClean="0"/>
            </a:br>
            <a:r>
              <a:rPr lang="en-US" sz="2000" dirty="0" smtClean="0"/>
              <a:t> thanks to new balance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*US import dependence falls from</a:t>
            </a:r>
            <a:br>
              <a:rPr lang="en-US" sz="2000" dirty="0" smtClean="0"/>
            </a:br>
            <a:r>
              <a:rPr lang="en-US" sz="2000" dirty="0" smtClean="0"/>
              <a:t> 60% to 32% since 2005, 0 by 2016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*Huge job creator, 3 million already,</a:t>
            </a:r>
            <a:br>
              <a:rPr lang="en-US" sz="2000" dirty="0" smtClean="0"/>
            </a:br>
            <a:r>
              <a:rPr lang="en-US" sz="2000" dirty="0" smtClean="0"/>
              <a:t> 5 million by 2015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*New finds + conservation + alternatives + mileage improvements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+ building designs all leveraging </a:t>
            </a:r>
            <a:r>
              <a:rPr lang="en-US" sz="1800" smtClean="0"/>
              <a:t>each other, </a:t>
            </a:r>
            <a:r>
              <a:rPr lang="en-US" sz="1800" dirty="0" smtClean="0"/>
              <a:t>capping </a:t>
            </a:r>
            <a:r>
              <a:rPr lang="en-US" sz="1800" smtClean="0"/>
              <a:t>gasoline demand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1981200"/>
            <a:ext cx="2463800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56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Crude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570" b="20750"/>
          <a:stretch/>
        </p:blipFill>
        <p:spPr>
          <a:xfrm>
            <a:off x="457200" y="16002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xmlns="" val="29644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Natural Gas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" b="20938"/>
          <a:stretch/>
        </p:blipFill>
        <p:spPr>
          <a:xfrm>
            <a:off x="381000" y="1371600"/>
            <a:ext cx="8229600" cy="4926127"/>
          </a:xfrm>
        </p:spPr>
      </p:pic>
    </p:spTree>
    <p:extLst>
      <p:ext uri="{BB962C8B-B14F-4D97-AF65-F5344CB8AC3E}">
        <p14:creationId xmlns:p14="http://schemas.microsoft.com/office/powerpoint/2010/main" xmlns="" val="16740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Copper (CU)-Ouch! Inventories double YOY</a:t>
            </a:r>
            <a:br>
              <a:rPr lang="en-US" sz="3200" dirty="0" smtClean="0"/>
            </a:br>
            <a:r>
              <a:rPr lang="en-US" sz="3200" dirty="0" smtClean="0"/>
              <a:t>on China drag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1253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sz="2800" dirty="0" smtClean="0"/>
              <a:t>Precious Metals-Look but don’t touch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800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4876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*If gold can’t rally when a country blows up, then when?</a:t>
            </a:r>
            <a:r>
              <a:rPr lang="en-US" sz="2000" dirty="0"/>
              <a:t> </a:t>
            </a:r>
            <a:r>
              <a:rPr lang="en-US" sz="2000" dirty="0" smtClean="0"/>
              <a:t>After Cyprus, then what?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*As long as stocks rally, paper rules</a:t>
            </a:r>
            <a:br>
              <a:rPr lang="en-US" sz="2000" dirty="0" smtClean="0"/>
            </a:br>
            <a:r>
              <a:rPr lang="en-US" sz="2000" dirty="0" smtClean="0"/>
              <a:t>and hard assets suffer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*Capitulation sell off below $1,300</a:t>
            </a:r>
            <a:br>
              <a:rPr lang="en-US" sz="2000" dirty="0" smtClean="0"/>
            </a:br>
            <a:r>
              <a:rPr lang="en-US" sz="2000" dirty="0" smtClean="0"/>
              <a:t>kicked in big time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*Who needs inflation hedge during deflation?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*Paper gold (GLD) is selling off, while physical gold and coins is held</a:t>
            </a:r>
            <a:br>
              <a:rPr lang="en-US" sz="20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2438400"/>
            <a:ext cx="3560053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63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3" b="21320"/>
          <a:stretch/>
        </p:blipFill>
        <p:spPr>
          <a:xfrm>
            <a:off x="457200" y="1371600"/>
            <a:ext cx="8229600" cy="4890517"/>
          </a:xfrm>
        </p:spPr>
      </p:pic>
    </p:spTree>
    <p:extLst>
      <p:ext uri="{BB962C8B-B14F-4D97-AF65-F5344CB8AC3E}">
        <p14:creationId xmlns:p14="http://schemas.microsoft.com/office/powerpoint/2010/main" xmlns="" val="15277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Silver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379" b="20939"/>
          <a:stretch/>
        </p:blipFill>
        <p:spPr>
          <a:xfrm>
            <a:off x="304800" y="1524000"/>
            <a:ext cx="8229600" cy="4949868"/>
          </a:xfrm>
        </p:spPr>
      </p:pic>
    </p:spTree>
    <p:extLst>
      <p:ext uri="{BB962C8B-B14F-4D97-AF65-F5344CB8AC3E}">
        <p14:creationId xmlns:p14="http://schemas.microsoft.com/office/powerpoint/2010/main" xmlns="" val="13201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Agriculture</a:t>
            </a:r>
            <a:br>
              <a:rPr lang="en-US" sz="3200" dirty="0" smtClean="0"/>
            </a:br>
            <a:r>
              <a:rPr lang="en-US" sz="2800" dirty="0" smtClean="0"/>
              <a:t>The Global Warming/Emerging Market Trade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*The world is making people faster than the food to feed them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</a:t>
            </a:r>
            <a:r>
              <a:rPr lang="en-US" sz="2000" dirty="0"/>
              <a:t>G</a:t>
            </a:r>
            <a:r>
              <a:rPr lang="en-US" sz="2000" dirty="0" smtClean="0"/>
              <a:t>lobal population rises from 7 to 9 billion by 2050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*Half of the increase is in countries that can’t</a:t>
            </a:r>
            <a:br>
              <a:rPr lang="en-US" sz="2000" dirty="0" smtClean="0"/>
            </a:br>
            <a:r>
              <a:rPr lang="en-US" sz="2000" dirty="0" smtClean="0"/>
              <a:t> feed themselves (Middle East)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*Food stocks at 40 year lows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*Ethanol will fall victim to budget crisis,</a:t>
            </a:r>
            <a:br>
              <a:rPr lang="en-US" sz="2000" dirty="0" smtClean="0"/>
            </a:br>
            <a:r>
              <a:rPr lang="en-US" sz="2000" dirty="0" smtClean="0"/>
              <a:t> freeing up 40% of US corn supply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*Look for entry points to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/>
              <a:t>play </a:t>
            </a:r>
            <a:r>
              <a:rPr lang="en-US" sz="2000" dirty="0" smtClean="0"/>
              <a:t>the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summer drought</a:t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*Buy foodstuffs, fertilizer, equipment makers, and the (DBA)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3048000"/>
            <a:ext cx="3594100" cy="25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185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219200" y="1752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Frankfurt</a:t>
            </a:r>
            <a:br>
              <a:rPr lang="en-US" sz="2400" b="1" dirty="0" smtClean="0"/>
            </a:br>
            <a:r>
              <a:rPr lang="en-US" sz="2400" b="1" dirty="0" smtClean="0"/>
              <a:t>July 19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1752600"/>
            <a:ext cx="1552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Portofino</a:t>
            </a:r>
            <a:br>
              <a:rPr lang="en-US" sz="2400" b="1" dirty="0" smtClean="0"/>
            </a:br>
            <a:r>
              <a:rPr lang="en-US" sz="2400" b="1" dirty="0" smtClean="0"/>
              <a:t>July 25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469" y="2971800"/>
            <a:ext cx="3550831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2971800"/>
            <a:ext cx="38862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38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(CORN)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378" b="20557"/>
          <a:stretch/>
        </p:blipFill>
        <p:spPr>
          <a:xfrm>
            <a:off x="381000" y="1447800"/>
            <a:ext cx="8229600" cy="4973608"/>
          </a:xfrm>
        </p:spPr>
      </p:pic>
    </p:spTree>
    <p:extLst>
      <p:ext uri="{BB962C8B-B14F-4D97-AF65-F5344CB8AC3E}">
        <p14:creationId xmlns:p14="http://schemas.microsoft.com/office/powerpoint/2010/main" xmlns="" val="6198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DB Commodities Index ETF (DBC)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1331" b="20939"/>
          <a:stretch/>
        </p:blipFill>
        <p:spPr>
          <a:xfrm>
            <a:off x="457200" y="1524000"/>
            <a:ext cx="8229600" cy="5009219"/>
          </a:xfrm>
        </p:spPr>
      </p:pic>
    </p:spTree>
    <p:extLst>
      <p:ext uri="{BB962C8B-B14F-4D97-AF65-F5344CB8AC3E}">
        <p14:creationId xmlns:p14="http://schemas.microsoft.com/office/powerpoint/2010/main" xmlns="" val="3370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Real Estate-the boom continues</a:t>
            </a:r>
            <a:br>
              <a:rPr lang="en-US" sz="3600" dirty="0" smtClean="0"/>
            </a:br>
            <a:r>
              <a:rPr lang="en-US" sz="2800" dirty="0" smtClean="0"/>
              <a:t>(BAC), (HD)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*April S&amp;P Case Shiller up 2.5% as housing shortage emerges, biggest monthly gain in 12 year history, +12% YOY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*Multiplier effect into rest of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the economy is huge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*New monthly  housing starts 300,000 to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1 million in 3 years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*May new home sales +2.1%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May new home price +10.3%, 32% in CA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*Interest rates won’t drag on the 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market until mortgages hit 4%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*$82 billion in foreign real estate investment in the US YOY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752600"/>
            <a:ext cx="318710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5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March S&amp;P Case –Shiller</a:t>
            </a:r>
            <a:br>
              <a:rPr lang="en-US" sz="3200" dirty="0" smtClean="0"/>
            </a:br>
            <a:r>
              <a:rPr lang="en-US" sz="3200" dirty="0" smtClean="0"/>
              <a:t>Back to 2003 prices and collateral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9720" b="5469"/>
          <a:stretch/>
        </p:blipFill>
        <p:spPr>
          <a:xfrm>
            <a:off x="457200" y="1376942"/>
            <a:ext cx="8229600" cy="5234752"/>
          </a:xfrm>
        </p:spPr>
      </p:pic>
    </p:spTree>
    <p:extLst>
      <p:ext uri="{BB962C8B-B14F-4D97-AF65-F5344CB8AC3E}">
        <p14:creationId xmlns:p14="http://schemas.microsoft.com/office/powerpoint/2010/main" xmlns="" val="10525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(ITB)-</a:t>
            </a:r>
            <a:r>
              <a:rPr lang="en-US" sz="2800" dirty="0" smtClean="0"/>
              <a:t>US Home Construction </a:t>
            </a:r>
            <a:r>
              <a:rPr lang="en-US" sz="2800" smtClean="0"/>
              <a:t>Dow Sub index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1140" b="20557"/>
          <a:stretch/>
        </p:blipFill>
        <p:spPr>
          <a:xfrm>
            <a:off x="457200" y="1600200"/>
            <a:ext cx="8229600" cy="5021088"/>
          </a:xfrm>
        </p:spPr>
      </p:pic>
    </p:spTree>
    <p:extLst>
      <p:ext uri="{BB962C8B-B14F-4D97-AF65-F5344CB8AC3E}">
        <p14:creationId xmlns:p14="http://schemas.microsoft.com/office/powerpoint/2010/main" xmlns="" val="17389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sz="3200" dirty="0" smtClean="0"/>
              <a:t>Trade Sheet-No Change</a:t>
            </a:r>
            <a:br>
              <a:rPr lang="en-US" sz="3200" dirty="0" smtClean="0"/>
            </a:br>
            <a:r>
              <a:rPr lang="en-US" sz="3200" dirty="0" smtClean="0"/>
              <a:t>“RISK ON” Good Until Proven Guilty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*Stocks- buy the big dips, running to a new yearend high</a:t>
            </a:r>
            <a:br>
              <a:rPr lang="en-US" sz="2400" dirty="0" smtClean="0"/>
            </a:br>
            <a:r>
              <a:rPr lang="en-US" sz="2400" dirty="0" smtClean="0"/>
              <a:t>*Bonds- stand aside, too volatile to trade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*</a:t>
            </a:r>
            <a:r>
              <a:rPr lang="en-US" sz="2400" dirty="0" smtClean="0"/>
              <a:t>Commodities-stand aside</a:t>
            </a:r>
            <a:r>
              <a:rPr lang="en-US" sz="2400" dirty="0"/>
              <a:t> </a:t>
            </a:r>
            <a:r>
              <a:rPr lang="en-US" sz="2400" dirty="0" smtClean="0"/>
              <a:t>until global sell off ends</a:t>
            </a:r>
            <a:br>
              <a:rPr lang="en-US" sz="2400" dirty="0" smtClean="0"/>
            </a:br>
            <a:r>
              <a:rPr lang="en-US" sz="2400" dirty="0" smtClean="0"/>
              <a:t>*Currencies- sell yen on any rallies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Precious </a:t>
            </a:r>
            <a:r>
              <a:rPr lang="en-US" sz="2400" dirty="0" smtClean="0"/>
              <a:t>Metals –stand aside, wait for rebirth</a:t>
            </a:r>
            <a:br>
              <a:rPr lang="en-US" sz="2400" dirty="0" smtClean="0"/>
            </a:br>
            <a:r>
              <a:rPr lang="en-US" sz="2400" dirty="0" smtClean="0"/>
              <a:t>*Volatility-stand aside, will bounce along bottom</a:t>
            </a:r>
            <a:br>
              <a:rPr lang="en-US" sz="2400" dirty="0" smtClean="0"/>
            </a:br>
            <a:r>
              <a:rPr lang="en-US" sz="2400" dirty="0" smtClean="0"/>
              <a:t>*The </a:t>
            </a:r>
            <a:r>
              <a:rPr lang="en-US" sz="2400" dirty="0"/>
              <a:t>A</a:t>
            </a:r>
            <a:r>
              <a:rPr lang="en-US" sz="2400" dirty="0" smtClean="0"/>
              <a:t>gs –buy dips for global warming play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Real </a:t>
            </a:r>
            <a:r>
              <a:rPr lang="en-US" sz="2400" dirty="0" smtClean="0"/>
              <a:t>estate- too late to touch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6550" y="4038600"/>
            <a:ext cx="2457450" cy="1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638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/>
              <a:t>To buy strategy</a:t>
            </a:r>
            <a:r>
              <a:rPr lang="en-US" sz="2700" dirty="0"/>
              <a:t> </a:t>
            </a:r>
            <a:r>
              <a:rPr lang="en-US" sz="2700" dirty="0" smtClean="0"/>
              <a:t>luncheon tickets Please Go to</a:t>
            </a:r>
            <a:br>
              <a:rPr lang="en-US" sz="2700" dirty="0" smtClean="0"/>
            </a:br>
            <a:r>
              <a:rPr lang="en-US" sz="2700" dirty="0" smtClean="0">
                <a:hlinkClick r:id="rId3"/>
              </a:rPr>
              <a:t>www.madhedgefundtrader.com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Next Strategy Webinar Wednesday, July 17, 2013</a:t>
            </a:r>
            <a:br>
              <a:rPr lang="en-US" sz="2700" dirty="0" smtClean="0"/>
            </a:br>
            <a:r>
              <a:rPr lang="en-US" sz="2700" dirty="0" smtClean="0"/>
              <a:t>Pre recorded in Berlin, Germany and link sent to you</a:t>
            </a:r>
            <a:endParaRPr lang="en-US" sz="3100" b="1" dirty="0"/>
          </a:p>
        </p:txBody>
      </p:sp>
      <p:pic>
        <p:nvPicPr>
          <p:cNvPr id="4" name="Content Placeholder 3" descr="BusinessJohn Thomas Profile Map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6" b="8336"/>
          <a:stretch>
            <a:fillRect/>
          </a:stretch>
        </p:blipFill>
        <p:spPr>
          <a:xfrm>
            <a:off x="2057400" y="2209800"/>
            <a:ext cx="5257800" cy="2891587"/>
          </a:xfrm>
        </p:spPr>
      </p:pic>
      <p:sp>
        <p:nvSpPr>
          <p:cNvPr id="5" name="TextBox 4"/>
          <p:cNvSpPr txBox="1"/>
          <p:nvPr/>
        </p:nvSpPr>
        <p:spPr>
          <a:xfrm>
            <a:off x="1676400" y="5486400"/>
            <a:ext cx="6089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 Luck and Good Trading!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914889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143000" y="1524000"/>
            <a:ext cx="281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Mykonos</a:t>
            </a:r>
            <a:br>
              <a:rPr lang="en-US" sz="2400" b="1" dirty="0" smtClean="0"/>
            </a:br>
            <a:r>
              <a:rPr lang="en-US" sz="2400" b="1" dirty="0" smtClean="0"/>
              <a:t>August 1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1905000"/>
            <a:ext cx="150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Zermatt</a:t>
            </a:r>
            <a:br>
              <a:rPr lang="en-US" sz="2400" b="1" dirty="0" smtClean="0"/>
            </a:br>
            <a:r>
              <a:rPr lang="en-US" sz="2400" b="1" dirty="0" smtClean="0"/>
              <a:t>August 9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3048000"/>
            <a:ext cx="3429000" cy="29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599" y="3124200"/>
            <a:ext cx="3835875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66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Trade Alert Performance</a:t>
            </a:r>
            <a:br>
              <a:rPr lang="en-US" sz="3200" dirty="0" smtClean="0"/>
            </a:br>
            <a:r>
              <a:rPr lang="en-US" sz="3200" dirty="0" smtClean="0"/>
              <a:t>Beating the Entire Market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*2013 YTD </a:t>
            </a:r>
            <a:r>
              <a:rPr lang="en-US" sz="2400" dirty="0" smtClean="0">
                <a:solidFill>
                  <a:srgbClr val="008000"/>
                </a:solidFill>
              </a:rPr>
              <a:t>+35.04%</a:t>
            </a:r>
            <a:r>
              <a:rPr lang="en-US" sz="2400" dirty="0" smtClean="0"/>
              <a:t>, compared to 13%</a:t>
            </a:r>
            <a:br>
              <a:rPr lang="en-US" sz="2400" dirty="0" smtClean="0"/>
            </a:br>
            <a:r>
              <a:rPr lang="en-US" sz="2400" dirty="0" smtClean="0"/>
              <a:t>for the Dow, beating it by 22%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*June </a:t>
            </a:r>
            <a:r>
              <a:rPr lang="en-US" sz="2400" dirty="0" smtClean="0">
                <a:solidFill>
                  <a:srgbClr val="FF0000"/>
                </a:solidFill>
              </a:rPr>
              <a:t>-0.66%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*First 124 </a:t>
            </a:r>
            <a:r>
              <a:rPr lang="en-US" sz="2400" dirty="0"/>
              <a:t>weeks of </a:t>
            </a:r>
            <a:r>
              <a:rPr lang="en-US" sz="2400" dirty="0" smtClean="0"/>
              <a:t>Trading </a:t>
            </a:r>
            <a:r>
              <a:rPr lang="en-US" sz="2400" dirty="0" smtClean="0">
                <a:solidFill>
                  <a:srgbClr val="008000"/>
                </a:solidFill>
              </a:rPr>
              <a:t>+90.1%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*</a:t>
            </a:r>
            <a:r>
              <a:rPr lang="en-US" sz="2000" dirty="0"/>
              <a:t>Versus </a:t>
            </a:r>
            <a:r>
              <a:rPr lang="en-US" sz="2000" dirty="0" smtClean="0"/>
              <a:t>+20% </a:t>
            </a:r>
            <a:r>
              <a:rPr lang="en-US" sz="2000" dirty="0"/>
              <a:t>for </a:t>
            </a:r>
            <a:r>
              <a:rPr lang="en-US" sz="2000" dirty="0" smtClean="0"/>
              <a:t>the Dow Average</a:t>
            </a:r>
            <a:br>
              <a:rPr lang="en-US" sz="2000" dirty="0" smtClean="0"/>
            </a:br>
            <a:r>
              <a:rPr lang="en-US" sz="2000" dirty="0" smtClean="0"/>
              <a:t>A 70% outperformance of the index, a 3.5X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136 out of 192 closed trades profitable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u="sng" dirty="0" smtClean="0"/>
              <a:t>70.8% success rate on closed trades</a:t>
            </a:r>
            <a:endParaRPr lang="en-US" sz="2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828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12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r>
              <a:rPr lang="en-US" sz="3200" dirty="0"/>
              <a:t>Portfolio </a:t>
            </a:r>
            <a:r>
              <a:rPr lang="en-US" sz="3200" dirty="0" smtClean="0"/>
              <a:t>Review-</a:t>
            </a:r>
            <a:r>
              <a:rPr lang="en-US" sz="2400" dirty="0" smtClean="0"/>
              <a:t>Running small net long</a:t>
            </a:r>
            <a:br>
              <a:rPr lang="en-US" sz="2400" dirty="0" smtClean="0"/>
            </a:br>
            <a:r>
              <a:rPr lang="en-US" sz="1800" dirty="0" smtClean="0"/>
              <a:t>Market Risk is Now Very -High-keep positions small</a:t>
            </a:r>
            <a:br>
              <a:rPr lang="en-US" sz="1800" dirty="0" smtClean="0"/>
            </a:br>
            <a:r>
              <a:rPr lang="en-US" sz="1800" dirty="0" smtClean="0"/>
              <a:t>Markets are Looking for their summer range,</a:t>
            </a:r>
            <a:br>
              <a:rPr lang="en-US" sz="1800" dirty="0" smtClean="0"/>
            </a:br>
            <a:r>
              <a:rPr lang="en-US" sz="1800" dirty="0" smtClean="0"/>
              <a:t>Lots of volatility within range to be defined</a:t>
            </a:r>
            <a:endParaRPr lang="en-US" sz="1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3299156"/>
              </p:ext>
            </p:extLst>
          </p:nvPr>
        </p:nvGraphicFramePr>
        <p:xfrm>
          <a:off x="4724400" y="2590800"/>
          <a:ext cx="3937000" cy="332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4972080"/>
              </p:ext>
            </p:extLst>
          </p:nvPr>
        </p:nvGraphicFramePr>
        <p:xfrm>
          <a:off x="1143000" y="1905000"/>
          <a:ext cx="3180544" cy="4528617"/>
        </p:xfrm>
        <a:graphic>
          <a:graphicData uri="http://schemas.openxmlformats.org/drawingml/2006/table">
            <a:tbl>
              <a:tblPr/>
              <a:tblGrid>
                <a:gridCol w="2019393"/>
                <a:gridCol w="1161151"/>
              </a:tblGrid>
              <a:tr h="22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Trading Book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7/$105-$108 put spread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621" marR="12621" marT="126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997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Year to Date +35.04%</a:t>
            </a:r>
            <a:br>
              <a:rPr lang="en-US" sz="2800" dirty="0" smtClean="0"/>
            </a:br>
            <a:r>
              <a:rPr lang="en-US" sz="2800" dirty="0" smtClean="0"/>
              <a:t>Taking another run at 40%</a:t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49551222"/>
              </p:ext>
            </p:extLst>
          </p:nvPr>
        </p:nvGraphicFramePr>
        <p:xfrm>
          <a:off x="1219200" y="1371600"/>
          <a:ext cx="7086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3151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12343</TotalTime>
  <Words>444</Words>
  <Application>Microsoft Office PowerPoint</Application>
  <PresentationFormat>On-screen Show (4:3)</PresentationFormat>
  <Paragraphs>105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The Mad Hedge Fund Trader “Who Tipped Over the Punch Bowl”</vt:lpstr>
      <vt:lpstr>MHFT Global Strategy Luncheons Buy tickets at www.madhedgefundtrader.com  2013 Schedule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Trade Alert Performance Beating the Entire Market</vt:lpstr>
      <vt:lpstr>Portfolio Review-Running small net long Market Risk is Now Very -High-keep positions small Markets are Looking for their summer range, Lots of volatility within range to be defined</vt:lpstr>
      <vt:lpstr>Performance Year to Date +35.04% Taking another run at 40% </vt:lpstr>
      <vt:lpstr>Performance Since Inception +35% Average Annualized Return</vt:lpstr>
      <vt:lpstr>Strategy Outlook</vt:lpstr>
      <vt:lpstr>When Does the Punch Bowl Really End? End of Quantitative Easing Could Trigger the Next Recession</vt:lpstr>
      <vt:lpstr>The Jim Parker View The Mad Day Trader-Goes on sale on Monday, July 1 $1,000 for the upgrade on a one year renewal</vt:lpstr>
      <vt:lpstr>The Goldilocks Economy  Continues Not too hot, not too cold</vt:lpstr>
      <vt:lpstr>The Bull Case for the Economy Is Goldilocks Here to Stay? </vt:lpstr>
      <vt:lpstr>Reality Hits the Markets End of the One Way Mrket </vt:lpstr>
      <vt:lpstr>Weekly Jobless Claims +18,000 fall to 354,000 Downtrend still in place</vt:lpstr>
      <vt:lpstr>Bonds-Crash at Last! The collapse everyone predicted, but no one was prepared for</vt:lpstr>
      <vt:lpstr>(TLT) – 20 year + Treasury ETF</vt:lpstr>
      <vt:lpstr>Municipal Bonds (MUB)-3% yield, Mix of AAA, AA, and A rated bonds</vt:lpstr>
      <vt:lpstr>(JNK)-Cruising for a bruising</vt:lpstr>
      <vt:lpstr>Stocks-Who Tipped Over the Punch Bowl?</vt:lpstr>
      <vt:lpstr>US Corporate Profit Margins</vt:lpstr>
      <vt:lpstr>(SPX)-The 30,000 view Here comes the six month churn</vt:lpstr>
      <vt:lpstr>S&amp;P 500 (SPX)-Targets 1,490-1,530</vt:lpstr>
      <vt:lpstr>Dow Average (INDU)-Targets 14,000</vt:lpstr>
      <vt:lpstr>Trading Market Tops-(SPX) H1, 2012</vt:lpstr>
      <vt:lpstr>(QQQ)</vt:lpstr>
      <vt:lpstr>(VIX)-Coming back to life</vt:lpstr>
      <vt:lpstr> Russell 2000 (IWM)   </vt:lpstr>
      <vt:lpstr>Apple (AAPL)-Looking for a double bottom</vt:lpstr>
      <vt:lpstr>Shanghai-Still Trending Down Taking commodities and oil with it, real estate clamp down fuel to fire While we’re speeding up, their slowing down</vt:lpstr>
      <vt:lpstr>(DXJ)-the only way to play Japan -Nikkei with hedged yen Assets rise from $300 million to $7 billion in Q4, Q1</vt:lpstr>
      <vt:lpstr>Emerging Markets-Take it on the nose</vt:lpstr>
      <vt:lpstr>Spain-The high beta play in Europe</vt:lpstr>
      <vt:lpstr>Dollar-The new flight to safety currency</vt:lpstr>
      <vt:lpstr>Long Dollar Basket (UUP)</vt:lpstr>
      <vt:lpstr>Euro (FXE)-One of the great mysteries Looking for a $1.20 bottom</vt:lpstr>
      <vt:lpstr> Australian Dollar (FXA) Stalled by China and the Commodities Collapse </vt:lpstr>
      <vt:lpstr>Japanese Yen (FXY)-Headed for the high 80’s or ¥110 in the cash market</vt:lpstr>
      <vt:lpstr>(YCS)-For Non Options Players 200% Short Yen ETF</vt:lpstr>
      <vt:lpstr>Energy-Saudi America Here We Come</vt:lpstr>
      <vt:lpstr>Crude</vt:lpstr>
      <vt:lpstr>Natural Gas</vt:lpstr>
      <vt:lpstr>Copper (CU)-Ouch! Inventories double YOY on China drag</vt:lpstr>
      <vt:lpstr>Precious Metals-Look but don’t touch  </vt:lpstr>
      <vt:lpstr>Gold </vt:lpstr>
      <vt:lpstr>Silver</vt:lpstr>
      <vt:lpstr>Agriculture The Global Warming/Emerging Market Trade </vt:lpstr>
      <vt:lpstr>(CORN)</vt:lpstr>
      <vt:lpstr>DB Commodities Index ETF (DBC)</vt:lpstr>
      <vt:lpstr>Real Estate-the boom continues (BAC), (HD)</vt:lpstr>
      <vt:lpstr>March S&amp;P Case –Shiller Back to 2003 prices and collateral</vt:lpstr>
      <vt:lpstr>(ITB)-US Home Construction Dow Sub index</vt:lpstr>
      <vt:lpstr>Trade Sheet-No Change “RISK ON” Good Until Proven Guilty</vt:lpstr>
      <vt:lpstr>To buy strategy luncheon tickets Please Go to www.madhedgefundtrader.com   Next Strategy Webinar Wednesday, July 17, 2013 Pre recorded in Berlin, Germany and link sent to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tammi</dc:creator>
  <cp:lastModifiedBy>Randy</cp:lastModifiedBy>
  <cp:revision>2592</cp:revision>
  <cp:lastPrinted>2013-03-05T21:59:53Z</cp:lastPrinted>
  <dcterms:created xsi:type="dcterms:W3CDTF">2009-05-20T21:55:50Z</dcterms:created>
  <dcterms:modified xsi:type="dcterms:W3CDTF">2013-06-26T14:00:44Z</dcterms:modified>
</cp:coreProperties>
</file>