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81" r:id="rId22"/>
    <p:sldId id="343" r:id="rId23"/>
    <p:sldId id="344" r:id="rId24"/>
    <p:sldId id="346" r:id="rId25"/>
    <p:sldId id="352" r:id="rId26"/>
    <p:sldId id="345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336" r:id="rId37"/>
    <p:sldId id="292" r:id="rId38"/>
    <p:sldId id="341" r:id="rId39"/>
    <p:sldId id="353" r:id="rId40"/>
    <p:sldId id="354" r:id="rId41"/>
    <p:sldId id="293" r:id="rId42"/>
    <p:sldId id="294" r:id="rId43"/>
    <p:sldId id="295" r:id="rId44"/>
    <p:sldId id="296" r:id="rId45"/>
    <p:sldId id="351" r:id="rId46"/>
    <p:sldId id="297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9" r:id="rId57"/>
    <p:sldId id="311" r:id="rId58"/>
    <p:sldId id="347" r:id="rId59"/>
    <p:sldId id="312" r:id="rId60"/>
    <p:sldId id="350" r:id="rId61"/>
    <p:sldId id="313" r:id="rId62"/>
    <p:sldId id="315" r:id="rId63"/>
    <p:sldId id="316" r:id="rId64"/>
    <p:sldId id="319" r:id="rId65"/>
    <p:sldId id="320" r:id="rId66"/>
    <p:sldId id="321" r:id="rId67"/>
    <p:sldId id="322" r:id="rId68"/>
    <p:sldId id="323" r:id="rId69"/>
    <p:sldId id="324" r:id="rId70"/>
    <p:sldId id="326" r:id="rId71"/>
    <p:sldId id="327" r:id="rId72"/>
    <p:sldId id="328" r:id="rId73"/>
    <p:sldId id="329" r:id="rId74"/>
    <p:sldId id="331" r:id="rId75"/>
    <p:sldId id="332" r:id="rId76"/>
    <p:sldId id="349" r:id="rId77"/>
    <p:sldId id="348" r:id="rId78"/>
    <p:sldId id="335" r:id="rId7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71" d="100"/>
          <a:sy n="71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OS:Users:randybronte:Documents:Positions:2014:October:Performance%2020141006-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OS:Users:randybronte:Documents:Positions:2014:October:Performance%2020141006-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%20OS:Users:randybronte:Documents:Positions:2014:October:Position%20Sheet%2020141021-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Sheet1!$E$696:$E$946</c:f>
              <c:numCache>
                <c:formatCode>m/d/yy</c:formatCode>
                <c:ptCount val="251"/>
                <c:pt idx="0">
                  <c:v>41555</c:v>
                </c:pt>
                <c:pt idx="1">
                  <c:v>41556</c:v>
                </c:pt>
                <c:pt idx="2">
                  <c:v>41557</c:v>
                </c:pt>
                <c:pt idx="3">
                  <c:v>41558</c:v>
                </c:pt>
                <c:pt idx="4">
                  <c:v>41561</c:v>
                </c:pt>
                <c:pt idx="5">
                  <c:v>41562</c:v>
                </c:pt>
                <c:pt idx="6">
                  <c:v>41563</c:v>
                </c:pt>
                <c:pt idx="7">
                  <c:v>41564</c:v>
                </c:pt>
                <c:pt idx="8">
                  <c:v>41565</c:v>
                </c:pt>
                <c:pt idx="9">
                  <c:v>41568</c:v>
                </c:pt>
                <c:pt idx="10">
                  <c:v>41569</c:v>
                </c:pt>
                <c:pt idx="11">
                  <c:v>41570</c:v>
                </c:pt>
                <c:pt idx="12">
                  <c:v>41571</c:v>
                </c:pt>
                <c:pt idx="13">
                  <c:v>41572</c:v>
                </c:pt>
                <c:pt idx="14">
                  <c:v>41575</c:v>
                </c:pt>
                <c:pt idx="15">
                  <c:v>41576</c:v>
                </c:pt>
                <c:pt idx="16">
                  <c:v>41577</c:v>
                </c:pt>
                <c:pt idx="17">
                  <c:v>41578</c:v>
                </c:pt>
                <c:pt idx="18">
                  <c:v>41579</c:v>
                </c:pt>
                <c:pt idx="19">
                  <c:v>41582</c:v>
                </c:pt>
                <c:pt idx="20">
                  <c:v>41583</c:v>
                </c:pt>
                <c:pt idx="21">
                  <c:v>41584</c:v>
                </c:pt>
                <c:pt idx="22">
                  <c:v>41585</c:v>
                </c:pt>
                <c:pt idx="23">
                  <c:v>41586</c:v>
                </c:pt>
                <c:pt idx="24">
                  <c:v>41589</c:v>
                </c:pt>
                <c:pt idx="25">
                  <c:v>41590</c:v>
                </c:pt>
                <c:pt idx="26">
                  <c:v>41591</c:v>
                </c:pt>
                <c:pt idx="27">
                  <c:v>41592</c:v>
                </c:pt>
                <c:pt idx="28">
                  <c:v>41593</c:v>
                </c:pt>
                <c:pt idx="29">
                  <c:v>41596</c:v>
                </c:pt>
                <c:pt idx="30">
                  <c:v>41597</c:v>
                </c:pt>
                <c:pt idx="31">
                  <c:v>41598</c:v>
                </c:pt>
                <c:pt idx="32">
                  <c:v>41599</c:v>
                </c:pt>
                <c:pt idx="33">
                  <c:v>41600</c:v>
                </c:pt>
                <c:pt idx="34">
                  <c:v>41603</c:v>
                </c:pt>
                <c:pt idx="35">
                  <c:v>41604</c:v>
                </c:pt>
                <c:pt idx="36">
                  <c:v>41605</c:v>
                </c:pt>
                <c:pt idx="37">
                  <c:v>41607</c:v>
                </c:pt>
                <c:pt idx="38">
                  <c:v>41610</c:v>
                </c:pt>
                <c:pt idx="39">
                  <c:v>41611</c:v>
                </c:pt>
                <c:pt idx="40">
                  <c:v>41612</c:v>
                </c:pt>
                <c:pt idx="41">
                  <c:v>41613</c:v>
                </c:pt>
                <c:pt idx="42">
                  <c:v>41614</c:v>
                </c:pt>
                <c:pt idx="43">
                  <c:v>41617</c:v>
                </c:pt>
                <c:pt idx="44">
                  <c:v>41618</c:v>
                </c:pt>
                <c:pt idx="45">
                  <c:v>41619</c:v>
                </c:pt>
                <c:pt idx="46">
                  <c:v>41620</c:v>
                </c:pt>
                <c:pt idx="47">
                  <c:v>41621</c:v>
                </c:pt>
                <c:pt idx="48">
                  <c:v>41624</c:v>
                </c:pt>
                <c:pt idx="49">
                  <c:v>41625</c:v>
                </c:pt>
                <c:pt idx="50">
                  <c:v>41626</c:v>
                </c:pt>
                <c:pt idx="51">
                  <c:v>41627</c:v>
                </c:pt>
                <c:pt idx="52">
                  <c:v>41628</c:v>
                </c:pt>
                <c:pt idx="53">
                  <c:v>41631</c:v>
                </c:pt>
                <c:pt idx="54">
                  <c:v>41632</c:v>
                </c:pt>
                <c:pt idx="55">
                  <c:v>41634</c:v>
                </c:pt>
                <c:pt idx="56">
                  <c:v>41635</c:v>
                </c:pt>
                <c:pt idx="57">
                  <c:v>41638</c:v>
                </c:pt>
                <c:pt idx="58">
                  <c:v>41639</c:v>
                </c:pt>
                <c:pt idx="59">
                  <c:v>41641</c:v>
                </c:pt>
                <c:pt idx="60">
                  <c:v>41642</c:v>
                </c:pt>
                <c:pt idx="61">
                  <c:v>41645</c:v>
                </c:pt>
                <c:pt idx="62">
                  <c:v>41646</c:v>
                </c:pt>
                <c:pt idx="63">
                  <c:v>41647</c:v>
                </c:pt>
                <c:pt idx="64">
                  <c:v>41648</c:v>
                </c:pt>
                <c:pt idx="65">
                  <c:v>41649</c:v>
                </c:pt>
                <c:pt idx="66">
                  <c:v>41652</c:v>
                </c:pt>
                <c:pt idx="67">
                  <c:v>41653</c:v>
                </c:pt>
                <c:pt idx="68">
                  <c:v>41654</c:v>
                </c:pt>
                <c:pt idx="69">
                  <c:v>41655</c:v>
                </c:pt>
                <c:pt idx="70">
                  <c:v>41656</c:v>
                </c:pt>
                <c:pt idx="71">
                  <c:v>41660</c:v>
                </c:pt>
                <c:pt idx="72">
                  <c:v>41661</c:v>
                </c:pt>
                <c:pt idx="73">
                  <c:v>41662</c:v>
                </c:pt>
                <c:pt idx="74">
                  <c:v>41663</c:v>
                </c:pt>
                <c:pt idx="75">
                  <c:v>41666</c:v>
                </c:pt>
                <c:pt idx="76">
                  <c:v>41667</c:v>
                </c:pt>
                <c:pt idx="77">
                  <c:v>41668</c:v>
                </c:pt>
                <c:pt idx="78">
                  <c:v>41669</c:v>
                </c:pt>
                <c:pt idx="79">
                  <c:v>41670</c:v>
                </c:pt>
                <c:pt idx="80">
                  <c:v>41673</c:v>
                </c:pt>
                <c:pt idx="81">
                  <c:v>41674</c:v>
                </c:pt>
                <c:pt idx="82">
                  <c:v>41675</c:v>
                </c:pt>
                <c:pt idx="83">
                  <c:v>41676</c:v>
                </c:pt>
                <c:pt idx="84">
                  <c:v>41677</c:v>
                </c:pt>
                <c:pt idx="85">
                  <c:v>41680</c:v>
                </c:pt>
                <c:pt idx="86">
                  <c:v>41681</c:v>
                </c:pt>
                <c:pt idx="87">
                  <c:v>41682</c:v>
                </c:pt>
                <c:pt idx="88">
                  <c:v>41683</c:v>
                </c:pt>
                <c:pt idx="89">
                  <c:v>41684</c:v>
                </c:pt>
                <c:pt idx="90">
                  <c:v>41688</c:v>
                </c:pt>
                <c:pt idx="91">
                  <c:v>41689</c:v>
                </c:pt>
                <c:pt idx="92">
                  <c:v>41690</c:v>
                </c:pt>
                <c:pt idx="93">
                  <c:v>41691</c:v>
                </c:pt>
                <c:pt idx="94">
                  <c:v>41694</c:v>
                </c:pt>
                <c:pt idx="95">
                  <c:v>41695</c:v>
                </c:pt>
                <c:pt idx="96">
                  <c:v>41696</c:v>
                </c:pt>
                <c:pt idx="97">
                  <c:v>41697</c:v>
                </c:pt>
                <c:pt idx="98">
                  <c:v>41698</c:v>
                </c:pt>
                <c:pt idx="99">
                  <c:v>41701</c:v>
                </c:pt>
                <c:pt idx="100">
                  <c:v>41702</c:v>
                </c:pt>
                <c:pt idx="101">
                  <c:v>41703</c:v>
                </c:pt>
                <c:pt idx="102">
                  <c:v>41704</c:v>
                </c:pt>
                <c:pt idx="103">
                  <c:v>41705</c:v>
                </c:pt>
                <c:pt idx="104">
                  <c:v>41708</c:v>
                </c:pt>
                <c:pt idx="105">
                  <c:v>41709</c:v>
                </c:pt>
                <c:pt idx="106">
                  <c:v>41710</c:v>
                </c:pt>
                <c:pt idx="107">
                  <c:v>41711</c:v>
                </c:pt>
                <c:pt idx="108">
                  <c:v>41712</c:v>
                </c:pt>
                <c:pt idx="109">
                  <c:v>41715</c:v>
                </c:pt>
                <c:pt idx="110">
                  <c:v>41716</c:v>
                </c:pt>
                <c:pt idx="111">
                  <c:v>41717</c:v>
                </c:pt>
                <c:pt idx="112">
                  <c:v>41718</c:v>
                </c:pt>
                <c:pt idx="113">
                  <c:v>41719</c:v>
                </c:pt>
                <c:pt idx="114">
                  <c:v>41722</c:v>
                </c:pt>
                <c:pt idx="115">
                  <c:v>41723</c:v>
                </c:pt>
                <c:pt idx="116">
                  <c:v>41724</c:v>
                </c:pt>
                <c:pt idx="117">
                  <c:v>41725</c:v>
                </c:pt>
                <c:pt idx="118">
                  <c:v>41726</c:v>
                </c:pt>
                <c:pt idx="119">
                  <c:v>41729</c:v>
                </c:pt>
                <c:pt idx="120">
                  <c:v>41730</c:v>
                </c:pt>
                <c:pt idx="121">
                  <c:v>41731</c:v>
                </c:pt>
                <c:pt idx="122">
                  <c:v>41732</c:v>
                </c:pt>
                <c:pt idx="123">
                  <c:v>41733</c:v>
                </c:pt>
                <c:pt idx="124">
                  <c:v>41736</c:v>
                </c:pt>
                <c:pt idx="125">
                  <c:v>41737</c:v>
                </c:pt>
                <c:pt idx="126">
                  <c:v>41738</c:v>
                </c:pt>
                <c:pt idx="127">
                  <c:v>41739</c:v>
                </c:pt>
                <c:pt idx="128">
                  <c:v>41740</c:v>
                </c:pt>
                <c:pt idx="129">
                  <c:v>41743</c:v>
                </c:pt>
                <c:pt idx="130">
                  <c:v>41744</c:v>
                </c:pt>
                <c:pt idx="131">
                  <c:v>41745</c:v>
                </c:pt>
                <c:pt idx="132">
                  <c:v>41746</c:v>
                </c:pt>
                <c:pt idx="133">
                  <c:v>41750</c:v>
                </c:pt>
                <c:pt idx="134">
                  <c:v>41751</c:v>
                </c:pt>
                <c:pt idx="135">
                  <c:v>41752</c:v>
                </c:pt>
                <c:pt idx="136">
                  <c:v>41753</c:v>
                </c:pt>
                <c:pt idx="137">
                  <c:v>41754</c:v>
                </c:pt>
                <c:pt idx="138">
                  <c:v>41757</c:v>
                </c:pt>
                <c:pt idx="139">
                  <c:v>41758</c:v>
                </c:pt>
                <c:pt idx="140">
                  <c:v>41759</c:v>
                </c:pt>
                <c:pt idx="141">
                  <c:v>41760</c:v>
                </c:pt>
                <c:pt idx="142">
                  <c:v>41761</c:v>
                </c:pt>
                <c:pt idx="143">
                  <c:v>41764</c:v>
                </c:pt>
                <c:pt idx="144">
                  <c:v>41765</c:v>
                </c:pt>
                <c:pt idx="145">
                  <c:v>41766</c:v>
                </c:pt>
                <c:pt idx="146">
                  <c:v>41767</c:v>
                </c:pt>
                <c:pt idx="147">
                  <c:v>41768</c:v>
                </c:pt>
                <c:pt idx="148">
                  <c:v>41771</c:v>
                </c:pt>
                <c:pt idx="149">
                  <c:v>41772</c:v>
                </c:pt>
                <c:pt idx="150">
                  <c:v>41773</c:v>
                </c:pt>
                <c:pt idx="151">
                  <c:v>41774</c:v>
                </c:pt>
                <c:pt idx="152">
                  <c:v>41775</c:v>
                </c:pt>
                <c:pt idx="153">
                  <c:v>41778</c:v>
                </c:pt>
                <c:pt idx="154">
                  <c:v>41779</c:v>
                </c:pt>
                <c:pt idx="155">
                  <c:v>41780</c:v>
                </c:pt>
                <c:pt idx="156">
                  <c:v>41781</c:v>
                </c:pt>
                <c:pt idx="157">
                  <c:v>41782</c:v>
                </c:pt>
                <c:pt idx="158">
                  <c:v>41786</c:v>
                </c:pt>
                <c:pt idx="159">
                  <c:v>41787</c:v>
                </c:pt>
                <c:pt idx="160">
                  <c:v>41788</c:v>
                </c:pt>
                <c:pt idx="161">
                  <c:v>41789</c:v>
                </c:pt>
                <c:pt idx="162">
                  <c:v>41792</c:v>
                </c:pt>
                <c:pt idx="163">
                  <c:v>41793</c:v>
                </c:pt>
                <c:pt idx="164">
                  <c:v>41794</c:v>
                </c:pt>
                <c:pt idx="165">
                  <c:v>41795</c:v>
                </c:pt>
                <c:pt idx="166">
                  <c:v>41796</c:v>
                </c:pt>
                <c:pt idx="167">
                  <c:v>41799</c:v>
                </c:pt>
                <c:pt idx="168">
                  <c:v>41800</c:v>
                </c:pt>
                <c:pt idx="169">
                  <c:v>41801</c:v>
                </c:pt>
                <c:pt idx="170">
                  <c:v>41802</c:v>
                </c:pt>
                <c:pt idx="171">
                  <c:v>41803</c:v>
                </c:pt>
                <c:pt idx="172">
                  <c:v>41806</c:v>
                </c:pt>
                <c:pt idx="173">
                  <c:v>41807</c:v>
                </c:pt>
                <c:pt idx="174">
                  <c:v>41808</c:v>
                </c:pt>
                <c:pt idx="175">
                  <c:v>41809</c:v>
                </c:pt>
                <c:pt idx="176">
                  <c:v>41810</c:v>
                </c:pt>
                <c:pt idx="177">
                  <c:v>41813</c:v>
                </c:pt>
                <c:pt idx="178">
                  <c:v>41814</c:v>
                </c:pt>
                <c:pt idx="179">
                  <c:v>41815</c:v>
                </c:pt>
                <c:pt idx="180">
                  <c:v>41816</c:v>
                </c:pt>
                <c:pt idx="181">
                  <c:v>41817</c:v>
                </c:pt>
                <c:pt idx="182">
                  <c:v>41820</c:v>
                </c:pt>
                <c:pt idx="183">
                  <c:v>41821</c:v>
                </c:pt>
                <c:pt idx="184">
                  <c:v>41822</c:v>
                </c:pt>
                <c:pt idx="185">
                  <c:v>41823</c:v>
                </c:pt>
                <c:pt idx="186">
                  <c:v>41827</c:v>
                </c:pt>
                <c:pt idx="187">
                  <c:v>41828</c:v>
                </c:pt>
                <c:pt idx="188">
                  <c:v>41829</c:v>
                </c:pt>
                <c:pt idx="189">
                  <c:v>41830</c:v>
                </c:pt>
                <c:pt idx="190">
                  <c:v>41831</c:v>
                </c:pt>
                <c:pt idx="191">
                  <c:v>41834</c:v>
                </c:pt>
                <c:pt idx="192">
                  <c:v>41835</c:v>
                </c:pt>
                <c:pt idx="193">
                  <c:v>41836</c:v>
                </c:pt>
                <c:pt idx="194">
                  <c:v>41837</c:v>
                </c:pt>
                <c:pt idx="195">
                  <c:v>41838</c:v>
                </c:pt>
                <c:pt idx="196">
                  <c:v>41841</c:v>
                </c:pt>
                <c:pt idx="197">
                  <c:v>41842</c:v>
                </c:pt>
                <c:pt idx="198">
                  <c:v>41843</c:v>
                </c:pt>
                <c:pt idx="199">
                  <c:v>41844</c:v>
                </c:pt>
                <c:pt idx="200">
                  <c:v>41845</c:v>
                </c:pt>
                <c:pt idx="201">
                  <c:v>41848</c:v>
                </c:pt>
                <c:pt idx="202">
                  <c:v>41849</c:v>
                </c:pt>
                <c:pt idx="203">
                  <c:v>41850</c:v>
                </c:pt>
                <c:pt idx="204">
                  <c:v>41851</c:v>
                </c:pt>
                <c:pt idx="205">
                  <c:v>41852</c:v>
                </c:pt>
                <c:pt idx="206">
                  <c:v>41855</c:v>
                </c:pt>
                <c:pt idx="207">
                  <c:v>41856</c:v>
                </c:pt>
                <c:pt idx="208">
                  <c:v>41857</c:v>
                </c:pt>
                <c:pt idx="209">
                  <c:v>41858</c:v>
                </c:pt>
                <c:pt idx="210">
                  <c:v>41859</c:v>
                </c:pt>
                <c:pt idx="211">
                  <c:v>41862</c:v>
                </c:pt>
                <c:pt idx="212">
                  <c:v>41863</c:v>
                </c:pt>
                <c:pt idx="213">
                  <c:v>41864</c:v>
                </c:pt>
                <c:pt idx="214">
                  <c:v>41865</c:v>
                </c:pt>
                <c:pt idx="215">
                  <c:v>41866</c:v>
                </c:pt>
                <c:pt idx="216">
                  <c:v>41869</c:v>
                </c:pt>
                <c:pt idx="217">
                  <c:v>41870</c:v>
                </c:pt>
                <c:pt idx="218">
                  <c:v>41871</c:v>
                </c:pt>
                <c:pt idx="219">
                  <c:v>41872</c:v>
                </c:pt>
                <c:pt idx="220">
                  <c:v>41873</c:v>
                </c:pt>
                <c:pt idx="221">
                  <c:v>41876</c:v>
                </c:pt>
                <c:pt idx="222">
                  <c:v>41877</c:v>
                </c:pt>
                <c:pt idx="223">
                  <c:v>41878</c:v>
                </c:pt>
                <c:pt idx="224">
                  <c:v>41879</c:v>
                </c:pt>
                <c:pt idx="225">
                  <c:v>41880</c:v>
                </c:pt>
                <c:pt idx="226">
                  <c:v>41884</c:v>
                </c:pt>
                <c:pt idx="227">
                  <c:v>41885</c:v>
                </c:pt>
                <c:pt idx="228">
                  <c:v>41886</c:v>
                </c:pt>
                <c:pt idx="229">
                  <c:v>41887</c:v>
                </c:pt>
                <c:pt idx="230">
                  <c:v>41890</c:v>
                </c:pt>
                <c:pt idx="231">
                  <c:v>41891</c:v>
                </c:pt>
                <c:pt idx="232">
                  <c:v>41892</c:v>
                </c:pt>
                <c:pt idx="233">
                  <c:v>41893</c:v>
                </c:pt>
                <c:pt idx="234">
                  <c:v>41894</c:v>
                </c:pt>
                <c:pt idx="235">
                  <c:v>41897</c:v>
                </c:pt>
                <c:pt idx="236">
                  <c:v>41898</c:v>
                </c:pt>
                <c:pt idx="237">
                  <c:v>41899</c:v>
                </c:pt>
                <c:pt idx="238">
                  <c:v>41900</c:v>
                </c:pt>
                <c:pt idx="239">
                  <c:v>41901</c:v>
                </c:pt>
                <c:pt idx="240">
                  <c:v>41904</c:v>
                </c:pt>
                <c:pt idx="241">
                  <c:v>41905</c:v>
                </c:pt>
                <c:pt idx="242">
                  <c:v>41906</c:v>
                </c:pt>
                <c:pt idx="243">
                  <c:v>41907</c:v>
                </c:pt>
                <c:pt idx="244">
                  <c:v>41908</c:v>
                </c:pt>
                <c:pt idx="245">
                  <c:v>41911</c:v>
                </c:pt>
                <c:pt idx="246">
                  <c:v>41912</c:v>
                </c:pt>
                <c:pt idx="247">
                  <c:v>41913</c:v>
                </c:pt>
                <c:pt idx="248">
                  <c:v>41914</c:v>
                </c:pt>
                <c:pt idx="249">
                  <c:v>41915</c:v>
                </c:pt>
                <c:pt idx="250">
                  <c:v>41918</c:v>
                </c:pt>
              </c:numCache>
            </c:numRef>
          </c:cat>
          <c:val>
            <c:numRef>
              <c:f>Sheet1!$F$696:$F$946</c:f>
              <c:numCache>
                <c:formatCode>0.0%</c:formatCode>
                <c:ptCount val="251"/>
                <c:pt idx="0">
                  <c:v>0</c:v>
                </c:pt>
                <c:pt idx="1">
                  <c:v>-5.3999999999999604E-3</c:v>
                </c:pt>
                <c:pt idx="2">
                  <c:v>-6.9000000000000224E-3</c:v>
                </c:pt>
                <c:pt idx="3">
                  <c:v>-9.3999999999999639E-3</c:v>
                </c:pt>
                <c:pt idx="4">
                  <c:v>-8.5999999999999428E-3</c:v>
                </c:pt>
                <c:pt idx="5">
                  <c:v>-6.499999999999952E-3</c:v>
                </c:pt>
                <c:pt idx="6">
                  <c:v>-5.2999999999999705E-3</c:v>
                </c:pt>
                <c:pt idx="7">
                  <c:v>1.8000000000000203E-3</c:v>
                </c:pt>
                <c:pt idx="8">
                  <c:v>-2.2999999999999705E-3</c:v>
                </c:pt>
                <c:pt idx="9">
                  <c:v>-2.2999999999999705E-3</c:v>
                </c:pt>
                <c:pt idx="10">
                  <c:v>-2.2999999999999705E-3</c:v>
                </c:pt>
                <c:pt idx="11">
                  <c:v>-2.2999999999999705E-3</c:v>
                </c:pt>
                <c:pt idx="12">
                  <c:v>-2.2999999999999705E-3</c:v>
                </c:pt>
                <c:pt idx="13">
                  <c:v>-2.2999999999999705E-3</c:v>
                </c:pt>
                <c:pt idx="14">
                  <c:v>5.0999999999999908E-3</c:v>
                </c:pt>
                <c:pt idx="15">
                  <c:v>6.7000000000000419E-3</c:v>
                </c:pt>
                <c:pt idx="16">
                  <c:v>1.9600000000000103E-2</c:v>
                </c:pt>
                <c:pt idx="17">
                  <c:v>2.7300000000000008E-2</c:v>
                </c:pt>
                <c:pt idx="18">
                  <c:v>4.2899999999999917E-2</c:v>
                </c:pt>
                <c:pt idx="19">
                  <c:v>5.6600000000000011E-2</c:v>
                </c:pt>
                <c:pt idx="20">
                  <c:v>7.6500000000000012E-2</c:v>
                </c:pt>
                <c:pt idx="21">
                  <c:v>8.0000000000000113E-2</c:v>
                </c:pt>
                <c:pt idx="22">
                  <c:v>6.0500000000000012E-2</c:v>
                </c:pt>
                <c:pt idx="23">
                  <c:v>9.4000000000000125E-2</c:v>
                </c:pt>
                <c:pt idx="24">
                  <c:v>0.10590000000000001</c:v>
                </c:pt>
                <c:pt idx="25">
                  <c:v>0.11290000000000001</c:v>
                </c:pt>
                <c:pt idx="26">
                  <c:v>0.11670000000000003</c:v>
                </c:pt>
                <c:pt idx="27">
                  <c:v>0.13900000000000001</c:v>
                </c:pt>
                <c:pt idx="28">
                  <c:v>0.14650000000000002</c:v>
                </c:pt>
                <c:pt idx="29">
                  <c:v>0.14890000000000003</c:v>
                </c:pt>
                <c:pt idx="30">
                  <c:v>0.15860000000000002</c:v>
                </c:pt>
                <c:pt idx="31">
                  <c:v>0.16270000000000004</c:v>
                </c:pt>
                <c:pt idx="32">
                  <c:v>0.15240000000000004</c:v>
                </c:pt>
                <c:pt idx="33">
                  <c:v>0.14070000000000002</c:v>
                </c:pt>
                <c:pt idx="34">
                  <c:v>0.14890000000000003</c:v>
                </c:pt>
                <c:pt idx="35">
                  <c:v>0.1391</c:v>
                </c:pt>
                <c:pt idx="36">
                  <c:v>0.1431</c:v>
                </c:pt>
                <c:pt idx="37">
                  <c:v>0.14540000000000003</c:v>
                </c:pt>
                <c:pt idx="38">
                  <c:v>0.15090000000000003</c:v>
                </c:pt>
                <c:pt idx="39">
                  <c:v>0.14340000000000003</c:v>
                </c:pt>
                <c:pt idx="40">
                  <c:v>0.14850000000000002</c:v>
                </c:pt>
                <c:pt idx="41">
                  <c:v>0.13990000000000002</c:v>
                </c:pt>
                <c:pt idx="42">
                  <c:v>0.16850000000000004</c:v>
                </c:pt>
                <c:pt idx="43">
                  <c:v>0.17990000000000003</c:v>
                </c:pt>
                <c:pt idx="44">
                  <c:v>0.17840000000000003</c:v>
                </c:pt>
                <c:pt idx="45">
                  <c:v>0.15590000000000004</c:v>
                </c:pt>
                <c:pt idx="46">
                  <c:v>0.16830000000000003</c:v>
                </c:pt>
                <c:pt idx="47">
                  <c:v>0.16470000000000004</c:v>
                </c:pt>
                <c:pt idx="48">
                  <c:v>0.17520000000000002</c:v>
                </c:pt>
                <c:pt idx="49">
                  <c:v>0.16060000000000002</c:v>
                </c:pt>
                <c:pt idx="50">
                  <c:v>0.21350000000000002</c:v>
                </c:pt>
                <c:pt idx="51">
                  <c:v>0.2031</c:v>
                </c:pt>
                <c:pt idx="52">
                  <c:v>0.19860000000000003</c:v>
                </c:pt>
                <c:pt idx="53">
                  <c:v>0.21430000000000002</c:v>
                </c:pt>
                <c:pt idx="54">
                  <c:v>0.23050000000000001</c:v>
                </c:pt>
                <c:pt idx="55">
                  <c:v>0.24460000000000001</c:v>
                </c:pt>
                <c:pt idx="56">
                  <c:v>0.24830000000000002</c:v>
                </c:pt>
                <c:pt idx="57">
                  <c:v>0.24620000000000003</c:v>
                </c:pt>
                <c:pt idx="58">
                  <c:v>0.25719999999999998</c:v>
                </c:pt>
                <c:pt idx="59">
                  <c:v>0.24280000000000002</c:v>
                </c:pt>
                <c:pt idx="60">
                  <c:v>0.27040000000000003</c:v>
                </c:pt>
                <c:pt idx="61">
                  <c:v>0.27260000000000001</c:v>
                </c:pt>
                <c:pt idx="62">
                  <c:v>0.28720000000000001</c:v>
                </c:pt>
                <c:pt idx="63">
                  <c:v>0.29300000000000004</c:v>
                </c:pt>
                <c:pt idx="64">
                  <c:v>0.28540000000000004</c:v>
                </c:pt>
                <c:pt idx="65">
                  <c:v>0.27740000000000004</c:v>
                </c:pt>
                <c:pt idx="66">
                  <c:v>0.22230000000000003</c:v>
                </c:pt>
                <c:pt idx="67">
                  <c:v>0.29650000000000004</c:v>
                </c:pt>
                <c:pt idx="68">
                  <c:v>0.31430000000000008</c:v>
                </c:pt>
                <c:pt idx="69">
                  <c:v>0.31450000000000006</c:v>
                </c:pt>
                <c:pt idx="70">
                  <c:v>0.31400000000000006</c:v>
                </c:pt>
                <c:pt idx="71">
                  <c:v>0.31800000000000006</c:v>
                </c:pt>
                <c:pt idx="72">
                  <c:v>0.32160000000000005</c:v>
                </c:pt>
                <c:pt idx="73">
                  <c:v>0.31410000000000005</c:v>
                </c:pt>
                <c:pt idx="74">
                  <c:v>0.29910000000000003</c:v>
                </c:pt>
                <c:pt idx="75">
                  <c:v>0.30850000000000005</c:v>
                </c:pt>
                <c:pt idx="76">
                  <c:v>0.30040000000000006</c:v>
                </c:pt>
                <c:pt idx="77">
                  <c:v>0.28140000000000004</c:v>
                </c:pt>
                <c:pt idx="78">
                  <c:v>0.29610000000000003</c:v>
                </c:pt>
                <c:pt idx="79">
                  <c:v>0.28760000000000002</c:v>
                </c:pt>
                <c:pt idx="80">
                  <c:v>0.26230000000000003</c:v>
                </c:pt>
                <c:pt idx="81">
                  <c:v>0.29170000000000001</c:v>
                </c:pt>
                <c:pt idx="82">
                  <c:v>0.32050000000000006</c:v>
                </c:pt>
                <c:pt idx="83">
                  <c:v>0.3418000000000001</c:v>
                </c:pt>
                <c:pt idx="84">
                  <c:v>0.3418000000000001</c:v>
                </c:pt>
                <c:pt idx="85">
                  <c:v>0.3418000000000001</c:v>
                </c:pt>
                <c:pt idx="86">
                  <c:v>0.3418000000000001</c:v>
                </c:pt>
                <c:pt idx="87">
                  <c:v>0.3418000000000001</c:v>
                </c:pt>
                <c:pt idx="88">
                  <c:v>0.3418000000000001</c:v>
                </c:pt>
                <c:pt idx="89">
                  <c:v>0.3418000000000001</c:v>
                </c:pt>
                <c:pt idx="90">
                  <c:v>0.3418000000000001</c:v>
                </c:pt>
                <c:pt idx="91">
                  <c:v>0.3418000000000001</c:v>
                </c:pt>
                <c:pt idx="92">
                  <c:v>0.3418000000000001</c:v>
                </c:pt>
                <c:pt idx="93">
                  <c:v>0.3418000000000001</c:v>
                </c:pt>
                <c:pt idx="94">
                  <c:v>0.35030000000000006</c:v>
                </c:pt>
                <c:pt idx="95">
                  <c:v>0.34560000000000007</c:v>
                </c:pt>
                <c:pt idx="96">
                  <c:v>0.35000000000000003</c:v>
                </c:pt>
                <c:pt idx="97">
                  <c:v>0.35500000000000004</c:v>
                </c:pt>
                <c:pt idx="98">
                  <c:v>0.35170000000000001</c:v>
                </c:pt>
                <c:pt idx="99">
                  <c:v>0.35670000000000002</c:v>
                </c:pt>
                <c:pt idx="100">
                  <c:v>0.35830000000000006</c:v>
                </c:pt>
                <c:pt idx="101">
                  <c:v>0.37630000000000008</c:v>
                </c:pt>
                <c:pt idx="102">
                  <c:v>0.38130000000000008</c:v>
                </c:pt>
                <c:pt idx="103">
                  <c:v>0.38320000000000004</c:v>
                </c:pt>
                <c:pt idx="104">
                  <c:v>0.36890000000000006</c:v>
                </c:pt>
                <c:pt idx="105">
                  <c:v>0.33100000000000007</c:v>
                </c:pt>
                <c:pt idx="106">
                  <c:v>0.32580000000000009</c:v>
                </c:pt>
                <c:pt idx="107">
                  <c:v>0.28500000000000003</c:v>
                </c:pt>
                <c:pt idx="108">
                  <c:v>0.27100000000000002</c:v>
                </c:pt>
                <c:pt idx="109">
                  <c:v>0.31970000000000004</c:v>
                </c:pt>
                <c:pt idx="110">
                  <c:v>0.34320000000000006</c:v>
                </c:pt>
                <c:pt idx="111">
                  <c:v>0.33700000000000008</c:v>
                </c:pt>
                <c:pt idx="112">
                  <c:v>0.36200000000000004</c:v>
                </c:pt>
                <c:pt idx="113">
                  <c:v>0.36110000000000003</c:v>
                </c:pt>
                <c:pt idx="114">
                  <c:v>0.33350000000000007</c:v>
                </c:pt>
                <c:pt idx="115">
                  <c:v>0.33350000000000007</c:v>
                </c:pt>
                <c:pt idx="116">
                  <c:v>0.33490000000000009</c:v>
                </c:pt>
                <c:pt idx="117">
                  <c:v>0.33370000000000005</c:v>
                </c:pt>
                <c:pt idx="118">
                  <c:v>0.33290000000000008</c:v>
                </c:pt>
                <c:pt idx="119">
                  <c:v>0.32650000000000007</c:v>
                </c:pt>
                <c:pt idx="120">
                  <c:v>0.32480000000000009</c:v>
                </c:pt>
                <c:pt idx="121">
                  <c:v>0.33220000000000005</c:v>
                </c:pt>
                <c:pt idx="122">
                  <c:v>0.33520000000000005</c:v>
                </c:pt>
                <c:pt idx="123">
                  <c:v>0.35880000000000006</c:v>
                </c:pt>
                <c:pt idx="124">
                  <c:v>0.37900000000000006</c:v>
                </c:pt>
                <c:pt idx="125">
                  <c:v>0.37380000000000008</c:v>
                </c:pt>
                <c:pt idx="126">
                  <c:v>0.36740000000000006</c:v>
                </c:pt>
                <c:pt idx="127">
                  <c:v>0.40060000000000001</c:v>
                </c:pt>
                <c:pt idx="128">
                  <c:v>0.41180000000000005</c:v>
                </c:pt>
                <c:pt idx="129">
                  <c:v>0.41050000000000003</c:v>
                </c:pt>
                <c:pt idx="130">
                  <c:v>0.38300000000000006</c:v>
                </c:pt>
                <c:pt idx="131">
                  <c:v>0.36300000000000004</c:v>
                </c:pt>
                <c:pt idx="132">
                  <c:v>0.36480000000000007</c:v>
                </c:pt>
                <c:pt idx="133">
                  <c:v>0.36560000000000004</c:v>
                </c:pt>
                <c:pt idx="134">
                  <c:v>0.33520000000000005</c:v>
                </c:pt>
                <c:pt idx="135">
                  <c:v>0.36350000000000005</c:v>
                </c:pt>
                <c:pt idx="136">
                  <c:v>0.37260000000000004</c:v>
                </c:pt>
                <c:pt idx="137">
                  <c:v>0.36510000000000004</c:v>
                </c:pt>
                <c:pt idx="138">
                  <c:v>0.37710000000000005</c:v>
                </c:pt>
                <c:pt idx="139">
                  <c:v>0.36570000000000003</c:v>
                </c:pt>
                <c:pt idx="140">
                  <c:v>0.36610000000000004</c:v>
                </c:pt>
                <c:pt idx="141">
                  <c:v>0.35860000000000003</c:v>
                </c:pt>
                <c:pt idx="142">
                  <c:v>0.36240000000000006</c:v>
                </c:pt>
                <c:pt idx="143">
                  <c:v>0.35160000000000002</c:v>
                </c:pt>
                <c:pt idx="144">
                  <c:v>0.36170000000000002</c:v>
                </c:pt>
                <c:pt idx="145">
                  <c:v>0.35600000000000004</c:v>
                </c:pt>
                <c:pt idx="146">
                  <c:v>0.35650000000000004</c:v>
                </c:pt>
                <c:pt idx="147">
                  <c:v>0.35040000000000004</c:v>
                </c:pt>
                <c:pt idx="148">
                  <c:v>0.35580000000000006</c:v>
                </c:pt>
                <c:pt idx="149">
                  <c:v>0.35580000000000006</c:v>
                </c:pt>
                <c:pt idx="150">
                  <c:v>0.35580000000000006</c:v>
                </c:pt>
                <c:pt idx="151">
                  <c:v>0.35580000000000006</c:v>
                </c:pt>
                <c:pt idx="152">
                  <c:v>0.35580000000000006</c:v>
                </c:pt>
                <c:pt idx="153">
                  <c:v>0.38000000000000006</c:v>
                </c:pt>
                <c:pt idx="154">
                  <c:v>0.37780000000000008</c:v>
                </c:pt>
                <c:pt idx="155">
                  <c:v>0.38100000000000006</c:v>
                </c:pt>
                <c:pt idx="156">
                  <c:v>0.38650000000000007</c:v>
                </c:pt>
                <c:pt idx="157">
                  <c:v>0.38880000000000009</c:v>
                </c:pt>
                <c:pt idx="158">
                  <c:v>0.40350000000000003</c:v>
                </c:pt>
                <c:pt idx="159">
                  <c:v>0.40340000000000004</c:v>
                </c:pt>
                <c:pt idx="160">
                  <c:v>0.41000000000000003</c:v>
                </c:pt>
                <c:pt idx="161">
                  <c:v>0.41220000000000001</c:v>
                </c:pt>
                <c:pt idx="162">
                  <c:v>0.41030000000000005</c:v>
                </c:pt>
                <c:pt idx="163">
                  <c:v>0.41690000000000005</c:v>
                </c:pt>
                <c:pt idx="164">
                  <c:v>0.41500000000000004</c:v>
                </c:pt>
                <c:pt idx="165">
                  <c:v>0.42490000000000006</c:v>
                </c:pt>
                <c:pt idx="166">
                  <c:v>0.42750000000000005</c:v>
                </c:pt>
                <c:pt idx="167">
                  <c:v>0.43540000000000006</c:v>
                </c:pt>
                <c:pt idx="168">
                  <c:v>0.42650000000000005</c:v>
                </c:pt>
                <c:pt idx="169">
                  <c:v>0.41710000000000003</c:v>
                </c:pt>
                <c:pt idx="170">
                  <c:v>0.41150000000000003</c:v>
                </c:pt>
                <c:pt idx="171">
                  <c:v>0.41170000000000001</c:v>
                </c:pt>
                <c:pt idx="172">
                  <c:v>0.41340000000000005</c:v>
                </c:pt>
                <c:pt idx="173">
                  <c:v>0.42900000000000005</c:v>
                </c:pt>
                <c:pt idx="174">
                  <c:v>0.43170000000000003</c:v>
                </c:pt>
                <c:pt idx="175">
                  <c:v>0.43170000000000003</c:v>
                </c:pt>
                <c:pt idx="176">
                  <c:v>0.44530000000000008</c:v>
                </c:pt>
                <c:pt idx="177">
                  <c:v>0.44500000000000006</c:v>
                </c:pt>
                <c:pt idx="178">
                  <c:v>0.4582</c:v>
                </c:pt>
                <c:pt idx="179">
                  <c:v>0.45550000000000002</c:v>
                </c:pt>
                <c:pt idx="180">
                  <c:v>0.45180000000000003</c:v>
                </c:pt>
                <c:pt idx="181">
                  <c:v>0.44970000000000004</c:v>
                </c:pt>
                <c:pt idx="182">
                  <c:v>0.4546</c:v>
                </c:pt>
                <c:pt idx="183">
                  <c:v>0.44960000000000006</c:v>
                </c:pt>
                <c:pt idx="184">
                  <c:v>0.44970000000000004</c:v>
                </c:pt>
                <c:pt idx="185">
                  <c:v>0.44570000000000004</c:v>
                </c:pt>
                <c:pt idx="186">
                  <c:v>0.46010000000000001</c:v>
                </c:pt>
                <c:pt idx="187">
                  <c:v>0.47400000000000003</c:v>
                </c:pt>
                <c:pt idx="188">
                  <c:v>0.46440000000000003</c:v>
                </c:pt>
                <c:pt idx="189">
                  <c:v>0.47480000000000006</c:v>
                </c:pt>
                <c:pt idx="190">
                  <c:v>0.47810000000000002</c:v>
                </c:pt>
                <c:pt idx="191">
                  <c:v>0.48600000000000004</c:v>
                </c:pt>
                <c:pt idx="192">
                  <c:v>0.48360000000000003</c:v>
                </c:pt>
                <c:pt idx="193">
                  <c:v>0.48560000000000003</c:v>
                </c:pt>
                <c:pt idx="194">
                  <c:v>0.4541</c:v>
                </c:pt>
                <c:pt idx="195">
                  <c:v>0.47350000000000003</c:v>
                </c:pt>
                <c:pt idx="196">
                  <c:v>0.47370000000000001</c:v>
                </c:pt>
                <c:pt idx="197">
                  <c:v>0.46830000000000005</c:v>
                </c:pt>
                <c:pt idx="198">
                  <c:v>0.49650000000000005</c:v>
                </c:pt>
                <c:pt idx="199">
                  <c:v>0.48570000000000002</c:v>
                </c:pt>
                <c:pt idx="200">
                  <c:v>0.47650000000000003</c:v>
                </c:pt>
                <c:pt idx="201">
                  <c:v>0.50280000000000002</c:v>
                </c:pt>
                <c:pt idx="202">
                  <c:v>0.47280000000000005</c:v>
                </c:pt>
                <c:pt idx="203">
                  <c:v>0.52790000000000004</c:v>
                </c:pt>
                <c:pt idx="204">
                  <c:v>0.49640000000000006</c:v>
                </c:pt>
                <c:pt idx="205">
                  <c:v>0.50639999999999996</c:v>
                </c:pt>
                <c:pt idx="206">
                  <c:v>0.51539999999999997</c:v>
                </c:pt>
                <c:pt idx="207">
                  <c:v>0.52239999999999998</c:v>
                </c:pt>
                <c:pt idx="208">
                  <c:v>0.51890000000000003</c:v>
                </c:pt>
                <c:pt idx="209">
                  <c:v>0.50390000000000001</c:v>
                </c:pt>
                <c:pt idx="210">
                  <c:v>0.49790000000000006</c:v>
                </c:pt>
                <c:pt idx="211">
                  <c:v>0.51229999999999998</c:v>
                </c:pt>
                <c:pt idx="212">
                  <c:v>0.54360000000000008</c:v>
                </c:pt>
                <c:pt idx="213">
                  <c:v>0.53910000000000002</c:v>
                </c:pt>
                <c:pt idx="214">
                  <c:v>0.53300000000000003</c:v>
                </c:pt>
                <c:pt idx="215">
                  <c:v>0.52810000000000001</c:v>
                </c:pt>
                <c:pt idx="216">
                  <c:v>0.53420000000000001</c:v>
                </c:pt>
                <c:pt idx="217">
                  <c:v>0.54710000000000003</c:v>
                </c:pt>
                <c:pt idx="218">
                  <c:v>0.54520000000000002</c:v>
                </c:pt>
                <c:pt idx="219">
                  <c:v>0.54749999999999999</c:v>
                </c:pt>
                <c:pt idx="220">
                  <c:v>0.54860000000000009</c:v>
                </c:pt>
                <c:pt idx="221">
                  <c:v>0.55149999999999999</c:v>
                </c:pt>
                <c:pt idx="222">
                  <c:v>0.55500000000000005</c:v>
                </c:pt>
                <c:pt idx="223">
                  <c:v>0.55330000000000001</c:v>
                </c:pt>
                <c:pt idx="224">
                  <c:v>0.55230000000000001</c:v>
                </c:pt>
                <c:pt idx="225">
                  <c:v>0.55220000000000002</c:v>
                </c:pt>
                <c:pt idx="226">
                  <c:v>0.5554</c:v>
                </c:pt>
                <c:pt idx="227">
                  <c:v>0.55430000000000001</c:v>
                </c:pt>
                <c:pt idx="228">
                  <c:v>0.55670000000000008</c:v>
                </c:pt>
                <c:pt idx="229">
                  <c:v>0.55700000000000005</c:v>
                </c:pt>
                <c:pt idx="230">
                  <c:v>0.55700000000000005</c:v>
                </c:pt>
                <c:pt idx="231">
                  <c:v>0.55710000000000004</c:v>
                </c:pt>
                <c:pt idx="232">
                  <c:v>0.55820000000000003</c:v>
                </c:pt>
                <c:pt idx="233">
                  <c:v>0.55890000000000006</c:v>
                </c:pt>
                <c:pt idx="234">
                  <c:v>0.56080000000000008</c:v>
                </c:pt>
                <c:pt idx="235">
                  <c:v>0.56080000000000008</c:v>
                </c:pt>
                <c:pt idx="236">
                  <c:v>0.56080000000000008</c:v>
                </c:pt>
                <c:pt idx="237">
                  <c:v>0.56080000000000008</c:v>
                </c:pt>
                <c:pt idx="238">
                  <c:v>0.56080000000000008</c:v>
                </c:pt>
                <c:pt idx="239">
                  <c:v>0.56080000000000008</c:v>
                </c:pt>
                <c:pt idx="240">
                  <c:v>0.5625</c:v>
                </c:pt>
                <c:pt idx="241">
                  <c:v>0.56170000000000009</c:v>
                </c:pt>
                <c:pt idx="242">
                  <c:v>0.56720000000000004</c:v>
                </c:pt>
                <c:pt idx="243">
                  <c:v>0.5727000000000001</c:v>
                </c:pt>
                <c:pt idx="244">
                  <c:v>0.56830000000000003</c:v>
                </c:pt>
                <c:pt idx="245">
                  <c:v>0.5777000000000001</c:v>
                </c:pt>
                <c:pt idx="246">
                  <c:v>0.60240000000000005</c:v>
                </c:pt>
                <c:pt idx="247">
                  <c:v>0.60990000000000011</c:v>
                </c:pt>
                <c:pt idx="248">
                  <c:v>0.61720000000000008</c:v>
                </c:pt>
                <c:pt idx="249">
                  <c:v>0.63840000000000008</c:v>
                </c:pt>
                <c:pt idx="250">
                  <c:v>0.65420000000000011</c:v>
                </c:pt>
              </c:numCache>
            </c:numRef>
          </c:val>
        </c:ser>
        <c:axId val="107726336"/>
        <c:axId val="107727872"/>
      </c:areaChart>
      <c:dateAx>
        <c:axId val="107726336"/>
        <c:scaling>
          <c:orientation val="minMax"/>
        </c:scaling>
        <c:axPos val="b"/>
        <c:numFmt formatCode="m/d/yy" sourceLinked="1"/>
        <c:tickLblPos val="nextTo"/>
        <c:crossAx val="107727872"/>
        <c:crosses val="autoZero"/>
        <c:auto val="1"/>
        <c:lblOffset val="100"/>
      </c:dateAx>
      <c:valAx>
        <c:axId val="107727872"/>
        <c:scaling>
          <c:orientation val="minMax"/>
        </c:scaling>
        <c:axPos val="l"/>
        <c:majorGridlines/>
        <c:numFmt formatCode="0.0%" sourceLinked="1"/>
        <c:tickLblPos val="nextTo"/>
        <c:crossAx val="107726336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Sheet1!$A$10:$A$946</c:f>
              <c:numCache>
                <c:formatCode>m/d/yy</c:formatCode>
                <c:ptCount val="937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</c:numCache>
            </c:numRef>
          </c:cat>
          <c:val>
            <c:numRef>
              <c:f>Sheet1!$B$10:$B$946</c:f>
              <c:numCache>
                <c:formatCode>0.00%</c:formatCode>
                <c:ptCount val="937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</c:numCache>
            </c:numRef>
          </c:val>
        </c:ser>
        <c:axId val="107744640"/>
        <c:axId val="107754624"/>
      </c:areaChart>
      <c:dateAx>
        <c:axId val="107744640"/>
        <c:scaling>
          <c:orientation val="minMax"/>
        </c:scaling>
        <c:axPos val="b"/>
        <c:numFmt formatCode="m/d/yy" sourceLinked="1"/>
        <c:tickLblPos val="nextTo"/>
        <c:crossAx val="107754624"/>
        <c:crosses val="autoZero"/>
        <c:auto val="1"/>
        <c:lblOffset val="100"/>
      </c:dateAx>
      <c:valAx>
        <c:axId val="107754624"/>
        <c:scaling>
          <c:orientation val="minMax"/>
        </c:scaling>
        <c:axPos val="l"/>
        <c:majorGridlines/>
        <c:numFmt formatCode="0.00%" sourceLinked="1"/>
        <c:tickLblPos val="nextTo"/>
        <c:crossAx val="10774464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Sheet1!$B$15:$B$22</c:f>
              <c:numCache>
                <c:formatCode>0.00%</c:formatCode>
                <c:ptCount val="8"/>
                <c:pt idx="0">
                  <c:v>0.2</c:v>
                </c:pt>
                <c:pt idx="1">
                  <c:v>0.1</c:v>
                </c:pt>
                <c:pt idx="5">
                  <c:v>-0.1</c:v>
                </c:pt>
                <c:pt idx="6">
                  <c:v>-0.1</c:v>
                </c:pt>
                <c:pt idx="7">
                  <c:v>-0.1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1" name="Shape 5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Symphony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‘BUY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Signals”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457200" y="5105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San Francisco,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October</a:t>
            </a:r>
            <a:r>
              <a:rPr lang="en-US" sz="2400" b="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22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2014</a:t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752600"/>
            <a:ext cx="4629072" cy="30692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- The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 is your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Friend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-4,000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to 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284,000</a:t>
            </a:r>
            <a:r>
              <a:rPr lang="en-US" sz="2000" b="1" i="0" u="none" strike="noStrike" cap="none" baseline="0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, new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14 </a:t>
            </a:r>
            <a:r>
              <a:rPr lang="en-US" sz="2000" b="1" i="0" u="none" strike="noStrike" cap="none" baseline="0" dirty="0">
                <a:solidFill>
                  <a:srgbClr val="008000"/>
                </a:solidFill>
                <a:latin typeface="+mj-lt"/>
                <a:ea typeface="Times New Roman"/>
                <a:cs typeface="Times New Roman"/>
                <a:sym typeface="Times New Roman"/>
              </a:rPr>
              <a:t>year lows!</a:t>
            </a:r>
          </a:p>
        </p:txBody>
      </p:sp>
      <p:pic>
        <p:nvPicPr>
          <p:cNvPr id="4" name="Picture 3" descr="Screenshot 2014-10-16 16.18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3" y="1603971"/>
            <a:ext cx="7431087" cy="46444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-Now the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is Really In!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609600" y="1981200"/>
            <a:ext cx="8001000" cy="662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*The ten year Treasury ran from 2.30% to 1.86% to 2.22% in just two days!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*This is the final month of the Fed’s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tapers quantitative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easing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but interest rates rises not until late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2015 0r 2016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ECB promises to accelerate QE to head off crisis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*Switch out of bonds into stocks about to become major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factor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*Watch junk bonds (JNK) as the new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canary in the coal mine for global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r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isk taking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209828"/>
            <a:ext cx="3060700" cy="22925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314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Treasuries (TLT)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2.20%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Blow Off Top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the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11/$122-$125 vertical bear put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683160"/>
            <a:ext cx="6019800" cy="49226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Year Treasury Yield ($TYX)-Yield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.84%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54093" cy="534095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Lead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Contract-A Classic High Volume Spike Bottom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56469"/>
            <a:ext cx="7696200" cy="48443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Was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arly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478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 Grade Corporate Bonds (LQD)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3.54%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99" y="1476191"/>
            <a:ext cx="6504201" cy="492460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3.56%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742981" cy="5105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2.88%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Mix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bonds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744617"/>
            <a:ext cx="6451600" cy="48847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MLP’s (LINE)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11.70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Smashed by Oil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819" y="1371600"/>
            <a:ext cx="6742981" cy="5105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 October World Series 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066800"/>
            <a:ext cx="5379793" cy="5554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304800"/>
            <a:ext cx="2544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Go Giants!</a:t>
            </a:r>
            <a:endParaRPr lang="en-US" sz="3600" b="1" dirty="0"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Bull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Lives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457200" y="1066800"/>
            <a:ext cx="8229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*The bottom is in, don’t waste your time guessing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*Earnings season is looking good, 63% of companies beating forecasts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*Apple knocks the cover off the ball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 smtClean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*Watch for the sector rotation, airlines, technology, retailers, and financials to lead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*Yearend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rally coming, but not yet, wait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for market to get its bearings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*(SPY) could add 10% by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yearend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from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August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low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regardless of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geopolitics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*Volatility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peaked at 30%, grind down from here</a:t>
            </a:r>
            <a:endParaRPr lang="en-US" sz="20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457200" y="1951039"/>
            <a:ext cx="7391399" cy="1477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4191000"/>
            <a:ext cx="2844800" cy="213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11/$168-$173 vertical bull call spread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2X 10/$202-$205 vertical bear put spread Expired at Max Profit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$197-$202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49339"/>
            <a:ext cx="5410200" cy="490386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 dirty="0" smtClean="0"/>
              <a:t>Percent of Stocks Above 50 Day Moving Average</a:t>
            </a:r>
            <a:br>
              <a:rPr lang="en-US" sz="2400" dirty="0" smtClean="0"/>
            </a:br>
            <a:r>
              <a:rPr lang="en-US" sz="2000" dirty="0" smtClean="0"/>
              <a:t>At 3 Year Low-Take out 2008 spike, and is at a 20 year low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76400"/>
            <a:ext cx="8077200" cy="489843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dirty="0" smtClean="0"/>
              <a:t>Percent of Stocks Above 200 Day Moving Average</a:t>
            </a:r>
            <a:br>
              <a:rPr lang="en-US" sz="2400" dirty="0" smtClean="0"/>
            </a:br>
            <a:r>
              <a:rPr lang="en-US" sz="2000" dirty="0" smtClean="0"/>
              <a:t>At 3 Year Low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25600"/>
            <a:ext cx="7874000" cy="477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00100"/>
            <a:ext cx="7874000" cy="5905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2800" dirty="0" smtClean="0"/>
              <a:t>S&amp;P 500 (SPX)</a:t>
            </a:r>
            <a:endParaRPr lang="en-US" sz="2800" dirty="0"/>
          </a:p>
        </p:txBody>
      </p:sp>
      <p:pic>
        <p:nvPicPr>
          <p:cNvPr id="4" name="Picture 3" descr="141021_124809_CQG_Integrated_Client_Chart_EP_-_E-Mini_S&amp;P_500_Daily_Continu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38200"/>
            <a:ext cx="5257800" cy="579431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 dirty="0" smtClean="0"/>
              <a:t>If I’m Wrong, Here’s the Next Bear Market</a:t>
            </a:r>
            <a:br>
              <a:rPr lang="en-US" sz="2400" dirty="0" smtClean="0"/>
            </a:br>
            <a:r>
              <a:rPr lang="en-US" sz="2400" dirty="0" smtClean="0"/>
              <a:t> Downside Target at $1,570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874000" cy="477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Average-Targeting 200 day moving average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23" y="1295399"/>
            <a:ext cx="7030577" cy="53231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Top of The Range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41" y="1158557"/>
            <a:ext cx="7024359" cy="53184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-Back to the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 day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524000"/>
            <a:ext cx="6556929" cy="49645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Still Another New All Time High!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457200" y="1905000"/>
            <a:ext cx="6477000" cy="4144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*January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+3.05%,     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*July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+4.18% </a:t>
            </a:r>
            <a:endParaRPr lang="en-US" sz="2200" b="0" i="0" u="none" strike="noStrike" cap="none" baseline="0" dirty="0" smtClean="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+6.41%,   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*August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5.86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-2.52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Final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5.01%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+3.32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    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8.39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Final 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+4.61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Final</a:t>
            </a:r>
            <a:r>
              <a:rPr lang="en-US" sz="22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+4.24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2014 YTD 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versus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0%</a:t>
            </a:r>
            <a:r>
              <a:rPr lang="en-US" sz="24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the Dow,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outperformance of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%,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survived the crash!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187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weeks of Trading 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165.4</a:t>
            </a:r>
            <a:r>
              <a:rPr lang="en-US" sz="24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dirty="0"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0" y="2057400"/>
            <a:ext cx="20574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Yikes! The Top is 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6967277" cy="52752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Classic High Volume Spike Volume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88527"/>
            <a:ext cx="8072200" cy="48122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50 Day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450068"/>
            <a:ext cx="6538703" cy="49507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3999"/>
            <a:ext cx="8017356" cy="47795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85" y="1348740"/>
            <a:ext cx="6873815" cy="52044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50 Day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24936"/>
            <a:ext cx="6905254" cy="522826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200"/>
            <a:ext cx="7924800" cy="4724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Blow Out Q3 Earnings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Bring a New High Shortly, running to $110 by New Year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and Out of the 11/$87.50-$92.50 vertical bull call spread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0200"/>
            <a:ext cx="6502974" cy="49236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the 11/$200-$220 vertical bull call spread for a loss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4000"/>
            <a:ext cx="6724213" cy="509119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dirty="0" smtClean="0"/>
              <a:t>Delta Airlines (DAL)</a:t>
            </a:r>
            <a:br>
              <a:rPr lang="en-US" sz="2400" dirty="0" smtClean="0"/>
            </a:br>
            <a:r>
              <a:rPr lang="en-US" sz="2000" dirty="0" smtClean="0"/>
              <a:t>In and Out of the 11/$25-$27 vertical bull call spread for a profit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76961"/>
            <a:ext cx="6805108" cy="51524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Return +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69%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356825" y="1375075"/>
            <a:ext cx="3281100" cy="490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dirty="0"/>
          </a:p>
        </p:txBody>
      </p:sp>
      <p:graphicFrame>
        <p:nvGraphicFramePr>
          <p:cNvPr id="6" name="Chart 5"/>
          <p:cNvGraphicFramePr/>
          <p:nvPr/>
        </p:nvGraphicFramePr>
        <p:xfrm>
          <a:off x="838200" y="1600200"/>
          <a:ext cx="7543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dirty="0" smtClean="0"/>
              <a:t>Gilead Sciences (GILD)</a:t>
            </a:r>
            <a:br>
              <a:rPr lang="en-US" sz="2400" dirty="0" smtClean="0"/>
            </a:br>
            <a:r>
              <a:rPr lang="en-US" sz="2000" dirty="0" smtClean="0"/>
              <a:t>In and Out of the 11/$80-$85 vertical bull call spread for a profit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67492"/>
            <a:ext cx="6484255" cy="490950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 (GOOGL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)-Earnings Disappoint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Entry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Point for the Long Term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629" y="1527579"/>
            <a:ext cx="6536971" cy="49494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 (FXI)-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Case You Missed It the First Time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42" y="1625135"/>
            <a:ext cx="6005558" cy="45470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Yen Plus Collapsing Markets Kill It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439817"/>
            <a:ext cx="6451600" cy="48847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EFA)-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Approaching Long Term Trend Support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7800"/>
            <a:ext cx="7924800" cy="52557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Mexico (EWW)-</a:t>
            </a:r>
            <a:r>
              <a:rPr lang="en-US" sz="2000" dirty="0" smtClean="0"/>
              <a:t>An Oil Play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99" y="1219200"/>
            <a:ext cx="6987801" cy="529076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India (EPI) – Still Grinding Up on EEM Strength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23703"/>
            <a:ext cx="6705600" cy="507709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Running Home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 Rush by traders to reduce all position finally brings a dollar correction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*Is only a temporary move, a pullback from extreme overbought conditions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*Banks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refusing to accept Euro deposits, or are charging interest,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ECB “considering buying corporate securities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for the first time, have no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other choice as there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are no Euro Treasury bonds, mimicking Fed QE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*Is Germany changing its position on monetary easing?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If so, it’s huge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*Japanese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spikes up on short covering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*Commodity collapse killing the Aussie</a:t>
            </a: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733800"/>
            <a:ext cx="2165350" cy="236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(FXE)-The Freefall is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11/$127-$129 vertical bear put spread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the 11/$128-$130 vertical bear put spread</a:t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(FXE) is 2 points lower than the cash market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1901"/>
            <a:ext cx="8315805" cy="49574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Dollar Index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UUP)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Pause That Refreshes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But just the beginning of the bull market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30" y="1360163"/>
            <a:ext cx="6959370" cy="52692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533400"/>
            <a:ext cx="8610600" cy="1142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+43%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990600" y="1828800"/>
          <a:ext cx="7162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Much of a Dead Cat Bounce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59" y="1219200"/>
            <a:ext cx="6935141" cy="525089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Entry Point on the short side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60271"/>
            <a:ext cx="7091302" cy="53691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Japanese Yen ETF (YCS)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32696"/>
            <a:ext cx="7190590" cy="544430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–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6900889" cy="52249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 (CYB)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Immune to Trouble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858000" cy="51924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72243"/>
            <a:ext cx="7239000" cy="548095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Energy-Collapse!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457201" y="1371600"/>
            <a:ext cx="8153399" cy="67659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*Saudi Arabia says it can handle $80 a barrel oil and keep it there for a year, are they trying to crush Iran, Russia, US fracking, or all of the above</a:t>
            </a:r>
            <a:b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*Near record increase in US storage of 10.2 million barrels in one week</a:t>
            </a:r>
            <a:b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*Expect</a:t>
            </a:r>
            <a:r>
              <a:rPr lang="en-US" sz="16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political instability in high cost countries, like Venezuela, Nigeria, and any offshore (RIG)</a:t>
            </a:r>
            <a:endParaRPr lang="en-US" sz="1600" b="0" i="0" u="none" strike="noStrike" cap="none" baseline="0" dirty="0" smtClean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1600" dirty="0" smtClean="0">
              <a:solidFill>
                <a:srgbClr val="FF66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*Euro</a:t>
            </a:r>
            <a:r>
              <a:rPr lang="en-US" sz="16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slowdown prompts IEA to cut 2014 demand increase from 900,000 barrels/day to 700,000.</a:t>
            </a:r>
            <a:endParaRPr lang="en-US" sz="1600" b="0" i="0" u="none" strike="noStrike" cap="none" baseline="0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600" b="0" i="0" u="none" strike="noStrike" cap="none" baseline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Gasoline </a:t>
            </a: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price 50 cent</a:t>
            </a:r>
            <a:r>
              <a:rPr lang="en-US" sz="1600" b="0" i="0" u="none" strike="noStrike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drop</a:t>
            </a:r>
            <a:r>
              <a:rPr lang="en-US" sz="1600" b="0" i="0" u="none" strike="noStrike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puts $50 billion in the pockets of consumers ahead of Christmas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*At $80/barrel, the oil futures market suddenly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 flipped from contango to backwardation, is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 price positive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*Even if oil goes to $75, it will be back to $100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 by sometime next year on Chinese demand</a:t>
            </a:r>
            <a:r>
              <a:rPr lang="en-US" sz="1600" dirty="0" smtClean="0">
                <a:solidFill>
                  <a:srgbClr val="FF6600"/>
                </a:solidFill>
              </a:rPr>
              <a:t/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/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/>
            </a:r>
            <a:br>
              <a:rPr lang="en-US" sz="1600" dirty="0" smtClean="0">
                <a:solidFill>
                  <a:srgbClr val="FF6600"/>
                </a:solidFill>
              </a:rPr>
            </a:br>
            <a:endParaRPr lang="en-US" sz="1600" b="0" i="0" u="none" strike="noStrike" cap="none" baseline="0" dirty="0" smtClean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477192"/>
            <a:ext cx="3327400" cy="207600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Multi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$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77.50-$112.50 Range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41" y="1134284"/>
            <a:ext cx="7157059" cy="54189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4-10-21 07.58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3000"/>
            <a:ext cx="7139304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09969"/>
            <a:ext cx="7321248" cy="55432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Portfolio Review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-Pedal to the Metal!</a:t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a Fortune on a Neutral Book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bought at the crash lows, then sold into the rally to cut risk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Positioned for a big sideways move for two weeks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5334000" y="2590800"/>
          <a:ext cx="3617912" cy="310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1000" y="2286000"/>
          <a:ext cx="4800600" cy="3505200"/>
        </p:xfrm>
        <a:graphic>
          <a:graphicData uri="http://schemas.openxmlformats.org/drawingml/2006/table">
            <a:tbl>
              <a:tblPr/>
              <a:tblGrid>
                <a:gridCol w="3848100"/>
                <a:gridCol w="952500"/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Risk 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endParaRPr lang="en-US" sz="1800" b="1" i="0" u="sng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(TBT) short Treasury ETF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DD0806"/>
                          </a:solidFill>
                          <a:latin typeface="Calibri"/>
                        </a:rPr>
                        <a:t>20.00%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Calibri"/>
                        </a:rPr>
                        <a:t>(BAC) 11/$15-$16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sng" strike="noStrike">
                          <a:solidFill>
                            <a:srgbClr val="000000"/>
                          </a:solidFill>
                          <a:latin typeface="Calibri"/>
                        </a:rPr>
                        <a:t>Risk Off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(FXE) 11/$127-$129 put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(FXE) 11/$128-$130 put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(SPY) 11/$197-$202 short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net position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 Services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selling climax is 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71246"/>
            <a:ext cx="8176803" cy="48746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-Breakdown!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52" y="1075885"/>
            <a:ext cx="7133548" cy="54011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Copper-Bottom of the Range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7239000" cy="548095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57101"/>
            <a:ext cx="6793565" cy="51436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Breakdown!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228600" y="1570038"/>
            <a:ext cx="8610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0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Where’s the flight to safety bid?</a:t>
            </a:r>
            <a: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*Indian Diwali season starts tomorrow and continues to October 27, market a peak in gold demand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*Indian gold imports doubled in September YOY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*Stand aside and wait for the next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bull market, too many other better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things to do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*Leave gold for the conspiracy theorists</a:t>
            </a:r>
            <a: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962400"/>
            <a:ext cx="3463636" cy="220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Gold-Plunging Interest Rates Crushing Prices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7800"/>
            <a:ext cx="8180438" cy="4876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Barrack Gold (ABX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471" y="1127082"/>
            <a:ext cx="7065929" cy="53499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47800"/>
            <a:ext cx="8052620" cy="4800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Where’s the Rally?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00" y="1034007"/>
            <a:ext cx="7289500" cy="551919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13" y="1066799"/>
            <a:ext cx="7056887" cy="53430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-Risk Back On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5700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*Cheap</a:t>
            </a: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oil has just given the US a new $1.1 trillion stimulus package, bigger than the one in 2009,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 savings is $12,000 a year</a:t>
            </a:r>
            <a: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*That means it is ”RISK ON” for the next 6 months, but it may take a month to 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launch, digesting the havoc of the past month</a:t>
            </a:r>
            <a: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*Commodities, oil, gold, silver, base metals, food, and foreign currencies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still dead in the water</a:t>
            </a:r>
            <a: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*Dollar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churning until another run at new highs</a:t>
            </a:r>
            <a: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*All Assets classes corrected in unison, will</a:t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rebound in unison, thanks to hedge fund dominance</a:t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*All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other issues are just noise (Ebola, ISIL,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Ukraine)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202" y="4038600"/>
            <a:ext cx="3170225" cy="2108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85801" y="12954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endParaRPr lang="en-US" sz="200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*Weather still perfect, prices falling, Corn targeting 15 billion bushels, the largest in history</a:t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*Combines are running 24/7 to bring the crop in, running behind schedule, only 30% of corn brought in,</a:t>
            </a:r>
            <a:r>
              <a:rPr lang="en-US" sz="20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compared to 38% a year ago</a:t>
            </a: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*Huge crop means of shortage of dryers for wet grain</a:t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>*Excess</a:t>
            </a:r>
            <a:r>
              <a:rPr lang="en-US" sz="2000" b="0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 grain </a:t>
            </a:r>
            <a:r>
              <a:rPr lang="en-US" sz="2000" dirty="0" smtClean="0"/>
              <a:t>overflowing silos, is piled up under tarps, or left out in the open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*Hopes that the draught in Brazil puts a</a:t>
            </a:r>
            <a:br>
              <a:rPr lang="en-US" sz="2000" dirty="0" smtClean="0"/>
            </a:br>
            <a:r>
              <a:rPr lang="en-US" sz="2000" dirty="0" smtClean="0"/>
              <a:t>floor under prices, shortages of drinking</a:t>
            </a:r>
            <a:br>
              <a:rPr lang="en-US" sz="2000" dirty="0" smtClean="0"/>
            </a:br>
            <a:r>
              <a:rPr lang="en-US" sz="2000" dirty="0" smtClean="0"/>
              <a:t> in Sao Paolo</a:t>
            </a:r>
            <a:r>
              <a:rPr lang="en-US" sz="2000" dirty="0" smtClean="0">
                <a:solidFill>
                  <a:srgbClr val="FF6600"/>
                </a:solidFill>
              </a:rPr>
              <a:t/>
            </a:r>
            <a:br>
              <a:rPr lang="en-US" sz="2000" dirty="0" smtClean="0">
                <a:solidFill>
                  <a:srgbClr val="FF6600"/>
                </a:solidFill>
              </a:rPr>
            </a:br>
            <a:r>
              <a:rPr lang="en-US" sz="2000" dirty="0" smtClean="0">
                <a:solidFill>
                  <a:srgbClr val="FF6600"/>
                </a:solidFill>
              </a:rPr>
              <a:t/>
            </a:r>
            <a:br>
              <a:rPr lang="en-US" sz="2000" dirty="0" smtClean="0">
                <a:solidFill>
                  <a:srgbClr val="FF6600"/>
                </a:solidFill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1" y="4495800"/>
            <a:ext cx="1941888" cy="19815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Is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the Final Low?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55268"/>
            <a:ext cx="7261420" cy="54979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(SOYB)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Much of a Rally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977537"/>
            <a:ext cx="7162800" cy="54232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34746"/>
            <a:ext cx="7187883" cy="54422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 Estate-An Autumn Revival?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457200" y="1189038"/>
            <a:ext cx="8229600" cy="5516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*Price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gains are slowing dramatically nationally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endParaRPr lang="en-US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September existing home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sales +2.4% to 5.17 million units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*Only San Francisco, Miami, and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Las Vegas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are still showing double digit YOY gains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*September housing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starts 1.07 million, up 6.3%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*September permits also strong</a:t>
            </a:r>
            <a:endParaRPr lang="en-US" sz="2000" b="0" i="0" u="none" strike="noStrike" cap="none" baseline="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621932"/>
            <a:ext cx="2390127" cy="29495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S&amp;P/Case–Shiller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+14% YOY down to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6.7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J8JePg3LjsxoLavmHg2iVX0e-rCG1b9A6gVtNNtvqG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7094707" cy="52101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Not responding to ultra low interest rates at all!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805262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457200" y="19050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Stocks- buy the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dips,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technology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health care leading,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we’re running to new highs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*Bonds- sell rallies across all fixed income,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end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*Commodities-stand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 until global economy recovers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*Currencies- sell every Euro rally forever, and the yen too</a:t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*Precious Metals –stand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until the $1,000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bottom is in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*Volatility-stand aside,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peak is in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*The Ags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 aside until next season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*Real estate- stand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aside, the dead cat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bounce is done</a:t>
            </a:r>
          </a:p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44958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762000" y="2209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2014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Lake Tahoe, Nevada</a:t>
            </a:r>
            <a:endParaRPr lang="en-US" sz="2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135188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606" name="Shape 6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1348412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Jim Parker 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Trader-On sale for a $1,500 upgrade</a:t>
            </a:r>
          </a:p>
        </p:txBody>
      </p:sp>
      <p:pic>
        <p:nvPicPr>
          <p:cNvPr id="116" name="Shape 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-102372" r="-102372"/>
          <a:stretch/>
        </p:blipFill>
        <p:spPr>
          <a:xfrm>
            <a:off x="3784600" y="2362200"/>
            <a:ext cx="7264400" cy="39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533400" y="1524000"/>
            <a:ext cx="8077200" cy="461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sng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Set Up of the </a:t>
            </a:r>
            <a:r>
              <a:rPr lang="en-US" sz="20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</a:t>
            </a:r>
            <a:r>
              <a:rPr lang="en-US" sz="24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800" i="0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European financials for the lead</a:t>
            </a:r>
            <a:endParaRPr lang="en-US" sz="18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609600" y="1843089"/>
            <a:ext cx="5562600" cy="95869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1" i="0" u="sng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Buy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*(LNG), (HCA), (TWX), biotech on dips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*Gold if it holds $1,240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*Mexico (EWW)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1" i="0" u="sng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Sell </a:t>
            </a:r>
            <a:r>
              <a:rPr lang="en-US" sz="1800" b="1" i="0" u="sng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 </a:t>
            </a: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1" u="sng" dirty="0" smtClean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*Aussie (FXA)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*Oil on rallies to $82.40, Brent is the driver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*If (FXE) closes under $125.10 its going to $123</a:t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Avoid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sng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Chicago in the winter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Fortress America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457200" y="14478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*Europe grinds to a halt, French CPI -0.4% MOM, German October ZEW -3.6 to 3.3,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worst in 2 years, ECB to accelerate QE in a couple of days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*China does a surprise $32 billion injection into regional banks to invigorate the economy, Q3 growth slows to 7.3%, a 5 year low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*Bank of England says rates to stay lower for longer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*Plunging gasoline prices amount to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global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tax cut for all just ahead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of Christmas</a:t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*US macro data is holding up well</a:t>
            </a: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 smtClean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6576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771</Words>
  <Application>Microsoft Office PowerPoint</Application>
  <PresentationFormat>On-screen Show (4:3)</PresentationFormat>
  <Paragraphs>136</Paragraphs>
  <Slides>78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The Mad Hedge Fund Trader “A Symphony of ‘BUY’ Signals”</vt:lpstr>
      <vt:lpstr>Slide 1</vt:lpstr>
      <vt:lpstr>Trade Alert Performance Still Another New All Time High!</vt:lpstr>
      <vt:lpstr>Paid Subscriber Trailing 12 Month Return +69%</vt:lpstr>
      <vt:lpstr>Slide 4</vt:lpstr>
      <vt:lpstr>Portfolio Review-Pedal to the Metal! Making a Fortune on a Neutral Book bought at the crash lows, then sold into the rally to cut risk Positioned for a big sideways move for two weeks</vt:lpstr>
      <vt:lpstr>Strategy Outlook-Risk Back On</vt:lpstr>
      <vt:lpstr>The Jim Parker View The Mad Day Trader-On sale for a $1,500 upgrade</vt:lpstr>
      <vt:lpstr>The Global Economy- Fortress America</vt:lpstr>
      <vt:lpstr>Weekly Jobless Claims - The trend is your Friend -4,000 to 284,000, new 14 year lows!</vt:lpstr>
      <vt:lpstr>Bonds-Now the Top is Really In!</vt:lpstr>
      <vt:lpstr> Ten Year Treasuries (TLT) 2.20% Classic Blow Off Top Stopped out of the the 11/$122-$125 vertical bear put spread </vt:lpstr>
      <vt:lpstr>30 Year Treasury Yield ($TYX)-Yield 2.84%</vt:lpstr>
      <vt:lpstr>Junk Bonds (HYG) 5.81% Yield The New Lead Contract-A Classic High Volume Spike Bottom</vt:lpstr>
      <vt:lpstr>2X Short Treasuries (TBT) long 20% position-I Was Early</vt:lpstr>
      <vt:lpstr>Investment Grade Corporate Bonds (LQD) 3.54% Yield</vt:lpstr>
      <vt:lpstr>Emerging Market Debt (ELD) 3.56% Yield</vt:lpstr>
      <vt:lpstr>Municipal Bonds (MUB)-2.88% yield, Mix of AAA, AA, and A rated bonds</vt:lpstr>
      <vt:lpstr>MLP’s (LINE) 11.70% Yield-Smashed by Oil</vt:lpstr>
      <vt:lpstr>Stocks-The Bull Lives!</vt:lpstr>
      <vt:lpstr>S&amp;P 500 Long 11/$168-$173 vertical bull call spread Short 2X 10/$202-$205 vertical bear put spread Expired at Max Profit short $197-$202 call spread</vt:lpstr>
      <vt:lpstr>Percent of Stocks Above 50 Day Moving Average At 3 Year Low-Take out 2008 spike, and is at a 20 year low</vt:lpstr>
      <vt:lpstr>Percent of Stocks Above 200 Day Moving Average At 3 Year Low</vt:lpstr>
      <vt:lpstr>Slide 23</vt:lpstr>
      <vt:lpstr>S&amp;P 500 (SPX)</vt:lpstr>
      <vt:lpstr>If I’m Wrong, Here’s the Next Bear Market  Downside Target at $1,570</vt:lpstr>
      <vt:lpstr> Dow Average-Targeting 200 day moving average</vt:lpstr>
      <vt:lpstr>NASDAQ (QQQ)-Back to the Top of The Range</vt:lpstr>
      <vt:lpstr>Europe Hedged Equity (HEDJ)-Back to the 200 day</vt:lpstr>
      <vt:lpstr>(VIX)-Yikes! The Top is In</vt:lpstr>
      <vt:lpstr>Russell 2000 (IWM)-A Classic High Volume Spike Volume</vt:lpstr>
      <vt:lpstr>Technology Sector SPDR (XLK), (ROM) Back to the 50 Day</vt:lpstr>
      <vt:lpstr>Industrials Sector SPDR (XLI)</vt:lpstr>
      <vt:lpstr>Health Care Sector SPDR (XLV), (RXL)</vt:lpstr>
      <vt:lpstr>Financial Select SPDR (XLF) Back to the 50 Day</vt:lpstr>
      <vt:lpstr>Consumer Discretionary SPDR (XLY)</vt:lpstr>
      <vt:lpstr>Apple (AAPL) –Blow Out Q3 Earnings Will Bring a New High Shortly, running to $110 by New Year In and Out of the 11/$87.50-$92.50 vertical bull call spread </vt:lpstr>
      <vt:lpstr>Tesla (TSLA) – stopped out of the 11/$200-$220 vertical bull call spread for a loss </vt:lpstr>
      <vt:lpstr>Delta Airlines (DAL) In and Out of the 11/$25-$27 vertical bull call spread for a profit</vt:lpstr>
      <vt:lpstr>Gilead Sciences (GILD) In and Out of the 11/$80-$85 vertical bull call spread for a profit</vt:lpstr>
      <vt:lpstr>Google (GOOGL)-Earnings Disappoint Great Entry Point for the Long Term</vt:lpstr>
      <vt:lpstr>China (FXI)-In Case You Missed It the First Time</vt:lpstr>
      <vt:lpstr>Japan (DXJ)- Strong Yen Plus Collapsing Markets Kill It</vt:lpstr>
      <vt:lpstr>Emerging Markets (EFA)- Approaching Long Term Trend Support</vt:lpstr>
      <vt:lpstr>Mexico (EWW)-An Oil Play</vt:lpstr>
      <vt:lpstr> India (EPI) – Still Grinding Up on EEM Strength</vt:lpstr>
      <vt:lpstr>Foreign Currencies-Running Home</vt:lpstr>
      <vt:lpstr>Euro (FXE)-The Freefall is On Long the 11/$127-$129 vertical bear put spread Long the 11/$128-$130 vertical bear put spread (FXE) is 2 points lower than the cash market</vt:lpstr>
      <vt:lpstr>Long Dollar Index (UUP) The Pause That Refreshes, But just the beginning of the bull market</vt:lpstr>
      <vt:lpstr>British Pound (FXB)- Not Much of a Dead Cat Bounce </vt:lpstr>
      <vt:lpstr>Japanese Yen (FXY)- A New Entry Point on the short side</vt:lpstr>
      <vt:lpstr>Short Japanese Yen ETF (YCS)</vt:lpstr>
      <vt:lpstr> Australian Dollar (FXA) – </vt:lpstr>
      <vt:lpstr> Chinese Yuan (CYB)-Immune to Trouble</vt:lpstr>
      <vt:lpstr>Emerging Market Currencies (CEW)</vt:lpstr>
      <vt:lpstr>Energy-Collapse!</vt:lpstr>
      <vt:lpstr>Oil Back to Multi Year $77.50-$112.50 Range</vt:lpstr>
      <vt:lpstr>Slide 57</vt:lpstr>
      <vt:lpstr>United States Oil Fund (USO)</vt:lpstr>
      <vt:lpstr>Oil Services ETF (OIH) The selling climax is in</vt:lpstr>
      <vt:lpstr>Natural Gas (UNG)-Breakdown!</vt:lpstr>
      <vt:lpstr> Copper-Bottom of the Range  </vt:lpstr>
      <vt:lpstr>Freeport McMoRan (FCX)</vt:lpstr>
      <vt:lpstr>Precious Metals-Breakdown!</vt:lpstr>
      <vt:lpstr>Gold-Plunging Interest Rates Crushing Prices</vt:lpstr>
      <vt:lpstr>Barrack Gold (ABX)</vt:lpstr>
      <vt:lpstr>Market Vectors Gold Miners ETF- (GDX)</vt:lpstr>
      <vt:lpstr>Silver (SLV) – Where’s the Rally?</vt:lpstr>
      <vt:lpstr>Silver Miners (SIL)</vt:lpstr>
      <vt:lpstr>Agriculture</vt:lpstr>
      <vt:lpstr>(CORN) – Is This the Final Low?</vt:lpstr>
      <vt:lpstr>(SOYB)-Not Much of a Rally</vt:lpstr>
      <vt:lpstr>Ag Commodities ETF (DBA)</vt:lpstr>
      <vt:lpstr> Real Estate-An Autumn Revival?</vt:lpstr>
      <vt:lpstr>May S&amp;P/Case–Shiller Home Price Index +14% YOY down to +6.7%</vt:lpstr>
      <vt:lpstr>US Home Construction Index (ITB) Not responding to ultra low interest rates at all!</vt:lpstr>
      <vt:lpstr>Trade Sheet So What Do We Do About All This?</vt:lpstr>
      <vt:lpstr>    Next Strategy Webinar 12:00 Wednesday, November 5, 2014 Live from Lake Tahoe, Nevada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131</cp:revision>
  <dcterms:created xsi:type="dcterms:W3CDTF">2014-10-22T15:23:39Z</dcterms:created>
  <dcterms:modified xsi:type="dcterms:W3CDTF">2014-10-22T16:22:18Z</dcterms:modified>
</cp:coreProperties>
</file>