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307" r:id="rId5"/>
    <p:sldId id="308" r:id="rId6"/>
    <p:sldId id="309" r:id="rId7"/>
    <p:sldId id="310" r:id="rId8"/>
    <p:sldId id="311" r:id="rId9"/>
    <p:sldId id="312" r:id="rId10"/>
    <p:sldId id="259" r:id="rId11"/>
    <p:sldId id="260" r:id="rId12"/>
    <p:sldId id="261" r:id="rId13"/>
    <p:sldId id="262" r:id="rId14"/>
    <p:sldId id="263" r:id="rId15"/>
    <p:sldId id="264" r:id="rId16"/>
    <p:sldId id="266" r:id="rId17"/>
    <p:sldId id="267" r:id="rId18"/>
    <p:sldId id="268" r:id="rId19"/>
    <p:sldId id="269"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7" autoAdjust="0"/>
    <p:restoredTop sz="99399" autoAdjust="0"/>
  </p:normalViewPr>
  <p:slideViewPr>
    <p:cSldViewPr>
      <p:cViewPr varScale="1">
        <p:scale>
          <a:sx n="70" d="100"/>
          <a:sy n="70"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June 17, 2015</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solidFill>
                  <a:srgbClr val="002060"/>
                </a:solidFill>
              </a:rPr>
              <a:t>Charts from </a:t>
            </a:r>
            <a:br>
              <a:rPr lang="en-US" dirty="0" smtClean="0">
                <a:solidFill>
                  <a:srgbClr val="002060"/>
                </a:solidFill>
              </a:rPr>
            </a:br>
            <a:r>
              <a:rPr lang="en-US" dirty="0" smtClean="0">
                <a:solidFill>
                  <a:srgbClr val="002060"/>
                </a:solidFill>
              </a:rPr>
              <a:t>Friday June 12, 2015</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BSB Charts\Friday Trades\June 12, 2015\VIX 30 6-12.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BSB Charts\Friday Trades\June 12, 2015\spx 6-16.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6-17 webinar\VIX weekly.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solidFill>
                  <a:srgbClr val="002060"/>
                </a:solidFill>
              </a:rPr>
              <a:t>Charts from</a:t>
            </a:r>
            <a:br>
              <a:rPr lang="en-US" dirty="0" smtClean="0">
                <a:solidFill>
                  <a:srgbClr val="002060"/>
                </a:solidFill>
              </a:rPr>
            </a:br>
            <a:r>
              <a:rPr lang="en-US" dirty="0" smtClean="0">
                <a:solidFill>
                  <a:srgbClr val="002060"/>
                </a:solidFill>
              </a:rPr>
              <a:t>February 17, 2015</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arry\Documents\Speed Retirement\Webinars\Webinar Handouts\2015 Webinar Handouts\Feb 18, 2015\Indexes\VIX 2-17.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Speed Retirement\Webinars\Webinar Handouts\2015 Webinar Handouts\Feb 18, 2015\Indexes\SPX 2-17.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002060"/>
                </a:solidFill>
              </a:rPr>
              <a:t>Charts from</a:t>
            </a:r>
            <a:br>
              <a:rPr lang="en-US" dirty="0" smtClean="0">
                <a:solidFill>
                  <a:srgbClr val="002060"/>
                </a:solidFill>
              </a:rPr>
            </a:br>
            <a:r>
              <a:rPr lang="en-US" dirty="0" smtClean="0">
                <a:solidFill>
                  <a:srgbClr val="002060"/>
                </a:solidFill>
              </a:rPr>
              <a:t>January 7, 2015</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arry\Documents\Speed Retirement\Webinars\Webinar Handouts\2015 Webinar Handouts\Indexes\VIX 1-7.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rry\Documents\Speed Retirement\Webinars\Webinar Handouts\2015 Webinar Handouts\Indexes\SPX 1-7.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991600" cy="6477000"/>
          </a:xfrm>
        </p:spPr>
        <p:txBody>
          <a:bodyPr/>
          <a:lstStyle/>
          <a:p>
            <a:r>
              <a:rPr lang="en-US" dirty="0" smtClean="0">
                <a:solidFill>
                  <a:srgbClr val="002060"/>
                </a:solidFill>
              </a:rPr>
              <a:t>How to Read Short</a:t>
            </a:r>
            <a:br>
              <a:rPr lang="en-US" dirty="0" smtClean="0">
                <a:solidFill>
                  <a:srgbClr val="002060"/>
                </a:solidFill>
              </a:rPr>
            </a:br>
            <a:r>
              <a:rPr lang="en-US" dirty="0" smtClean="0">
                <a:solidFill>
                  <a:srgbClr val="002060"/>
                </a:solidFill>
              </a:rPr>
              <a:t>Term Market Swings</a:t>
            </a:r>
            <a:br>
              <a:rPr lang="en-US" dirty="0" smtClean="0">
                <a:solidFill>
                  <a:srgbClr val="002060"/>
                </a:solidFill>
              </a:rPr>
            </a:br>
            <a:r>
              <a:rPr lang="en-US" dirty="0" smtClean="0">
                <a:solidFill>
                  <a:srgbClr val="002060"/>
                </a:solidFill>
              </a:rPr>
              <a:t>Using the VIX</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solidFill>
                  <a:srgbClr val="002060"/>
                </a:solidFill>
              </a:rPr>
              <a:t>I like trading these</a:t>
            </a:r>
            <a:br>
              <a:rPr lang="en-US" dirty="0" smtClean="0">
                <a:solidFill>
                  <a:srgbClr val="002060"/>
                </a:solidFill>
              </a:rPr>
            </a:br>
            <a:r>
              <a:rPr lang="en-US" dirty="0" smtClean="0">
                <a:solidFill>
                  <a:srgbClr val="002060"/>
                </a:solidFill>
              </a:rPr>
              <a:t>swings on Friday,</a:t>
            </a:r>
            <a:br>
              <a:rPr lang="en-US" dirty="0" smtClean="0">
                <a:solidFill>
                  <a:srgbClr val="002060"/>
                </a:solidFill>
              </a:rPr>
            </a:br>
            <a:r>
              <a:rPr lang="en-US" dirty="0" smtClean="0">
                <a:solidFill>
                  <a:srgbClr val="002060"/>
                </a:solidFill>
              </a:rPr>
              <a:t>when the option</a:t>
            </a:r>
            <a:br>
              <a:rPr lang="en-US" dirty="0" smtClean="0">
                <a:solidFill>
                  <a:srgbClr val="002060"/>
                </a:solidFill>
              </a:rPr>
            </a:br>
            <a:r>
              <a:rPr lang="en-US" dirty="0" smtClean="0">
                <a:solidFill>
                  <a:srgbClr val="002060"/>
                </a:solidFill>
              </a:rPr>
              <a:t>leverage using</a:t>
            </a:r>
            <a:br>
              <a:rPr lang="en-US" dirty="0" smtClean="0">
                <a:solidFill>
                  <a:srgbClr val="002060"/>
                </a:solidFill>
              </a:rPr>
            </a:br>
            <a:r>
              <a:rPr lang="en-US" dirty="0" smtClean="0">
                <a:solidFill>
                  <a:srgbClr val="002060"/>
                </a:solidFill>
              </a:rPr>
              <a:t>weeklies is </a:t>
            </a:r>
            <a:br>
              <a:rPr lang="en-US" dirty="0" smtClean="0">
                <a:solidFill>
                  <a:srgbClr val="002060"/>
                </a:solidFill>
              </a:rPr>
            </a:br>
            <a:r>
              <a:rPr lang="en-US" dirty="0" smtClean="0">
                <a:solidFill>
                  <a:srgbClr val="002060"/>
                </a:solidFill>
              </a:rPr>
              <a:t>the greatest.</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solidFill>
                  <a:srgbClr val="002060"/>
                </a:solidFill>
              </a:rPr>
              <a:t>Examples from</a:t>
            </a:r>
            <a:br>
              <a:rPr lang="en-US" dirty="0" smtClean="0">
                <a:solidFill>
                  <a:srgbClr val="002060"/>
                </a:solidFill>
              </a:rPr>
            </a:br>
            <a:r>
              <a:rPr lang="en-US" dirty="0" smtClean="0">
                <a:solidFill>
                  <a:srgbClr val="002060"/>
                </a:solidFill>
              </a:rPr>
              <a:t>Last Friday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rry\Documents\BSB Charts\Friday Trades\June 12, 2015\CMG 5.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3200" dirty="0" smtClean="0">
                <a:solidFill>
                  <a:srgbClr val="002060"/>
                </a:solidFill>
              </a:rPr>
              <a:t>CMG $605 Calls</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err="1" smtClean="0">
                <a:solidFill>
                  <a:srgbClr val="002060"/>
                </a:solidFill>
              </a:rPr>
              <a:t>Prev</a:t>
            </a:r>
            <a:r>
              <a:rPr lang="en-US" sz="3200" dirty="0" smtClean="0">
                <a:solidFill>
                  <a:srgbClr val="002060"/>
                </a:solidFill>
              </a:rPr>
              <a:t> Close:	2.93</a:t>
            </a:r>
            <a:br>
              <a:rPr lang="en-US" sz="3200" dirty="0" smtClean="0">
                <a:solidFill>
                  <a:srgbClr val="002060"/>
                </a:solidFill>
              </a:rPr>
            </a:br>
            <a:r>
              <a:rPr lang="en-US" sz="3200" dirty="0" smtClean="0">
                <a:solidFill>
                  <a:srgbClr val="002060"/>
                </a:solidFill>
              </a:rPr>
              <a:t>Open:	3.10</a:t>
            </a:r>
            <a:br>
              <a:rPr lang="en-US" sz="3200" dirty="0" smtClean="0">
                <a:solidFill>
                  <a:srgbClr val="002060"/>
                </a:solidFill>
              </a:rPr>
            </a:br>
            <a:r>
              <a:rPr lang="en-US" sz="3200" dirty="0" smtClean="0">
                <a:solidFill>
                  <a:srgbClr val="002060"/>
                </a:solidFill>
              </a:rPr>
              <a:t>Bid:		4.40</a:t>
            </a:r>
            <a:br>
              <a:rPr lang="en-US" sz="3200" dirty="0" smtClean="0">
                <a:solidFill>
                  <a:srgbClr val="002060"/>
                </a:solidFill>
              </a:rPr>
            </a:br>
            <a:r>
              <a:rPr lang="en-US" sz="3200" dirty="0" smtClean="0">
                <a:solidFill>
                  <a:srgbClr val="002060"/>
                </a:solidFill>
              </a:rPr>
              <a:t>Ask:		6.90</a:t>
            </a:r>
            <a:br>
              <a:rPr lang="en-US" sz="3200" dirty="0" smtClean="0">
                <a:solidFill>
                  <a:srgbClr val="002060"/>
                </a:solidFill>
              </a:rPr>
            </a:br>
            <a:r>
              <a:rPr lang="en-US" sz="3200" dirty="0" smtClean="0">
                <a:solidFill>
                  <a:srgbClr val="002060"/>
                </a:solidFill>
              </a:rPr>
              <a:t>Strike:	605.00</a:t>
            </a:r>
            <a:br>
              <a:rPr lang="en-US" sz="3200" dirty="0" smtClean="0">
                <a:solidFill>
                  <a:srgbClr val="002060"/>
                </a:solidFill>
              </a:rPr>
            </a:br>
            <a:r>
              <a:rPr lang="en-US" sz="3200" dirty="0" smtClean="0">
                <a:solidFill>
                  <a:srgbClr val="002060"/>
                </a:solidFill>
              </a:rPr>
              <a:t>Expire Date:	12-Jun-15</a:t>
            </a:r>
            <a:br>
              <a:rPr lang="en-US" sz="3200" dirty="0" smtClean="0">
                <a:solidFill>
                  <a:srgbClr val="002060"/>
                </a:solidFill>
              </a:rPr>
            </a:br>
            <a:r>
              <a:rPr lang="en-US" sz="3200" dirty="0" smtClean="0">
                <a:solidFill>
                  <a:srgbClr val="002060"/>
                </a:solidFill>
              </a:rPr>
              <a:t>Day's Range:	</a:t>
            </a:r>
            <a:r>
              <a:rPr lang="en-US" sz="3200" b="1" dirty="0" smtClean="0">
                <a:solidFill>
                  <a:srgbClr val="002060"/>
                </a:solidFill>
              </a:rPr>
              <a:t>2.47 - 7.00</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Contract Range:	N/A - N/A</a:t>
            </a:r>
            <a:br>
              <a:rPr lang="en-US" sz="3200" dirty="0" smtClean="0">
                <a:solidFill>
                  <a:srgbClr val="002060"/>
                </a:solidFill>
              </a:rPr>
            </a:br>
            <a:r>
              <a:rPr lang="en-US" sz="3200" dirty="0" smtClean="0">
                <a:solidFill>
                  <a:srgbClr val="002060"/>
                </a:solidFill>
              </a:rPr>
              <a:t>Volume:		194</a:t>
            </a:r>
            <a:br>
              <a:rPr lang="en-US" sz="3200" dirty="0" smtClean="0">
                <a:solidFill>
                  <a:srgbClr val="002060"/>
                </a:solidFill>
              </a:rPr>
            </a:br>
            <a:r>
              <a:rPr lang="en-US" sz="3200" dirty="0" smtClean="0">
                <a:solidFill>
                  <a:srgbClr val="002060"/>
                </a:solidFill>
              </a:rPr>
              <a:t>Open Interest:	194</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457200"/>
            <a:ext cx="7391400" cy="6001643"/>
          </a:xfrm>
          <a:prstGeom prst="rect">
            <a:avLst/>
          </a:prstGeom>
        </p:spPr>
        <p:txBody>
          <a:bodyPr wrap="square">
            <a:spAutoFit/>
          </a:bodyPr>
          <a:lstStyle/>
          <a:p>
            <a:r>
              <a:rPr lang="en-US" sz="3200" dirty="0" smtClean="0">
                <a:solidFill>
                  <a:srgbClr val="002060"/>
                </a:solidFill>
              </a:rPr>
              <a:t>	    CMG $607.50 Calls</a:t>
            </a:r>
          </a:p>
          <a:p>
            <a:endParaRPr lang="en-US" sz="3200" dirty="0" smtClean="0">
              <a:solidFill>
                <a:srgbClr val="002060"/>
              </a:solidFill>
            </a:endParaRPr>
          </a:p>
          <a:p>
            <a:r>
              <a:rPr lang="en-US" sz="3200" dirty="0" smtClean="0">
                <a:solidFill>
                  <a:srgbClr val="002060"/>
                </a:solidFill>
              </a:rPr>
              <a:t>	</a:t>
            </a:r>
            <a:r>
              <a:rPr lang="en-US" sz="3200" dirty="0" err="1" smtClean="0">
                <a:solidFill>
                  <a:srgbClr val="002060"/>
                </a:solidFill>
              </a:rPr>
              <a:t>Prev</a:t>
            </a:r>
            <a:r>
              <a:rPr lang="en-US" sz="3200" dirty="0" smtClean="0">
                <a:solidFill>
                  <a:srgbClr val="002060"/>
                </a:solidFill>
              </a:rPr>
              <a:t> Close:		1.80</a:t>
            </a:r>
          </a:p>
          <a:p>
            <a:r>
              <a:rPr lang="en-US" sz="3200" dirty="0" smtClean="0">
                <a:solidFill>
                  <a:srgbClr val="002060"/>
                </a:solidFill>
              </a:rPr>
              <a:t>	Open:		1.01</a:t>
            </a:r>
          </a:p>
          <a:p>
            <a:r>
              <a:rPr lang="en-US" sz="3200" dirty="0" smtClean="0">
                <a:solidFill>
                  <a:srgbClr val="002060"/>
                </a:solidFill>
              </a:rPr>
              <a:t>	Bid:			2.35</a:t>
            </a:r>
          </a:p>
          <a:p>
            <a:r>
              <a:rPr lang="en-US" sz="3200" dirty="0" smtClean="0">
                <a:solidFill>
                  <a:srgbClr val="002060"/>
                </a:solidFill>
              </a:rPr>
              <a:t>	Ask:			3.20</a:t>
            </a:r>
          </a:p>
          <a:p>
            <a:r>
              <a:rPr lang="en-US" sz="3200" dirty="0" smtClean="0">
                <a:solidFill>
                  <a:srgbClr val="002060"/>
                </a:solidFill>
              </a:rPr>
              <a:t>	Strike:		607.50</a:t>
            </a:r>
          </a:p>
          <a:p>
            <a:r>
              <a:rPr lang="en-US" sz="3200" dirty="0" smtClean="0">
                <a:solidFill>
                  <a:srgbClr val="002060"/>
                </a:solidFill>
              </a:rPr>
              <a:t>	Expire Date:	12-Jun-15</a:t>
            </a:r>
          </a:p>
          <a:p>
            <a:r>
              <a:rPr lang="en-US" sz="3200" dirty="0" smtClean="0">
                <a:solidFill>
                  <a:srgbClr val="002060"/>
                </a:solidFill>
              </a:rPr>
              <a:t>	Day's Range:	</a:t>
            </a:r>
            <a:r>
              <a:rPr lang="en-US" sz="3200" b="1" dirty="0" smtClean="0">
                <a:solidFill>
                  <a:srgbClr val="002060"/>
                </a:solidFill>
              </a:rPr>
              <a:t>1.01 - 4.60</a:t>
            </a:r>
          </a:p>
          <a:p>
            <a:r>
              <a:rPr lang="en-US" sz="3200" dirty="0" smtClean="0">
                <a:solidFill>
                  <a:srgbClr val="002060"/>
                </a:solidFill>
              </a:rPr>
              <a:t>	Contract Range:	N/A - N/A</a:t>
            </a:r>
          </a:p>
          <a:p>
            <a:r>
              <a:rPr lang="en-US" sz="3200" dirty="0" smtClean="0">
                <a:solidFill>
                  <a:srgbClr val="002060"/>
                </a:solidFill>
              </a:rPr>
              <a:t>	Volume:		746</a:t>
            </a:r>
          </a:p>
          <a:p>
            <a:r>
              <a:rPr lang="en-US" sz="3200" dirty="0" smtClean="0">
                <a:solidFill>
                  <a:srgbClr val="002060"/>
                </a:solidFill>
              </a:rPr>
              <a:t>	Open Interest:	67</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rry\Documents\BSB Charts\Friday Trades\June 12, 2015\GMCR 5.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77000"/>
          </a:xfrm>
        </p:spPr>
        <p:txBody>
          <a:bodyPr>
            <a:normAutofit/>
          </a:bodyPr>
          <a:lstStyle/>
          <a:p>
            <a:r>
              <a:rPr lang="en-US" sz="3200" dirty="0" smtClean="0">
                <a:solidFill>
                  <a:srgbClr val="002060"/>
                </a:solidFill>
              </a:rPr>
              <a:t>GMCR $81 Call</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err="1" smtClean="0">
                <a:solidFill>
                  <a:srgbClr val="002060"/>
                </a:solidFill>
              </a:rPr>
              <a:t>Prev</a:t>
            </a:r>
            <a:r>
              <a:rPr lang="en-US" sz="3200" dirty="0" smtClean="0">
                <a:solidFill>
                  <a:srgbClr val="002060"/>
                </a:solidFill>
              </a:rPr>
              <a:t> Close: 	3.40</a:t>
            </a:r>
            <a:br>
              <a:rPr lang="en-US" sz="3200" dirty="0" smtClean="0">
                <a:solidFill>
                  <a:srgbClr val="002060"/>
                </a:solidFill>
              </a:rPr>
            </a:br>
            <a:r>
              <a:rPr lang="en-US" sz="3200" dirty="0" smtClean="0">
                <a:solidFill>
                  <a:srgbClr val="002060"/>
                </a:solidFill>
              </a:rPr>
              <a:t>Open:		0.75</a:t>
            </a:r>
            <a:br>
              <a:rPr lang="en-US" sz="3200" dirty="0" smtClean="0">
                <a:solidFill>
                  <a:srgbClr val="002060"/>
                </a:solidFill>
              </a:rPr>
            </a:br>
            <a:r>
              <a:rPr lang="en-US" sz="3200" dirty="0" smtClean="0">
                <a:solidFill>
                  <a:srgbClr val="002060"/>
                </a:solidFill>
              </a:rPr>
              <a:t>Bid:		       	0.95</a:t>
            </a:r>
            <a:br>
              <a:rPr lang="en-US" sz="3200" dirty="0" smtClean="0">
                <a:solidFill>
                  <a:srgbClr val="002060"/>
                </a:solidFill>
              </a:rPr>
            </a:br>
            <a:r>
              <a:rPr lang="en-US" sz="3200" dirty="0" smtClean="0">
                <a:solidFill>
                  <a:srgbClr val="002060"/>
                </a:solidFill>
              </a:rPr>
              <a:t>Ask:			3.50</a:t>
            </a:r>
            <a:br>
              <a:rPr lang="en-US" sz="3200" dirty="0" smtClean="0">
                <a:solidFill>
                  <a:srgbClr val="002060"/>
                </a:solidFill>
              </a:rPr>
            </a:br>
            <a:r>
              <a:rPr lang="en-US" sz="3200" dirty="0" smtClean="0">
                <a:solidFill>
                  <a:srgbClr val="002060"/>
                </a:solidFill>
              </a:rPr>
              <a:t>Strike:		81.00</a:t>
            </a:r>
            <a:br>
              <a:rPr lang="en-US" sz="3200" dirty="0" smtClean="0">
                <a:solidFill>
                  <a:srgbClr val="002060"/>
                </a:solidFill>
              </a:rPr>
            </a:br>
            <a:r>
              <a:rPr lang="en-US" sz="3200" dirty="0" smtClean="0">
                <a:solidFill>
                  <a:srgbClr val="002060"/>
                </a:solidFill>
              </a:rPr>
              <a:t>Expire Date:	12-Jun-15</a:t>
            </a:r>
            <a:br>
              <a:rPr lang="en-US" sz="3200" dirty="0" smtClean="0">
                <a:solidFill>
                  <a:srgbClr val="002060"/>
                </a:solidFill>
              </a:rPr>
            </a:br>
            <a:r>
              <a:rPr lang="en-US" sz="3200" dirty="0" smtClean="0">
                <a:solidFill>
                  <a:srgbClr val="002060"/>
                </a:solidFill>
              </a:rPr>
              <a:t>Day's Range:	</a:t>
            </a:r>
            <a:r>
              <a:rPr lang="en-US" sz="3200" b="1" dirty="0" smtClean="0">
                <a:solidFill>
                  <a:srgbClr val="002060"/>
                </a:solidFill>
              </a:rPr>
              <a:t>0.75 - 2.80</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Contract Range:	N/A - N/A</a:t>
            </a:r>
            <a:br>
              <a:rPr lang="en-US" sz="3200" dirty="0" smtClean="0">
                <a:solidFill>
                  <a:srgbClr val="002060"/>
                </a:solidFill>
              </a:rPr>
            </a:br>
            <a:r>
              <a:rPr lang="en-US" sz="3200" dirty="0" smtClean="0">
                <a:solidFill>
                  <a:srgbClr val="002060"/>
                </a:solidFill>
              </a:rPr>
              <a:t>Volume:		15</a:t>
            </a:r>
            <a:br>
              <a:rPr lang="en-US" sz="3200" dirty="0" smtClean="0">
                <a:solidFill>
                  <a:srgbClr val="002060"/>
                </a:solidFill>
              </a:rPr>
            </a:br>
            <a:r>
              <a:rPr lang="en-US" sz="3200" dirty="0" smtClean="0">
                <a:solidFill>
                  <a:srgbClr val="002060"/>
                </a:solidFill>
              </a:rPr>
              <a:t>Open Interest:	16</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202362"/>
          </a:xfrm>
        </p:spPr>
        <p:txBody>
          <a:bodyPr>
            <a:normAutofit/>
          </a:bodyPr>
          <a:lstStyle/>
          <a:p>
            <a:r>
              <a:rPr lang="en-US" sz="3200" dirty="0" smtClean="0">
                <a:solidFill>
                  <a:srgbClr val="002060"/>
                </a:solidFill>
              </a:rPr>
              <a:t>GMCR $83 Call</a:t>
            </a:r>
            <a:br>
              <a:rPr lang="en-US" sz="3200" dirty="0" smtClean="0">
                <a:solidFill>
                  <a:srgbClr val="002060"/>
                </a:solidFill>
              </a:rPr>
            </a:br>
            <a:r>
              <a:rPr lang="en-US" sz="3200" dirty="0" smtClean="0">
                <a:solidFill>
                  <a:srgbClr val="002060"/>
                </a:solidFill>
              </a:rPr>
              <a:t/>
            </a:r>
            <a:br>
              <a:rPr lang="en-US" sz="3200" dirty="0" smtClean="0">
                <a:solidFill>
                  <a:srgbClr val="002060"/>
                </a:solidFill>
              </a:rPr>
            </a:br>
            <a:r>
              <a:rPr lang="en-US" sz="3200" dirty="0" err="1" smtClean="0">
                <a:solidFill>
                  <a:srgbClr val="002060"/>
                </a:solidFill>
              </a:rPr>
              <a:t>Prev</a:t>
            </a:r>
            <a:r>
              <a:rPr lang="en-US" sz="3200" dirty="0" smtClean="0">
                <a:solidFill>
                  <a:srgbClr val="002060"/>
                </a:solidFill>
              </a:rPr>
              <a:t> Close: 1.55</a:t>
            </a:r>
            <a:br>
              <a:rPr lang="en-US" sz="3200" dirty="0" smtClean="0">
                <a:solidFill>
                  <a:srgbClr val="002060"/>
                </a:solidFill>
              </a:rPr>
            </a:br>
            <a:r>
              <a:rPr lang="en-US" sz="3200" dirty="0" smtClean="0">
                <a:solidFill>
                  <a:srgbClr val="002060"/>
                </a:solidFill>
              </a:rPr>
              <a:t>Open:	0.18</a:t>
            </a:r>
            <a:br>
              <a:rPr lang="en-US" sz="3200" dirty="0" smtClean="0">
                <a:solidFill>
                  <a:srgbClr val="002060"/>
                </a:solidFill>
              </a:rPr>
            </a:br>
            <a:r>
              <a:rPr lang="en-US" sz="3200" dirty="0" smtClean="0">
                <a:solidFill>
                  <a:srgbClr val="002060"/>
                </a:solidFill>
              </a:rPr>
              <a:t>Bid:		0.65</a:t>
            </a:r>
            <a:br>
              <a:rPr lang="en-US" sz="3200" dirty="0" smtClean="0">
                <a:solidFill>
                  <a:srgbClr val="002060"/>
                </a:solidFill>
              </a:rPr>
            </a:br>
            <a:r>
              <a:rPr lang="en-US" sz="3200" dirty="0" smtClean="0">
                <a:solidFill>
                  <a:srgbClr val="002060"/>
                </a:solidFill>
              </a:rPr>
              <a:t>Ask:		0.86</a:t>
            </a:r>
            <a:br>
              <a:rPr lang="en-US" sz="3200" dirty="0" smtClean="0">
                <a:solidFill>
                  <a:srgbClr val="002060"/>
                </a:solidFill>
              </a:rPr>
            </a:br>
            <a:r>
              <a:rPr lang="en-US" sz="3200" dirty="0" smtClean="0">
                <a:solidFill>
                  <a:srgbClr val="002060"/>
                </a:solidFill>
              </a:rPr>
              <a:t>Strike:	83.00</a:t>
            </a:r>
            <a:br>
              <a:rPr lang="en-US" sz="3200" dirty="0" smtClean="0">
                <a:solidFill>
                  <a:srgbClr val="002060"/>
                </a:solidFill>
              </a:rPr>
            </a:br>
            <a:r>
              <a:rPr lang="en-US" sz="3200" dirty="0" smtClean="0">
                <a:solidFill>
                  <a:srgbClr val="002060"/>
                </a:solidFill>
              </a:rPr>
              <a:t>Expire Date:	12-Jun-15</a:t>
            </a:r>
            <a:br>
              <a:rPr lang="en-US" sz="3200" dirty="0" smtClean="0">
                <a:solidFill>
                  <a:srgbClr val="002060"/>
                </a:solidFill>
              </a:rPr>
            </a:br>
            <a:r>
              <a:rPr lang="en-US" sz="3200" dirty="0" smtClean="0">
                <a:solidFill>
                  <a:srgbClr val="002060"/>
                </a:solidFill>
              </a:rPr>
              <a:t>Day's Range:	</a:t>
            </a:r>
            <a:r>
              <a:rPr lang="en-US" sz="3200" b="1" dirty="0" smtClean="0">
                <a:solidFill>
                  <a:srgbClr val="002060"/>
                </a:solidFill>
              </a:rPr>
              <a:t>0.18 - 1.09</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Contract Range:	N/A - N/A</a:t>
            </a:r>
            <a:br>
              <a:rPr lang="en-US" sz="3200" dirty="0" smtClean="0">
                <a:solidFill>
                  <a:srgbClr val="002060"/>
                </a:solidFill>
              </a:rPr>
            </a:br>
            <a:r>
              <a:rPr lang="en-US" sz="3200" dirty="0" smtClean="0">
                <a:solidFill>
                  <a:srgbClr val="002060"/>
                </a:solidFill>
              </a:rPr>
              <a:t>Volume:		264</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solidFill>
                  <a:srgbClr val="002060"/>
                </a:solidFill>
              </a:rPr>
              <a:t>If you were on John</a:t>
            </a:r>
            <a:br>
              <a:rPr lang="en-US" dirty="0" smtClean="0">
                <a:solidFill>
                  <a:srgbClr val="002060"/>
                </a:solidFill>
              </a:rPr>
            </a:br>
            <a:r>
              <a:rPr lang="en-US" dirty="0" smtClean="0">
                <a:solidFill>
                  <a:srgbClr val="002060"/>
                </a:solidFill>
              </a:rPr>
              <a:t>Thomas’s webinar</a:t>
            </a:r>
            <a:br>
              <a:rPr lang="en-US" dirty="0" smtClean="0">
                <a:solidFill>
                  <a:srgbClr val="002060"/>
                </a:solidFill>
              </a:rPr>
            </a:br>
            <a:r>
              <a:rPr lang="en-US" dirty="0" smtClean="0">
                <a:solidFill>
                  <a:srgbClr val="002060"/>
                </a:solidFill>
              </a:rPr>
              <a:t>last week, you</a:t>
            </a:r>
            <a:br>
              <a:rPr lang="en-US" dirty="0" smtClean="0">
                <a:solidFill>
                  <a:srgbClr val="002060"/>
                </a:solidFill>
              </a:rPr>
            </a:br>
            <a:r>
              <a:rPr lang="en-US" dirty="0" smtClean="0">
                <a:solidFill>
                  <a:srgbClr val="002060"/>
                </a:solidFill>
              </a:rPr>
              <a:t>heard me say</a:t>
            </a:r>
            <a:br>
              <a:rPr lang="en-US" dirty="0" smtClean="0">
                <a:solidFill>
                  <a:srgbClr val="002060"/>
                </a:solidFill>
              </a:rPr>
            </a:br>
            <a:r>
              <a:rPr lang="en-US" dirty="0" smtClean="0">
                <a:solidFill>
                  <a:srgbClr val="002060"/>
                </a:solidFill>
              </a:rPr>
              <a:t>you should</a:t>
            </a:r>
            <a:br>
              <a:rPr lang="en-US" dirty="0" smtClean="0">
                <a:solidFill>
                  <a:srgbClr val="002060"/>
                </a:solidFill>
              </a:rPr>
            </a:br>
            <a:r>
              <a:rPr lang="en-US" dirty="0" smtClean="0">
                <a:solidFill>
                  <a:srgbClr val="002060"/>
                </a:solidFill>
              </a:rPr>
              <a:t>stay on the sidelines</a:t>
            </a:r>
            <a:br>
              <a:rPr lang="en-US" dirty="0" smtClean="0">
                <a:solidFill>
                  <a:srgbClr val="002060"/>
                </a:solidFill>
              </a:rPr>
            </a:br>
            <a:r>
              <a:rPr lang="en-US" dirty="0" smtClean="0">
                <a:solidFill>
                  <a:srgbClr val="002060"/>
                </a:solidFill>
              </a:rPr>
              <a:t>on NFLX.</a:t>
            </a:r>
            <a:br>
              <a:rPr lang="en-US" dirty="0" smtClean="0">
                <a:solidFill>
                  <a:srgbClr val="002060"/>
                </a:solidFill>
              </a:rPr>
            </a:br>
            <a:r>
              <a:rPr lang="en-US" i="1" dirty="0" smtClean="0">
                <a:solidFill>
                  <a:srgbClr val="002060"/>
                </a:solidFill>
              </a:rPr>
              <a:t>Here is why …</a:t>
            </a:r>
            <a:endParaRPr lang="en-US" i="1"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y\Documents\BSB Charts\Friday Trades\June 12, 2015\NFLX 60 6-15.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78562"/>
          </a:xfrm>
        </p:spPr>
        <p:txBody>
          <a:bodyPr>
            <a:normAutofit/>
          </a:bodyPr>
          <a:lstStyle/>
          <a:p>
            <a:r>
              <a:rPr lang="en-US" sz="2800" i="1" dirty="0" smtClean="0">
                <a:solidFill>
                  <a:srgbClr val="002060"/>
                </a:solidFill>
              </a:rPr>
              <a:t>From yesterday’s update …</a:t>
            </a:r>
            <a:br>
              <a:rPr lang="en-US" sz="2800" i="1" dirty="0" smtClean="0">
                <a:solidFill>
                  <a:srgbClr val="002060"/>
                </a:solidFill>
              </a:rPr>
            </a:br>
            <a:r>
              <a:rPr lang="en-US" sz="2800" dirty="0" smtClean="0">
                <a:solidFill>
                  <a:srgbClr val="002060"/>
                </a:solidFill>
              </a:rPr>
              <a:t/>
            </a:r>
            <a:br>
              <a:rPr lang="en-US" sz="2800" dirty="0" smtClean="0">
                <a:solidFill>
                  <a:srgbClr val="002060"/>
                </a:solidFill>
              </a:rPr>
            </a:br>
            <a:r>
              <a:rPr lang="en-US" sz="2800" dirty="0" smtClean="0">
                <a:solidFill>
                  <a:srgbClr val="002060"/>
                </a:solidFill>
              </a:rPr>
              <a:t>I would watch the VIX and where it opens.  </a:t>
            </a:r>
            <a:br>
              <a:rPr lang="en-US" sz="2800" dirty="0" smtClean="0">
                <a:solidFill>
                  <a:srgbClr val="002060"/>
                </a:solidFill>
              </a:rPr>
            </a:br>
            <a:r>
              <a:rPr lang="en-US" sz="2800" dirty="0" smtClean="0">
                <a:solidFill>
                  <a:srgbClr val="002060"/>
                </a:solidFill>
              </a:rPr>
              <a:t>If it opens above </a:t>
            </a:r>
            <a:r>
              <a:rPr lang="en-US" sz="2800" b="1" dirty="0" smtClean="0">
                <a:solidFill>
                  <a:srgbClr val="002060"/>
                </a:solidFill>
              </a:rPr>
              <a:t>15.63</a:t>
            </a:r>
            <a:r>
              <a:rPr lang="en-US" sz="2800" dirty="0" smtClean="0">
                <a:solidFill>
                  <a:srgbClr val="002060"/>
                </a:solidFill>
              </a:rPr>
              <a:t>, expect further down movement.</a:t>
            </a:r>
            <a:br>
              <a:rPr lang="en-US" sz="2800" dirty="0" smtClean="0">
                <a:solidFill>
                  <a:srgbClr val="002060"/>
                </a:solidFill>
              </a:rPr>
            </a:br>
            <a:r>
              <a:rPr lang="en-US" sz="2800" dirty="0" smtClean="0">
                <a:solidFill>
                  <a:srgbClr val="002060"/>
                </a:solidFill>
              </a:rPr>
              <a:t/>
            </a:r>
            <a:br>
              <a:rPr lang="en-US" sz="2800" dirty="0" smtClean="0">
                <a:solidFill>
                  <a:srgbClr val="002060"/>
                </a:solidFill>
              </a:rPr>
            </a:br>
            <a:r>
              <a:rPr lang="en-US" sz="2800" dirty="0" smtClean="0">
                <a:solidFill>
                  <a:srgbClr val="002060"/>
                </a:solidFill>
              </a:rPr>
              <a:t>The next level to watch is 16.41.  </a:t>
            </a:r>
            <a:br>
              <a:rPr lang="en-US" sz="2800" dirty="0" smtClean="0">
                <a:solidFill>
                  <a:srgbClr val="002060"/>
                </a:solidFill>
              </a:rPr>
            </a:br>
            <a:r>
              <a:rPr lang="en-US" sz="2800" dirty="0" smtClean="0">
                <a:solidFill>
                  <a:srgbClr val="002060"/>
                </a:solidFill>
              </a:rPr>
              <a:t>If the VIX stalls there and</a:t>
            </a:r>
            <a:br>
              <a:rPr lang="en-US" sz="2800" dirty="0" smtClean="0">
                <a:solidFill>
                  <a:srgbClr val="002060"/>
                </a:solidFill>
              </a:rPr>
            </a:br>
            <a:r>
              <a:rPr lang="en-US" sz="2800" dirty="0" smtClean="0">
                <a:solidFill>
                  <a:srgbClr val="002060"/>
                </a:solidFill>
              </a:rPr>
              <a:t>heads down, expect the markets to head up.</a:t>
            </a:r>
            <a:br>
              <a:rPr lang="en-US" sz="2800" dirty="0" smtClean="0">
                <a:solidFill>
                  <a:srgbClr val="002060"/>
                </a:solidFill>
              </a:rPr>
            </a:br>
            <a:r>
              <a:rPr lang="en-US" sz="2800" dirty="0" smtClean="0">
                <a:solidFill>
                  <a:srgbClr val="002060"/>
                </a:solidFill>
              </a:rPr>
              <a:t/>
            </a:r>
            <a:br>
              <a:rPr lang="en-US" sz="2800" dirty="0" smtClean="0">
                <a:solidFill>
                  <a:srgbClr val="002060"/>
                </a:solidFill>
              </a:rPr>
            </a:br>
            <a:r>
              <a:rPr lang="en-US" sz="2800" dirty="0" smtClean="0">
                <a:solidFill>
                  <a:srgbClr val="002060"/>
                </a:solidFill>
              </a:rPr>
              <a:t>VIX:  Key levels are 15.63 and 12.50</a:t>
            </a:r>
            <a:br>
              <a:rPr lang="en-US" sz="2800" dirty="0" smtClean="0">
                <a:solidFill>
                  <a:srgbClr val="002060"/>
                </a:solidFill>
              </a:rPr>
            </a:br>
            <a:r>
              <a:rPr lang="en-US" sz="2800" dirty="0" smtClean="0">
                <a:solidFill>
                  <a:srgbClr val="002060"/>
                </a:solidFill>
              </a:rPr>
              <a:t>Above 15.63 is 16.41.</a:t>
            </a:r>
            <a:br>
              <a:rPr lang="en-US" sz="2800" dirty="0" smtClean="0">
                <a:solidFill>
                  <a:srgbClr val="002060"/>
                </a:solidFill>
              </a:rPr>
            </a:br>
            <a:r>
              <a:rPr lang="en-US" sz="2800" dirty="0" smtClean="0">
                <a:solidFill>
                  <a:srgbClr val="002060"/>
                </a:solidFill>
              </a:rPr>
              <a:t>Below 15.63 is 14.85</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BSB Charts\Friday Trades\June 12, 2015\NFLX 30 6-15.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Let’s apply this to</a:t>
            </a:r>
            <a:br>
              <a:rPr lang="en-US" dirty="0" smtClean="0"/>
            </a:br>
            <a:r>
              <a:rPr lang="en-US" dirty="0" smtClean="0"/>
              <a:t>another stock that</a:t>
            </a:r>
            <a:br>
              <a:rPr lang="en-US" dirty="0" smtClean="0"/>
            </a:br>
            <a:r>
              <a:rPr lang="en-US" dirty="0" smtClean="0"/>
              <a:t>is really overbought …</a:t>
            </a:r>
            <a:br>
              <a:rPr lang="en-US" dirty="0" smtClean="0"/>
            </a:br>
            <a:r>
              <a:rPr lang="en-US" dirty="0" smtClean="0"/>
              <a:t>ZOES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arry\Documents\Mad Day\6-17 webinar\ZOES D.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arry\Documents\Mad Day\6-17 webinar\ZOEs 6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arry\Documents\Mad Day\6-17 webinar\ZOES 3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solidFill>
                  <a:srgbClr val="002060"/>
                </a:solidFill>
              </a:rPr>
              <a:t>Had a question about</a:t>
            </a:r>
            <a:br>
              <a:rPr lang="en-US" dirty="0" smtClean="0">
                <a:solidFill>
                  <a:srgbClr val="002060"/>
                </a:solidFill>
              </a:rPr>
            </a:br>
            <a:r>
              <a:rPr lang="en-US" dirty="0" smtClean="0">
                <a:solidFill>
                  <a:srgbClr val="002060"/>
                </a:solidFill>
              </a:rPr>
              <a:t>cyber security stocks …</a:t>
            </a:r>
            <a:br>
              <a:rPr lang="en-US" dirty="0" smtClean="0">
                <a:solidFill>
                  <a:srgbClr val="002060"/>
                </a:solidFill>
              </a:rPr>
            </a:br>
            <a:r>
              <a:rPr lang="en-US" dirty="0" smtClean="0">
                <a:solidFill>
                  <a:srgbClr val="002060"/>
                </a:solidFill>
              </a:rPr>
              <a:t>CYBR, BLOX &amp; FEYE</a:t>
            </a:r>
            <a:br>
              <a:rPr lang="en-US" dirty="0" smtClean="0">
                <a:solidFill>
                  <a:srgbClr val="002060"/>
                </a:solidFill>
              </a:rPr>
            </a:br>
            <a:r>
              <a:rPr lang="en-US" i="1" dirty="0" smtClean="0">
                <a:solidFill>
                  <a:srgbClr val="002060"/>
                </a:solidFill>
              </a:rPr>
              <a:t>( I like PANW)</a:t>
            </a:r>
            <a:endParaRPr lang="en-US" i="1"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arry\Documents\Mad Day\6-17 webinar\CYBR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arry\Documents\Mad Day\6-17 webinar\CYBR 3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arry\Documents\Mad Day\6-17 webinar\BLOX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arry\Documents\Mad Day\6-17 webinar\BLOX 30.pn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i="1" dirty="0" smtClean="0">
                <a:solidFill>
                  <a:srgbClr val="002060"/>
                </a:solidFill>
              </a:rPr>
              <a:t>Let’s look at where</a:t>
            </a:r>
            <a:br>
              <a:rPr lang="en-US" i="1" dirty="0" smtClean="0">
                <a:solidFill>
                  <a:srgbClr val="002060"/>
                </a:solidFill>
              </a:rPr>
            </a:br>
            <a:r>
              <a:rPr lang="en-US" i="1" dirty="0" smtClean="0">
                <a:solidFill>
                  <a:srgbClr val="002060"/>
                </a:solidFill>
              </a:rPr>
              <a:t>the VIX failed … </a:t>
            </a:r>
            <a:br>
              <a:rPr lang="en-US" i="1" dirty="0" smtClean="0">
                <a:solidFill>
                  <a:srgbClr val="002060"/>
                </a:solidFill>
              </a:rPr>
            </a:br>
            <a:r>
              <a:rPr lang="en-US" i="1" dirty="0" smtClean="0">
                <a:solidFill>
                  <a:srgbClr val="002060"/>
                </a:solidFill>
              </a:rPr>
              <a:t>and how to</a:t>
            </a:r>
            <a:br>
              <a:rPr lang="en-US" i="1" dirty="0" smtClean="0">
                <a:solidFill>
                  <a:srgbClr val="002060"/>
                </a:solidFill>
              </a:rPr>
            </a:br>
            <a:r>
              <a:rPr lang="en-US" i="1" dirty="0" smtClean="0">
                <a:solidFill>
                  <a:srgbClr val="002060"/>
                </a:solidFill>
              </a:rPr>
              <a:t>trade it …</a:t>
            </a:r>
            <a:endParaRPr lang="en-US" i="1"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arry\Documents\Mad Day\6-17 webinar\FEYE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arry\Documents\Mad Day\6-17 webinar\FEYE 30.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arry\Documents\Mad Day\6-17 webinar\PANW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Barry\Documents\Mad Day\6-17 webinar\PANW 30.pn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rgbClr val="002060"/>
                </a:solidFill>
              </a:rPr>
              <a:t>Stocks that gap can be</a:t>
            </a:r>
            <a:br>
              <a:rPr lang="en-US" dirty="0" smtClean="0">
                <a:solidFill>
                  <a:srgbClr val="002060"/>
                </a:solidFill>
              </a:rPr>
            </a:br>
            <a:r>
              <a:rPr lang="en-US" dirty="0" smtClean="0">
                <a:solidFill>
                  <a:srgbClr val="002060"/>
                </a:solidFill>
              </a:rPr>
              <a:t>great stocks to trade</a:t>
            </a:r>
            <a:br>
              <a:rPr lang="en-US" dirty="0" smtClean="0">
                <a:solidFill>
                  <a:srgbClr val="002060"/>
                </a:solidFill>
              </a:rPr>
            </a:br>
            <a:r>
              <a:rPr lang="en-US" dirty="0" smtClean="0">
                <a:solidFill>
                  <a:srgbClr val="002060"/>
                </a:solidFill>
              </a:rPr>
              <a:t>after earnings …</a:t>
            </a:r>
            <a:br>
              <a:rPr lang="en-US" dirty="0" smtClean="0">
                <a:solidFill>
                  <a:srgbClr val="002060"/>
                </a:solidFill>
              </a:rPr>
            </a:br>
            <a:r>
              <a:rPr lang="en-US" dirty="0" smtClean="0">
                <a:solidFill>
                  <a:srgbClr val="002060"/>
                </a:solidFill>
              </a:rPr>
              <a:t>especially if they</a:t>
            </a:r>
            <a:br>
              <a:rPr lang="en-US" dirty="0" smtClean="0">
                <a:solidFill>
                  <a:srgbClr val="002060"/>
                </a:solidFill>
              </a:rPr>
            </a:br>
            <a:r>
              <a:rPr lang="en-US" dirty="0" smtClean="0">
                <a:solidFill>
                  <a:srgbClr val="002060"/>
                </a:solidFill>
              </a:rPr>
              <a:t>report Thursday</a:t>
            </a:r>
            <a:br>
              <a:rPr lang="en-US" dirty="0" smtClean="0">
                <a:solidFill>
                  <a:srgbClr val="002060"/>
                </a:solidFill>
              </a:rPr>
            </a:br>
            <a:r>
              <a:rPr lang="en-US" dirty="0" smtClean="0">
                <a:solidFill>
                  <a:srgbClr val="002060"/>
                </a:solidFill>
              </a:rPr>
              <a:t>after the close &amp; have</a:t>
            </a:r>
            <a:br>
              <a:rPr lang="en-US" dirty="0" smtClean="0">
                <a:solidFill>
                  <a:srgbClr val="002060"/>
                </a:solidFill>
              </a:rPr>
            </a:br>
            <a:r>
              <a:rPr lang="en-US" dirty="0" smtClean="0">
                <a:solidFill>
                  <a:srgbClr val="002060"/>
                </a:solidFill>
              </a:rPr>
              <a:t>weekly options.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553200"/>
          </a:xfrm>
        </p:spPr>
        <p:txBody>
          <a:bodyPr/>
          <a:lstStyle/>
          <a:p>
            <a:r>
              <a:rPr lang="en-US" dirty="0" smtClean="0">
                <a:solidFill>
                  <a:srgbClr val="002060"/>
                </a:solidFill>
              </a:rPr>
              <a:t>Would you like to see</a:t>
            </a:r>
            <a:br>
              <a:rPr lang="en-US" dirty="0" smtClean="0">
                <a:solidFill>
                  <a:srgbClr val="002060"/>
                </a:solidFill>
              </a:rPr>
            </a:br>
            <a:r>
              <a:rPr lang="en-US" dirty="0" smtClean="0">
                <a:solidFill>
                  <a:srgbClr val="002060"/>
                </a:solidFill>
              </a:rPr>
              <a:t>the Granddaddy of all</a:t>
            </a:r>
            <a:br>
              <a:rPr lang="en-US" dirty="0" smtClean="0">
                <a:solidFill>
                  <a:srgbClr val="002060"/>
                </a:solidFill>
              </a:rPr>
            </a:br>
            <a:r>
              <a:rPr lang="en-US" dirty="0" smtClean="0">
                <a:solidFill>
                  <a:srgbClr val="002060"/>
                </a:solidFill>
              </a:rPr>
              <a:t>post earnings move?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arry\Documents\BSB Charts\Major Short Term Moves\Post Earnings\CMG 30 min 4-17-1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arry\Documents\BSB Charts\Major Short Term Moves\Post Earnings\CMG 10 4-17-1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solidFill>
                  <a:srgbClr val="002060"/>
                </a:solidFill>
              </a:rPr>
              <a:t>Let’s look at</a:t>
            </a:r>
            <a:br>
              <a:rPr lang="en-US" dirty="0" smtClean="0">
                <a:solidFill>
                  <a:srgbClr val="002060"/>
                </a:solidFill>
              </a:rPr>
            </a:br>
            <a:r>
              <a:rPr lang="en-US" dirty="0" smtClean="0">
                <a:solidFill>
                  <a:srgbClr val="002060"/>
                </a:solidFill>
              </a:rPr>
              <a:t>some options</a:t>
            </a:r>
            <a:br>
              <a:rPr lang="en-US" dirty="0" smtClean="0">
                <a:solidFill>
                  <a:srgbClr val="002060"/>
                </a:solidFill>
              </a:rPr>
            </a:br>
            <a:r>
              <a:rPr lang="en-US" dirty="0" smtClean="0">
                <a:solidFill>
                  <a:srgbClr val="002060"/>
                </a:solidFill>
              </a:rPr>
              <a:t>on that day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pic>
        <p:nvPicPr>
          <p:cNvPr id="23554" name="Picture 2" descr="C:\Users\Barry\Documents\BSB Charts\Major Short Term Moves\Post Earnings\CMG 580 put.png"/>
          <p:cNvPicPr>
            <a:picLocks noChangeAspect="1" noChangeArrowheads="1"/>
          </p:cNvPicPr>
          <p:nvPr/>
        </p:nvPicPr>
        <p:blipFill>
          <a:blip r:embed="rId2" cstate="print"/>
          <a:srcRect/>
          <a:stretch>
            <a:fillRect/>
          </a:stretch>
        </p:blipFill>
        <p:spPr bwMode="auto">
          <a:xfrm>
            <a:off x="762000" y="685800"/>
            <a:ext cx="7848600" cy="52577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6-17 webinar\vix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457200"/>
            <a:ext cx="8382000" cy="3962399"/>
          </a:xfrm>
        </p:spPr>
        <p:txBody>
          <a:bodyPr/>
          <a:lstStyle/>
          <a:p>
            <a:endParaRPr lang="en-US" dirty="0"/>
          </a:p>
        </p:txBody>
      </p:sp>
      <p:sp>
        <p:nvSpPr>
          <p:cNvPr id="7" name="Subtitle 6"/>
          <p:cNvSpPr>
            <a:spLocks noGrp="1"/>
          </p:cNvSpPr>
          <p:nvPr>
            <p:ph type="subTitle" idx="1"/>
          </p:nvPr>
        </p:nvSpPr>
        <p:spPr>
          <a:xfrm>
            <a:off x="304800" y="4800600"/>
            <a:ext cx="8458200" cy="1600200"/>
          </a:xfrm>
        </p:spPr>
        <p:txBody>
          <a:bodyPr/>
          <a:lstStyle/>
          <a:p>
            <a:r>
              <a:rPr lang="en-US" b="1" dirty="0" smtClean="0">
                <a:solidFill>
                  <a:schemeClr val="tx1"/>
                </a:solidFill>
              </a:rPr>
              <a:t>420% return in 1 day!</a:t>
            </a:r>
          </a:p>
          <a:p>
            <a:r>
              <a:rPr lang="en-US" b="1" dirty="0" smtClean="0">
                <a:solidFill>
                  <a:schemeClr val="tx1"/>
                </a:solidFill>
              </a:rPr>
              <a:t>Did you think this is possible?</a:t>
            </a:r>
            <a:endParaRPr lang="en-US" b="1" dirty="0">
              <a:solidFill>
                <a:schemeClr val="tx1"/>
              </a:solidFill>
            </a:endParaRPr>
          </a:p>
        </p:txBody>
      </p:sp>
      <p:pic>
        <p:nvPicPr>
          <p:cNvPr id="24578" name="Picture 2" descr="C:\Users\Barry\Documents\BSB Charts\Major Short Term Moves\Post Earnings\CMG 540 put.png"/>
          <p:cNvPicPr>
            <a:picLocks noChangeAspect="1" noChangeArrowheads="1"/>
          </p:cNvPicPr>
          <p:nvPr/>
        </p:nvPicPr>
        <p:blipFill>
          <a:blip r:embed="rId2" cstate="print"/>
          <a:srcRect/>
          <a:stretch>
            <a:fillRect/>
          </a:stretch>
        </p:blipFill>
        <p:spPr bwMode="auto">
          <a:xfrm>
            <a:off x="381000" y="533400"/>
            <a:ext cx="8382000" cy="3810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6400800"/>
          </a:xfrm>
        </p:spPr>
        <p:txBody>
          <a:bodyPr/>
          <a:lstStyle/>
          <a:p>
            <a:r>
              <a:rPr lang="en-US" dirty="0" smtClean="0">
                <a:solidFill>
                  <a:srgbClr val="002060"/>
                </a:solidFill>
              </a:rPr>
              <a:t/>
            </a:r>
            <a:br>
              <a:rPr lang="en-US" dirty="0" smtClean="0">
                <a:solidFill>
                  <a:srgbClr val="002060"/>
                </a:solidFill>
              </a:rPr>
            </a:br>
            <a:r>
              <a:rPr lang="en-US" dirty="0" smtClean="0">
                <a:solidFill>
                  <a:srgbClr val="002060"/>
                </a:solidFill>
              </a:rPr>
              <a:t>On the next webinar,</a:t>
            </a:r>
            <a:br>
              <a:rPr lang="en-US" dirty="0" smtClean="0">
                <a:solidFill>
                  <a:srgbClr val="002060"/>
                </a:solidFill>
              </a:rPr>
            </a:br>
            <a:r>
              <a:rPr lang="en-US" dirty="0" smtClean="0">
                <a:solidFill>
                  <a:srgbClr val="002060"/>
                </a:solidFill>
              </a:rPr>
              <a:t> I will show</a:t>
            </a:r>
            <a:br>
              <a:rPr lang="en-US" dirty="0" smtClean="0">
                <a:solidFill>
                  <a:srgbClr val="002060"/>
                </a:solidFill>
              </a:rPr>
            </a:br>
            <a:r>
              <a:rPr lang="en-US" dirty="0" smtClean="0">
                <a:solidFill>
                  <a:srgbClr val="002060"/>
                </a:solidFill>
              </a:rPr>
              <a:t>a 100 to 1 return </a:t>
            </a:r>
            <a:br>
              <a:rPr lang="en-US" dirty="0" smtClean="0">
                <a:solidFill>
                  <a:srgbClr val="002060"/>
                </a:solidFill>
              </a:rPr>
            </a:br>
            <a:r>
              <a:rPr lang="en-US" dirty="0" smtClean="0">
                <a:solidFill>
                  <a:srgbClr val="002060"/>
                </a:solidFill>
              </a:rPr>
              <a:t>overnight. I will</a:t>
            </a:r>
            <a:br>
              <a:rPr lang="en-US" dirty="0" smtClean="0">
                <a:solidFill>
                  <a:srgbClr val="002060"/>
                </a:solidFill>
              </a:rPr>
            </a:br>
            <a:r>
              <a:rPr lang="en-US" dirty="0" smtClean="0">
                <a:solidFill>
                  <a:srgbClr val="002060"/>
                </a:solidFill>
              </a:rPr>
              <a:t>also share the</a:t>
            </a:r>
            <a:br>
              <a:rPr lang="en-US" dirty="0" smtClean="0">
                <a:solidFill>
                  <a:srgbClr val="002060"/>
                </a:solidFill>
              </a:rPr>
            </a:br>
            <a:r>
              <a:rPr lang="en-US" dirty="0" smtClean="0">
                <a:solidFill>
                  <a:srgbClr val="002060"/>
                </a:solidFill>
              </a:rPr>
              <a:t>set up that</a:t>
            </a:r>
            <a:br>
              <a:rPr lang="en-US" dirty="0" smtClean="0">
                <a:solidFill>
                  <a:srgbClr val="002060"/>
                </a:solidFill>
              </a:rPr>
            </a:br>
            <a:r>
              <a:rPr lang="en-US" dirty="0" smtClean="0">
                <a:solidFill>
                  <a:srgbClr val="002060"/>
                </a:solidFill>
              </a:rPr>
              <a:t>preceded the move!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br>
              <a:rPr lang="en-US" dirty="0" smtClean="0">
                <a:solidFill>
                  <a:srgbClr val="002060"/>
                </a:solidFill>
              </a:rPr>
            </a:br>
            <a:r>
              <a:rPr lang="en-US" dirty="0" smtClean="0">
                <a:solidFill>
                  <a:srgbClr val="002060"/>
                </a:solidFill>
              </a:rPr>
              <a:t>June 17, 2015</a:t>
            </a:r>
            <a:br>
              <a:rPr lang="en-US" dirty="0" smtClean="0">
                <a:solidFill>
                  <a:srgbClr val="002060"/>
                </a:solidFill>
              </a:rPr>
            </a:br>
            <a:r>
              <a:rPr lang="en-US" dirty="0" smtClean="0">
                <a:solidFill>
                  <a:srgbClr val="002060"/>
                </a:solidFill>
              </a:rPr>
              <a:t> davismdt@gmail.com</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lstStyle/>
          <a:p>
            <a:r>
              <a:rPr lang="en-US" i="1" dirty="0" smtClean="0">
                <a:solidFill>
                  <a:srgbClr val="002060"/>
                </a:solidFill>
              </a:rPr>
              <a:t>From yesterday’s update …</a:t>
            </a:r>
            <a:br>
              <a:rPr lang="en-US" i="1"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“With the FOMC announcement tomorrow, profits should be booked</a:t>
            </a:r>
            <a:br>
              <a:rPr lang="en-US" dirty="0" smtClean="0">
                <a:solidFill>
                  <a:srgbClr val="002060"/>
                </a:solidFill>
              </a:rPr>
            </a:br>
            <a:r>
              <a:rPr lang="en-US" dirty="0" smtClean="0">
                <a:solidFill>
                  <a:srgbClr val="002060"/>
                </a:solidFill>
              </a:rPr>
              <a:t>quickly on any intra day trades</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24600"/>
          </a:xfrm>
        </p:spPr>
        <p:txBody>
          <a:bodyPr/>
          <a:lstStyle/>
          <a:p>
            <a:r>
              <a:rPr lang="en-US" dirty="0" smtClean="0">
                <a:solidFill>
                  <a:srgbClr val="002060"/>
                </a:solidFill>
              </a:rPr>
              <a:t>Go to a shorter</a:t>
            </a:r>
            <a:br>
              <a:rPr lang="en-US" dirty="0" smtClean="0">
                <a:solidFill>
                  <a:srgbClr val="002060"/>
                </a:solidFill>
              </a:rPr>
            </a:br>
            <a:r>
              <a:rPr lang="en-US" dirty="0" smtClean="0">
                <a:solidFill>
                  <a:srgbClr val="002060"/>
                </a:solidFill>
              </a:rPr>
              <a:t>term chart after the</a:t>
            </a:r>
            <a:br>
              <a:rPr lang="en-US" dirty="0" smtClean="0">
                <a:solidFill>
                  <a:srgbClr val="002060"/>
                </a:solidFill>
              </a:rPr>
            </a:br>
            <a:r>
              <a:rPr lang="en-US" dirty="0" smtClean="0">
                <a:solidFill>
                  <a:srgbClr val="002060"/>
                </a:solidFill>
              </a:rPr>
              <a:t>VIX failed at 15.63</a:t>
            </a:r>
            <a:br>
              <a:rPr lang="en-US" dirty="0" smtClean="0">
                <a:solidFill>
                  <a:srgbClr val="002060"/>
                </a:solidFill>
              </a:rPr>
            </a:br>
            <a:r>
              <a:rPr lang="en-US" dirty="0" smtClean="0">
                <a:solidFill>
                  <a:srgbClr val="002060"/>
                </a:solidFill>
              </a:rPr>
              <a:t>and trade off the</a:t>
            </a:r>
            <a:br>
              <a:rPr lang="en-US" dirty="0" smtClean="0">
                <a:solidFill>
                  <a:srgbClr val="002060"/>
                </a:solidFill>
              </a:rPr>
            </a:br>
            <a:r>
              <a:rPr lang="en-US" dirty="0" smtClean="0">
                <a:solidFill>
                  <a:srgbClr val="002060"/>
                </a:solidFill>
              </a:rPr>
              <a:t>shorter chart.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6-17 webinar\spy.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solidFill>
                  <a:srgbClr val="002060"/>
                </a:solidFill>
              </a:rPr>
              <a:t>Let’s look at some</a:t>
            </a:r>
            <a:br>
              <a:rPr lang="en-US" dirty="0" smtClean="0">
                <a:solidFill>
                  <a:srgbClr val="002060"/>
                </a:solidFill>
              </a:rPr>
            </a:br>
            <a:r>
              <a:rPr lang="en-US" dirty="0" smtClean="0">
                <a:solidFill>
                  <a:srgbClr val="002060"/>
                </a:solidFill>
              </a:rPr>
              <a:t>charts from some</a:t>
            </a:r>
            <a:br>
              <a:rPr lang="en-US" dirty="0" smtClean="0">
                <a:solidFill>
                  <a:srgbClr val="002060"/>
                </a:solidFill>
              </a:rPr>
            </a:br>
            <a:r>
              <a:rPr lang="en-US" dirty="0" smtClean="0">
                <a:solidFill>
                  <a:srgbClr val="002060"/>
                </a:solidFill>
              </a:rPr>
              <a:t>prior days, using this</a:t>
            </a:r>
            <a:br>
              <a:rPr lang="en-US" dirty="0" smtClean="0">
                <a:solidFill>
                  <a:srgbClr val="002060"/>
                </a:solidFill>
              </a:rPr>
            </a:br>
            <a:r>
              <a:rPr lang="en-US" dirty="0" smtClean="0">
                <a:solidFill>
                  <a:srgbClr val="002060"/>
                </a:solidFill>
              </a:rPr>
              <a:t>same analysis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104</Words>
  <Application>Microsoft Office PowerPoint</Application>
  <PresentationFormat>On-screen Show (4:3)</PresentationFormat>
  <Paragraphs>40</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How to Read Short Term Market Swings Using the VIX</vt:lpstr>
      <vt:lpstr>From yesterday’s update …  I would watch the VIX and where it opens.   If it opens above 15.63, expect further down movement.  The next level to watch is 16.41.   If the VIX stalls there and heads down, expect the markets to head up.  VIX:  Key levels are 15.63 and 12.50 Above 15.63 is 16.41. Below 15.63 is 14.85</vt:lpstr>
      <vt:lpstr>Let’s look at where the VIX failed …  and how to trade it …</vt:lpstr>
      <vt:lpstr>Slide 5</vt:lpstr>
      <vt:lpstr>From yesterday’s update …  “With the FOMC announcement tomorrow, profits should be booked quickly on any intra day trades”</vt:lpstr>
      <vt:lpstr>Go to a shorter term chart after the VIX failed at 15.63 and trade off the shorter chart.</vt:lpstr>
      <vt:lpstr>Slide 8</vt:lpstr>
      <vt:lpstr>Let’s look at some charts from some prior days, using this same analysis </vt:lpstr>
      <vt:lpstr>Charts from  Friday June 12, 2015</vt:lpstr>
      <vt:lpstr>Slide 11</vt:lpstr>
      <vt:lpstr>Slide 12</vt:lpstr>
      <vt:lpstr>Slide 13</vt:lpstr>
      <vt:lpstr>Charts from February 17, 2015</vt:lpstr>
      <vt:lpstr>Slide 15</vt:lpstr>
      <vt:lpstr>Slide 16</vt:lpstr>
      <vt:lpstr>Charts from January 7, 2015</vt:lpstr>
      <vt:lpstr>Slide 18</vt:lpstr>
      <vt:lpstr>Slide 19</vt:lpstr>
      <vt:lpstr>I like trading these swings on Friday, when the option leverage using weeklies is  the greatest.</vt:lpstr>
      <vt:lpstr>Examples from Last Friday …</vt:lpstr>
      <vt:lpstr>Slide 22</vt:lpstr>
      <vt:lpstr>CMG $605 Calls  Prev Close: 2.93 Open: 3.10 Bid:  4.40 Ask:  6.90 Strike: 605.00 Expire Date: 12-Jun-15 Day's Range: 2.47 - 7.00 Contract Range: N/A - N/A Volume:  194 Open Interest: 194</vt:lpstr>
      <vt:lpstr>Slide 24</vt:lpstr>
      <vt:lpstr>Slide 25</vt:lpstr>
      <vt:lpstr>GMCR $81 Call  Prev Close:  3.40 Open:  0.75 Bid:          0.95 Ask:   3.50 Strike:  81.00 Expire Date: 12-Jun-15 Day's Range: 0.75 - 2.80 Contract Range: N/A - N/A Volume:  15 Open Interest: 16</vt:lpstr>
      <vt:lpstr>GMCR $83 Call  Prev Close: 1.55 Open: 0.18 Bid:  0.65 Ask:  0.86 Strike: 83.00 Expire Date: 12-Jun-15 Day's Range: 0.18 - 1.09 Contract Range: N/A - N/A Volume:  264</vt:lpstr>
      <vt:lpstr>If you were on John Thomas’s webinar last week, you heard me say you should stay on the sidelines on NFLX. Here is why …</vt:lpstr>
      <vt:lpstr>Slide 29</vt:lpstr>
      <vt:lpstr>Slide 30</vt:lpstr>
      <vt:lpstr>Let’s apply this to another stock that is really overbought … ZOES</vt:lpstr>
      <vt:lpstr>Slide 32</vt:lpstr>
      <vt:lpstr>Slide 33</vt:lpstr>
      <vt:lpstr>Slide 34</vt:lpstr>
      <vt:lpstr>Had a question about cyber security stocks … CYBR, BLOX &amp; FEYE ( I like PANW)</vt:lpstr>
      <vt:lpstr>Slide 36</vt:lpstr>
      <vt:lpstr>Slide 37</vt:lpstr>
      <vt:lpstr>Slide 38</vt:lpstr>
      <vt:lpstr>Slide 39</vt:lpstr>
      <vt:lpstr>Slide 40</vt:lpstr>
      <vt:lpstr>Slide 41</vt:lpstr>
      <vt:lpstr>Slide 42</vt:lpstr>
      <vt:lpstr>Slide 43</vt:lpstr>
      <vt:lpstr>Stocks that gap can be great stocks to trade after earnings … especially if they report Thursday after the close &amp; have weekly options.</vt:lpstr>
      <vt:lpstr>Would you like to see the Granddaddy of all post earnings move?</vt:lpstr>
      <vt:lpstr>Slide 46</vt:lpstr>
      <vt:lpstr>Slide 47</vt:lpstr>
      <vt:lpstr>Let’s look at some options on that day ….</vt:lpstr>
      <vt:lpstr>Slide 49</vt:lpstr>
      <vt:lpstr>Slide 50</vt:lpstr>
      <vt:lpstr> On the next webinar,  I will show a 100 to 1 return  overnight. I will also share the set up that preceded the move!  </vt:lpstr>
      <vt:lpstr>Thanks for watching!  Bill Davis Mad Day Trader June 17, 2015  davismdt@gmail.com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cp:lastModifiedBy>
  <cp:revision>8</cp:revision>
  <dcterms:created xsi:type="dcterms:W3CDTF">2015-06-16T15:14:51Z</dcterms:created>
  <dcterms:modified xsi:type="dcterms:W3CDTF">2015-06-17T17:08:51Z</dcterms:modified>
</cp:coreProperties>
</file>