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93" r:id="rId47"/>
    <p:sldId id="296" r:id="rId48"/>
    <p:sldId id="294" r:id="rId49"/>
    <p:sldId id="295" r:id="rId50"/>
    <p:sldId id="297" r:id="rId51"/>
    <p:sldId id="298" r:id="rId52"/>
    <p:sldId id="299" r:id="rId53"/>
    <p:sldId id="300" r:id="rId54"/>
    <p:sldId id="25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1" autoAdjust="0"/>
    <p:restoredTop sz="99399" autoAdjust="0"/>
  </p:normalViewPr>
  <p:slideViewPr>
    <p:cSldViewPr>
      <p:cViewPr varScale="1">
        <p:scale>
          <a:sx n="70" d="100"/>
          <a:sy n="7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July 29,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July 29, 2015 Webinar\VIX 30 7-27 Edi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i="1" dirty="0" smtClean="0"/>
              <a:t>Let’s scope down to a</a:t>
            </a:r>
            <a:br>
              <a:rPr lang="en-US" i="1" dirty="0" smtClean="0"/>
            </a:br>
            <a:r>
              <a:rPr lang="en-US" i="1" dirty="0" smtClean="0"/>
              <a:t>10 minute chart of</a:t>
            </a:r>
            <a:br>
              <a:rPr lang="en-US" i="1" dirty="0" smtClean="0"/>
            </a:br>
            <a:r>
              <a:rPr lang="en-US" i="1" dirty="0" smtClean="0"/>
              <a:t>the VIX 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July 29, 2015 Webinar\VIX 10 7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r>
              <a:rPr lang="en-US" dirty="0" smtClean="0"/>
              <a:t>You still apply your basic</a:t>
            </a:r>
            <a:br>
              <a:rPr lang="en-US" dirty="0" smtClean="0"/>
            </a:br>
            <a:r>
              <a:rPr lang="en-US" dirty="0" smtClean="0"/>
              <a:t>technical tools to the VIX.</a:t>
            </a:r>
            <a:br>
              <a:rPr lang="en-US" dirty="0" smtClean="0"/>
            </a:br>
            <a:r>
              <a:rPr lang="en-US" dirty="0" smtClean="0"/>
              <a:t>The main ones I use are</a:t>
            </a:r>
            <a:br>
              <a:rPr lang="en-US" dirty="0" smtClean="0"/>
            </a:br>
            <a:r>
              <a:rPr lang="en-US" dirty="0" smtClean="0"/>
              <a:t>moving averages and the</a:t>
            </a:r>
            <a:br>
              <a:rPr lang="en-US" dirty="0" smtClean="0"/>
            </a:br>
            <a:r>
              <a:rPr lang="en-US" dirty="0" smtClean="0"/>
              <a:t>Extreme Bollinger Bands.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The % move on the VIX</a:t>
            </a:r>
            <a:br>
              <a:rPr lang="en-US" dirty="0" smtClean="0"/>
            </a:br>
            <a:r>
              <a:rPr lang="en-US" dirty="0" smtClean="0"/>
              <a:t>will NOT correlate to </a:t>
            </a:r>
            <a:br>
              <a:rPr lang="en-US" dirty="0" smtClean="0"/>
            </a:br>
            <a:r>
              <a:rPr lang="en-US" dirty="0" smtClean="0"/>
              <a:t>the same % move on</a:t>
            </a:r>
            <a:br>
              <a:rPr lang="en-US" dirty="0" smtClean="0"/>
            </a:br>
            <a:r>
              <a:rPr lang="en-US" dirty="0" smtClean="0"/>
              <a:t>the markets!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r>
              <a:rPr lang="en-US" dirty="0" smtClean="0"/>
              <a:t>The only thing the VIX is</a:t>
            </a:r>
            <a:br>
              <a:rPr lang="en-US" dirty="0" smtClean="0"/>
            </a:br>
            <a:r>
              <a:rPr lang="en-US" dirty="0" smtClean="0"/>
              <a:t>telling you is if the market</a:t>
            </a:r>
            <a:br>
              <a:rPr lang="en-US" dirty="0" smtClean="0"/>
            </a:br>
            <a:r>
              <a:rPr lang="en-US" dirty="0" smtClean="0"/>
              <a:t>will reverse and when</a:t>
            </a:r>
            <a:br>
              <a:rPr lang="en-US" dirty="0" smtClean="0"/>
            </a:br>
            <a:r>
              <a:rPr lang="en-US" dirty="0" smtClean="0"/>
              <a:t>you can expect a reversal.</a:t>
            </a:r>
            <a:br>
              <a:rPr lang="en-US" dirty="0" smtClean="0"/>
            </a:br>
            <a:r>
              <a:rPr lang="en-US" dirty="0" smtClean="0"/>
              <a:t>It does this by reversing</a:t>
            </a:r>
            <a:br>
              <a:rPr lang="en-US" dirty="0" smtClean="0"/>
            </a:br>
            <a:r>
              <a:rPr lang="en-US" dirty="0" smtClean="0"/>
              <a:t>off a resistance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r>
              <a:rPr lang="en-US" dirty="0" smtClean="0"/>
              <a:t>Because we are in earnings</a:t>
            </a:r>
            <a:br>
              <a:rPr lang="en-US" dirty="0" smtClean="0"/>
            </a:br>
            <a:r>
              <a:rPr lang="en-US" dirty="0" smtClean="0"/>
              <a:t>season and there have been</a:t>
            </a:r>
            <a:br>
              <a:rPr lang="en-US" dirty="0" smtClean="0"/>
            </a:br>
            <a:r>
              <a:rPr lang="en-US" dirty="0" smtClean="0"/>
              <a:t>a number of outstanding moves,</a:t>
            </a:r>
            <a:br>
              <a:rPr lang="en-US" dirty="0" smtClean="0"/>
            </a:br>
            <a:r>
              <a:rPr lang="en-US" dirty="0" smtClean="0"/>
              <a:t>I would like to discuss</a:t>
            </a:r>
            <a:br>
              <a:rPr lang="en-US" dirty="0" smtClean="0"/>
            </a:br>
            <a:r>
              <a:rPr lang="en-US" dirty="0" smtClean="0"/>
              <a:t>how to look at a </a:t>
            </a:r>
            <a:br>
              <a:rPr lang="en-US" dirty="0" smtClean="0"/>
            </a:br>
            <a:r>
              <a:rPr lang="en-US" dirty="0" smtClean="0"/>
              <a:t>company reporting.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77000"/>
          </a:xfrm>
        </p:spPr>
        <p:txBody>
          <a:bodyPr/>
          <a:lstStyle/>
          <a:p>
            <a:r>
              <a:rPr lang="en-US" dirty="0" smtClean="0"/>
              <a:t>This was prompted by a member</a:t>
            </a:r>
            <a:br>
              <a:rPr lang="en-US" dirty="0" smtClean="0"/>
            </a:br>
            <a:r>
              <a:rPr lang="en-US" dirty="0" smtClean="0"/>
              <a:t>asking me my thoughts on</a:t>
            </a:r>
            <a:br>
              <a:rPr lang="en-US" dirty="0" smtClean="0"/>
            </a:br>
            <a:r>
              <a:rPr lang="en-US" dirty="0" smtClean="0"/>
              <a:t>trading AMZN </a:t>
            </a:r>
            <a:r>
              <a:rPr lang="en-US" i="1" dirty="0" smtClean="0"/>
              <a:t>BEFORE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earnings came out.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705600"/>
          </a:xfrm>
        </p:spPr>
        <p:txBody>
          <a:bodyPr/>
          <a:lstStyle/>
          <a:p>
            <a:r>
              <a:rPr lang="en-US" dirty="0" smtClean="0"/>
              <a:t>You may have seen some of the incredible moves off earnings</a:t>
            </a:r>
            <a:br>
              <a:rPr lang="en-US" dirty="0" smtClean="0"/>
            </a:br>
            <a:r>
              <a:rPr lang="en-US" dirty="0" smtClean="0"/>
              <a:t>this quarter …</a:t>
            </a:r>
            <a:br>
              <a:rPr lang="en-US" dirty="0" smtClean="0"/>
            </a:br>
            <a:r>
              <a:rPr lang="en-US" dirty="0" smtClean="0"/>
              <a:t>GOOGL – Up $97.84</a:t>
            </a:r>
            <a:br>
              <a:rPr lang="en-US" dirty="0" smtClean="0"/>
            </a:br>
            <a:r>
              <a:rPr lang="en-US" dirty="0" smtClean="0"/>
              <a:t>CMG – Up $52.75</a:t>
            </a:r>
            <a:br>
              <a:rPr lang="en-US" dirty="0" smtClean="0"/>
            </a:br>
            <a:r>
              <a:rPr lang="en-US" dirty="0" smtClean="0"/>
              <a:t>ILMN – Down $20.05</a:t>
            </a:r>
            <a:br>
              <a:rPr lang="en-US" dirty="0" smtClean="0"/>
            </a:br>
            <a:r>
              <a:rPr lang="en-US" dirty="0" smtClean="0"/>
              <a:t>SNDK – Up $9.52</a:t>
            </a:r>
            <a:br>
              <a:rPr lang="en-US" dirty="0" smtClean="0"/>
            </a:br>
            <a:r>
              <a:rPr lang="en-US" dirty="0" smtClean="0"/>
              <a:t>AMZN – Up $47.24</a:t>
            </a:r>
            <a:br>
              <a:rPr lang="en-US" dirty="0" smtClean="0"/>
            </a:br>
            <a:r>
              <a:rPr lang="en-US" dirty="0" smtClean="0"/>
              <a:t>And I could go on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The market makers know that</a:t>
            </a:r>
            <a:br>
              <a:rPr lang="en-US" dirty="0" smtClean="0"/>
            </a:br>
            <a:r>
              <a:rPr lang="en-US" dirty="0" smtClean="0"/>
              <a:t>traders will straddle or strangle</a:t>
            </a:r>
            <a:br>
              <a:rPr lang="en-US" dirty="0" smtClean="0"/>
            </a:br>
            <a:r>
              <a:rPr lang="en-US" dirty="0" smtClean="0"/>
              <a:t>options </a:t>
            </a:r>
            <a:r>
              <a:rPr lang="en-US" i="1" dirty="0" smtClean="0"/>
              <a:t>BEFORE</a:t>
            </a:r>
            <a:r>
              <a:rPr lang="en-US" dirty="0" smtClean="0"/>
              <a:t> earnings</a:t>
            </a:r>
            <a:br>
              <a:rPr lang="en-US" dirty="0" smtClean="0"/>
            </a:br>
            <a:r>
              <a:rPr lang="en-US" dirty="0" smtClean="0"/>
              <a:t>so they inflate the Implied</a:t>
            </a:r>
            <a:br>
              <a:rPr lang="en-US" dirty="0" smtClean="0"/>
            </a:br>
            <a:r>
              <a:rPr lang="en-US" dirty="0" smtClean="0"/>
              <a:t>Volatility, making the options</a:t>
            </a:r>
            <a:br>
              <a:rPr lang="en-US" dirty="0" smtClean="0"/>
            </a:br>
            <a:r>
              <a:rPr lang="en-US" dirty="0" smtClean="0"/>
              <a:t>more expensive.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I want to continue the</a:t>
            </a:r>
            <a:br>
              <a:rPr lang="en-US" dirty="0" smtClean="0"/>
            </a:br>
            <a:r>
              <a:rPr lang="en-US" dirty="0" smtClean="0"/>
              <a:t>discussion on integrating</a:t>
            </a:r>
            <a:br>
              <a:rPr lang="en-US" dirty="0" smtClean="0"/>
            </a:br>
            <a:r>
              <a:rPr lang="en-US" dirty="0" smtClean="0"/>
              <a:t>the VIX with the</a:t>
            </a:r>
            <a:br>
              <a:rPr lang="en-US" dirty="0" smtClean="0"/>
            </a:br>
            <a:r>
              <a:rPr lang="en-US" dirty="0" smtClean="0"/>
              <a:t>Market turning points.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6400800"/>
          </a:xfrm>
        </p:spPr>
        <p:txBody>
          <a:bodyPr/>
          <a:lstStyle/>
          <a:p>
            <a:r>
              <a:rPr lang="en-US" dirty="0" smtClean="0"/>
              <a:t>If you have ever bought calls</a:t>
            </a:r>
            <a:br>
              <a:rPr lang="en-US" dirty="0" smtClean="0"/>
            </a:br>
            <a:r>
              <a:rPr lang="en-US" dirty="0" smtClean="0"/>
              <a:t>before earnings and watched</a:t>
            </a:r>
            <a:br>
              <a:rPr lang="en-US" dirty="0" smtClean="0"/>
            </a:br>
            <a:r>
              <a:rPr lang="en-US" dirty="0" smtClean="0"/>
              <a:t>the stock go up, but lost</a:t>
            </a:r>
            <a:br>
              <a:rPr lang="en-US" dirty="0" smtClean="0"/>
            </a:br>
            <a:r>
              <a:rPr lang="en-US" dirty="0" smtClean="0"/>
              <a:t>money on your calls you</a:t>
            </a:r>
            <a:br>
              <a:rPr lang="en-US" dirty="0" smtClean="0"/>
            </a:br>
            <a:r>
              <a:rPr lang="en-US" dirty="0" smtClean="0"/>
              <a:t>know what I mean.</a:t>
            </a:r>
            <a:br>
              <a:rPr lang="en-US" dirty="0" smtClean="0"/>
            </a:br>
            <a:r>
              <a:rPr lang="en-US" dirty="0" smtClean="0"/>
              <a:t>This is because of the</a:t>
            </a:r>
            <a:br>
              <a:rPr lang="en-US" dirty="0" smtClean="0"/>
            </a:br>
            <a:r>
              <a:rPr lang="en-US" dirty="0" smtClean="0"/>
              <a:t>inflated option prices.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629400"/>
          </a:xfrm>
        </p:spPr>
        <p:txBody>
          <a:bodyPr/>
          <a:lstStyle/>
          <a:p>
            <a:r>
              <a:rPr lang="en-US" dirty="0" smtClean="0"/>
              <a:t>Typically, after the earnings</a:t>
            </a:r>
            <a:br>
              <a:rPr lang="en-US" dirty="0" smtClean="0"/>
            </a:br>
            <a:r>
              <a:rPr lang="en-US" dirty="0" smtClean="0"/>
              <a:t>announcement, the</a:t>
            </a:r>
            <a:br>
              <a:rPr lang="en-US" dirty="0" smtClean="0"/>
            </a:br>
            <a:r>
              <a:rPr lang="en-US" dirty="0" smtClean="0"/>
              <a:t>Implied Volatility will</a:t>
            </a:r>
            <a:br>
              <a:rPr lang="en-US" dirty="0" smtClean="0"/>
            </a:br>
            <a:r>
              <a:rPr lang="en-US" dirty="0" smtClean="0"/>
              <a:t>return to normal.  This</a:t>
            </a:r>
            <a:br>
              <a:rPr lang="en-US" dirty="0" smtClean="0"/>
            </a:br>
            <a:r>
              <a:rPr lang="en-US" dirty="0" smtClean="0"/>
              <a:t>is called the Volatility Crush.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</p:spPr>
        <p:txBody>
          <a:bodyPr/>
          <a:lstStyle/>
          <a:p>
            <a:r>
              <a:rPr lang="en-US" dirty="0" smtClean="0"/>
              <a:t>The one thing we can do is</a:t>
            </a:r>
            <a:br>
              <a:rPr lang="en-US" dirty="0" smtClean="0"/>
            </a:br>
            <a:r>
              <a:rPr lang="en-US" dirty="0" smtClean="0"/>
              <a:t>estimate the move that</a:t>
            </a:r>
            <a:br>
              <a:rPr lang="en-US" dirty="0" smtClean="0"/>
            </a:br>
            <a:r>
              <a:rPr lang="en-US" dirty="0" smtClean="0"/>
              <a:t>the market makers expect.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6553200"/>
          </a:xfrm>
        </p:spPr>
        <p:txBody>
          <a:bodyPr/>
          <a:lstStyle/>
          <a:p>
            <a:r>
              <a:rPr lang="en-US" dirty="0" smtClean="0"/>
              <a:t>We do this by adding up the</a:t>
            </a:r>
            <a:br>
              <a:rPr lang="en-US" dirty="0" smtClean="0"/>
            </a:br>
            <a:r>
              <a:rPr lang="en-US" dirty="0" smtClean="0"/>
              <a:t>cost of the At the Money Call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the At </a:t>
            </a:r>
            <a:r>
              <a:rPr lang="en-US" dirty="0" smtClean="0"/>
              <a:t>the Money Put.</a:t>
            </a:r>
            <a:br>
              <a:rPr lang="en-US" dirty="0" smtClean="0"/>
            </a:br>
            <a:r>
              <a:rPr lang="en-US" dirty="0" smtClean="0"/>
              <a:t>I will use BIDU as an example.</a:t>
            </a:r>
            <a:br>
              <a:rPr lang="en-US" dirty="0" smtClean="0"/>
            </a:br>
            <a:r>
              <a:rPr lang="en-US" dirty="0" smtClean="0"/>
              <a:t>BIDU reported Monday</a:t>
            </a:r>
            <a:br>
              <a:rPr lang="en-US" dirty="0" smtClean="0"/>
            </a:br>
            <a:r>
              <a:rPr lang="en-US" dirty="0" smtClean="0"/>
              <a:t>after the close.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6324600"/>
          </a:xfrm>
        </p:spPr>
        <p:txBody>
          <a:bodyPr/>
          <a:lstStyle/>
          <a:p>
            <a:r>
              <a:rPr lang="en-US" dirty="0" smtClean="0"/>
              <a:t>BIDU </a:t>
            </a:r>
            <a:br>
              <a:rPr lang="en-US" dirty="0" smtClean="0"/>
            </a:br>
            <a:r>
              <a:rPr lang="en-US" dirty="0" smtClean="0"/>
              <a:t>Close Monday 7/27/15 @ $197.68</a:t>
            </a:r>
            <a:br>
              <a:rPr lang="en-US" dirty="0" smtClean="0"/>
            </a:br>
            <a:r>
              <a:rPr lang="en-US" dirty="0" smtClean="0"/>
              <a:t>$197.50 call closed @ $9.60</a:t>
            </a:r>
            <a:br>
              <a:rPr lang="en-US" dirty="0" smtClean="0"/>
            </a:br>
            <a:r>
              <a:rPr lang="en-US" dirty="0" smtClean="0"/>
              <a:t>$197.50 put closed @ $9.50</a:t>
            </a:r>
            <a:br>
              <a:rPr lang="en-US" dirty="0" smtClean="0"/>
            </a:br>
            <a:r>
              <a:rPr lang="en-US" dirty="0" smtClean="0"/>
              <a:t>Total = $19.10</a:t>
            </a:r>
            <a:br>
              <a:rPr lang="en-US" dirty="0" smtClean="0"/>
            </a:br>
            <a:r>
              <a:rPr lang="en-US" dirty="0" smtClean="0"/>
              <a:t>Projected move = 9.66%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July 29, 2015 Webinar\BIDu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24600"/>
          </a:xfrm>
        </p:spPr>
        <p:txBody>
          <a:bodyPr/>
          <a:lstStyle/>
          <a:p>
            <a:r>
              <a:rPr lang="en-US" dirty="0" smtClean="0"/>
              <a:t>BIDU ATM Straddle</a:t>
            </a:r>
            <a:br>
              <a:rPr lang="en-US" dirty="0" smtClean="0"/>
            </a:br>
            <a:r>
              <a:rPr lang="en-US" dirty="0" smtClean="0"/>
              <a:t>$197.50 Call - $9.60</a:t>
            </a:r>
            <a:br>
              <a:rPr lang="en-US" dirty="0" smtClean="0"/>
            </a:br>
            <a:r>
              <a:rPr lang="en-US" dirty="0" smtClean="0"/>
              <a:t>$197.50 Put - </a:t>
            </a:r>
            <a:r>
              <a:rPr lang="en-US" u="sng" dirty="0" smtClean="0"/>
              <a:t>$9.50</a:t>
            </a:r>
            <a:br>
              <a:rPr lang="en-US" u="sng" dirty="0" smtClean="0"/>
            </a:br>
            <a:r>
              <a:rPr lang="en-US" dirty="0" smtClean="0"/>
              <a:t>		         $19.10</a:t>
            </a:r>
            <a:br>
              <a:rPr lang="en-US" dirty="0" smtClean="0"/>
            </a:br>
            <a:r>
              <a:rPr lang="en-US" dirty="0" smtClean="0"/>
              <a:t>After Earnings;</a:t>
            </a:r>
            <a:br>
              <a:rPr lang="en-US" dirty="0" smtClean="0"/>
            </a:br>
            <a:r>
              <a:rPr lang="en-US" dirty="0" smtClean="0"/>
              <a:t>$197.50 Call - $.02</a:t>
            </a:r>
            <a:br>
              <a:rPr lang="en-US" dirty="0" smtClean="0"/>
            </a:br>
            <a:r>
              <a:rPr lang="en-US" dirty="0" smtClean="0"/>
              <a:t>$197.50 Put - $33.00</a:t>
            </a:r>
            <a:br>
              <a:rPr lang="en-US" dirty="0" smtClean="0"/>
            </a:br>
            <a:r>
              <a:rPr lang="en-US" dirty="0" smtClean="0"/>
              <a:t>Profit = $13.90 or 73% overnight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r>
              <a:rPr lang="en-US" dirty="0" smtClean="0"/>
              <a:t>BIDU moved almost 75%</a:t>
            </a:r>
            <a:br>
              <a:rPr lang="en-US" dirty="0" smtClean="0"/>
            </a:br>
            <a:r>
              <a:rPr lang="en-US" dirty="0" smtClean="0"/>
              <a:t>more than what the</a:t>
            </a:r>
            <a:br>
              <a:rPr lang="en-US" dirty="0" smtClean="0"/>
            </a:br>
            <a:r>
              <a:rPr lang="en-US" dirty="0" smtClean="0"/>
              <a:t>market makers projected,</a:t>
            </a:r>
            <a:br>
              <a:rPr lang="en-US" dirty="0" smtClean="0"/>
            </a:br>
            <a:r>
              <a:rPr lang="en-US" dirty="0" smtClean="0"/>
              <a:t>so the straddle made money.</a:t>
            </a:r>
            <a:br>
              <a:rPr lang="en-US" dirty="0" smtClean="0"/>
            </a:br>
            <a:r>
              <a:rPr lang="en-US" dirty="0" smtClean="0"/>
              <a:t>But if BIDU moved only </a:t>
            </a:r>
            <a:br>
              <a:rPr lang="en-US" dirty="0" smtClean="0"/>
            </a:br>
            <a:r>
              <a:rPr lang="en-US" dirty="0" smtClean="0"/>
              <a:t>what the market makers</a:t>
            </a:r>
            <a:br>
              <a:rPr lang="en-US" dirty="0" smtClean="0"/>
            </a:br>
            <a:r>
              <a:rPr lang="en-US" dirty="0" smtClean="0"/>
              <a:t>projected, this deal</a:t>
            </a:r>
            <a:br>
              <a:rPr lang="en-US" dirty="0" smtClean="0"/>
            </a:br>
            <a:r>
              <a:rPr lang="en-US" dirty="0" smtClean="0"/>
              <a:t>would have lost money!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Here is what I like to do.</a:t>
            </a:r>
            <a:br>
              <a:rPr lang="en-US" dirty="0" smtClean="0"/>
            </a:br>
            <a:r>
              <a:rPr lang="en-US" dirty="0" smtClean="0"/>
              <a:t>Take the projected move</a:t>
            </a:r>
            <a:br>
              <a:rPr lang="en-US" dirty="0" smtClean="0"/>
            </a:br>
            <a:r>
              <a:rPr lang="en-US" dirty="0" smtClean="0"/>
              <a:t>and add a 50% cushion.</a:t>
            </a:r>
            <a:br>
              <a:rPr lang="en-US" dirty="0" smtClean="0"/>
            </a:br>
            <a:r>
              <a:rPr lang="en-US" dirty="0" smtClean="0"/>
              <a:t>So, 1.50% of $19 = $28.50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Then I price out a spread above</a:t>
            </a:r>
            <a:br>
              <a:rPr lang="en-US" dirty="0" smtClean="0"/>
            </a:br>
            <a:r>
              <a:rPr lang="en-US" dirty="0" smtClean="0"/>
              <a:t>and below the closing price</a:t>
            </a:r>
            <a:br>
              <a:rPr lang="en-US" dirty="0" smtClean="0"/>
            </a:br>
            <a:r>
              <a:rPr lang="en-US" dirty="0" smtClean="0"/>
              <a:t>and add the 50% cushion.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629400"/>
          </a:xfrm>
        </p:spPr>
        <p:txBody>
          <a:bodyPr/>
          <a:lstStyle/>
          <a:p>
            <a:r>
              <a:rPr lang="en-US" dirty="0" smtClean="0"/>
              <a:t>As I said in yesterday’s</a:t>
            </a:r>
            <a:br>
              <a:rPr lang="en-US" dirty="0" smtClean="0"/>
            </a:br>
            <a:r>
              <a:rPr lang="en-US" dirty="0" smtClean="0"/>
              <a:t>daily update, I mentioned</a:t>
            </a:r>
            <a:br>
              <a:rPr lang="en-US" dirty="0" smtClean="0"/>
            </a:br>
            <a:r>
              <a:rPr lang="en-US" dirty="0" smtClean="0"/>
              <a:t>how on John’s Webinar</a:t>
            </a:r>
            <a:br>
              <a:rPr lang="en-US" dirty="0" smtClean="0"/>
            </a:br>
            <a:r>
              <a:rPr lang="en-US" dirty="0" smtClean="0"/>
              <a:t>last week that the</a:t>
            </a:r>
            <a:br>
              <a:rPr lang="en-US" dirty="0" smtClean="0"/>
            </a:br>
            <a:r>
              <a:rPr lang="en-US" dirty="0" smtClean="0"/>
              <a:t>market was at an</a:t>
            </a:r>
            <a:br>
              <a:rPr lang="en-US" dirty="0" smtClean="0"/>
            </a:br>
            <a:r>
              <a:rPr lang="en-US" dirty="0" smtClean="0"/>
              <a:t>inflection point.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$197.50 + 28.50 = $226</a:t>
            </a:r>
            <a:br>
              <a:rPr lang="en-US" dirty="0" smtClean="0"/>
            </a:br>
            <a:r>
              <a:rPr lang="en-US" dirty="0" smtClean="0"/>
              <a:t>$197.50 – 28.50 = $169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price out spreads</a:t>
            </a:r>
            <a:br>
              <a:rPr lang="en-US" dirty="0" smtClean="0"/>
            </a:br>
            <a:r>
              <a:rPr lang="en-US" dirty="0" smtClean="0"/>
              <a:t>using the 150 cushion.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Call Spread: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Sell the $225 Call @ $1.80</a:t>
            </a:r>
            <a:br>
              <a:rPr lang="en-US" dirty="0" smtClean="0"/>
            </a:br>
            <a:r>
              <a:rPr lang="en-US" dirty="0" smtClean="0"/>
              <a:t>Buy the $230 Call @ $.92</a:t>
            </a:r>
            <a:br>
              <a:rPr lang="en-US" dirty="0" smtClean="0"/>
            </a:br>
            <a:r>
              <a:rPr lang="en-US" dirty="0" smtClean="0"/>
              <a:t>Net credit of .88 per contract</a:t>
            </a:r>
            <a:br>
              <a:rPr lang="en-US" dirty="0" smtClean="0"/>
            </a:br>
            <a:r>
              <a:rPr lang="en-US" dirty="0" smtClean="0"/>
              <a:t>or 17.6 % max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Spread: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Sell the $170 Put @ $.82</a:t>
            </a:r>
            <a:br>
              <a:rPr lang="en-US" dirty="0" smtClean="0"/>
            </a:br>
            <a:r>
              <a:rPr lang="en-US" dirty="0" smtClean="0"/>
              <a:t>Buy the $165 Put for $.50</a:t>
            </a:r>
            <a:br>
              <a:rPr lang="en-US" dirty="0" smtClean="0"/>
            </a:br>
            <a:r>
              <a:rPr lang="en-US" dirty="0" smtClean="0"/>
              <a:t>Net Credit = $.32 or</a:t>
            </a:r>
            <a:br>
              <a:rPr lang="en-US" dirty="0" smtClean="0"/>
            </a:br>
            <a:r>
              <a:rPr lang="en-US" dirty="0" smtClean="0"/>
              <a:t>6.4% max value.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The first question you have</a:t>
            </a:r>
            <a:br>
              <a:rPr lang="en-US" dirty="0" smtClean="0"/>
            </a:br>
            <a:r>
              <a:rPr lang="en-US" dirty="0" smtClean="0"/>
              <a:t>to ask yourself is this.</a:t>
            </a:r>
            <a:br>
              <a:rPr lang="en-US" dirty="0" smtClean="0"/>
            </a:br>
            <a:r>
              <a:rPr lang="en-US" dirty="0" smtClean="0"/>
              <a:t>Would you have done</a:t>
            </a:r>
            <a:br>
              <a:rPr lang="en-US" dirty="0" smtClean="0"/>
            </a:br>
            <a:r>
              <a:rPr lang="en-US" dirty="0" smtClean="0"/>
              <a:t>the put side?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call side paid 17.6% and</a:t>
            </a:r>
            <a:br>
              <a:rPr lang="en-US" dirty="0" smtClean="0"/>
            </a:br>
            <a:r>
              <a:rPr lang="en-US" dirty="0" smtClean="0"/>
              <a:t>the put side paid 6.4%!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r>
              <a:rPr lang="en-US" dirty="0" smtClean="0"/>
              <a:t>There was one technical</a:t>
            </a:r>
            <a:br>
              <a:rPr lang="en-US" dirty="0" smtClean="0"/>
            </a:br>
            <a:r>
              <a:rPr lang="en-US" dirty="0" smtClean="0"/>
              <a:t>condition that had me</a:t>
            </a:r>
            <a:br>
              <a:rPr lang="en-US" dirty="0" smtClean="0"/>
            </a:br>
            <a:r>
              <a:rPr lang="en-US" dirty="0" smtClean="0"/>
              <a:t>biased to BIDU selling off.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you guess what that was?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The prior day BIDU</a:t>
            </a:r>
            <a:br>
              <a:rPr lang="en-US" dirty="0" smtClean="0"/>
            </a:br>
            <a:r>
              <a:rPr lang="en-US" dirty="0" smtClean="0"/>
              <a:t>Gapped Down.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July 29, 2015 Webinar\BIDu 3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Let’s apply the same analysis</a:t>
            </a:r>
            <a:br>
              <a:rPr lang="en-US" dirty="0" smtClean="0"/>
            </a:br>
            <a:r>
              <a:rPr lang="en-US" dirty="0" smtClean="0"/>
              <a:t>to a company that reported</a:t>
            </a:r>
            <a:br>
              <a:rPr lang="en-US" dirty="0" smtClean="0"/>
            </a:br>
            <a:r>
              <a:rPr lang="en-US" dirty="0" smtClean="0"/>
              <a:t>last night … BWLD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July 29, 2015 Webinar\BWLD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BWLD Closed on 7/28 @ $171.28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$170 Call @ $9.36</a:t>
            </a:r>
            <a:br>
              <a:rPr lang="en-US" dirty="0" smtClean="0"/>
            </a:br>
            <a:r>
              <a:rPr lang="en-US" dirty="0" smtClean="0"/>
              <a:t>$170 Put @ </a:t>
            </a:r>
            <a:r>
              <a:rPr lang="en-US" u="sng" dirty="0" smtClean="0"/>
              <a:t>$8.10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Total = $17.46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17.46/171.28 = 10.2% Projected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553200"/>
          </a:xfrm>
        </p:spPr>
        <p:txBody>
          <a:bodyPr/>
          <a:lstStyle/>
          <a:p>
            <a:r>
              <a:rPr lang="en-US" dirty="0" smtClean="0"/>
              <a:t>Today, I want to show you</a:t>
            </a:r>
            <a:br>
              <a:rPr lang="en-US" dirty="0" smtClean="0"/>
            </a:br>
            <a:r>
              <a:rPr lang="en-US" dirty="0" smtClean="0"/>
              <a:t>what that means and</a:t>
            </a:r>
            <a:br>
              <a:rPr lang="en-US" dirty="0" smtClean="0"/>
            </a:br>
            <a:r>
              <a:rPr lang="en-US" dirty="0" smtClean="0"/>
              <a:t>the implications.</a:t>
            </a:r>
            <a:br>
              <a:rPr lang="en-US" dirty="0" smtClean="0"/>
            </a:br>
            <a:r>
              <a:rPr lang="en-US" dirty="0" smtClean="0"/>
              <a:t>John’s webinar was on</a:t>
            </a:r>
            <a:br>
              <a:rPr lang="en-US" dirty="0" smtClean="0"/>
            </a:br>
            <a:r>
              <a:rPr lang="en-US" dirty="0" smtClean="0"/>
              <a:t>Wednesday July 22, 2015.</a:t>
            </a:r>
            <a:br>
              <a:rPr lang="en-US" dirty="0" smtClean="0"/>
            </a:br>
            <a:r>
              <a:rPr lang="en-US" dirty="0" smtClean="0"/>
              <a:t>Today I want to show</a:t>
            </a:r>
            <a:br>
              <a:rPr lang="en-US" dirty="0" smtClean="0"/>
            </a:br>
            <a:r>
              <a:rPr lang="en-US" dirty="0" smtClean="0"/>
              <a:t>why I said that.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640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$17.50 x 1.50 = $26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$195 C @ $1.57</a:t>
            </a:r>
            <a:br>
              <a:rPr lang="en-US" sz="3600" dirty="0" smtClean="0"/>
            </a:br>
            <a:r>
              <a:rPr lang="en-US" sz="3600" dirty="0" smtClean="0"/>
              <a:t>$200 C @ $ .99</a:t>
            </a:r>
            <a:br>
              <a:rPr lang="en-US" sz="3600" dirty="0" smtClean="0"/>
            </a:br>
            <a:r>
              <a:rPr lang="en-US" sz="3600" dirty="0" smtClean="0"/>
              <a:t>Net Credit = $.58</a:t>
            </a:r>
            <a:br>
              <a:rPr lang="en-US" sz="3600" dirty="0" smtClean="0"/>
            </a:br>
            <a:r>
              <a:rPr lang="en-US" sz="3600" dirty="0" smtClean="0"/>
              <a:t>11.6% Return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$145 P @ $1.08</a:t>
            </a:r>
            <a:br>
              <a:rPr lang="en-US" sz="3600" dirty="0" smtClean="0"/>
            </a:br>
            <a:r>
              <a:rPr lang="en-US" sz="3600" dirty="0" smtClean="0"/>
              <a:t>$140 P @ $.60</a:t>
            </a:r>
            <a:br>
              <a:rPr lang="en-US" sz="3600" dirty="0" smtClean="0"/>
            </a:br>
            <a:r>
              <a:rPr lang="en-US" sz="3600" dirty="0" smtClean="0"/>
              <a:t>Net Credit = $.48</a:t>
            </a:r>
            <a:br>
              <a:rPr lang="en-US" sz="3600" dirty="0" smtClean="0"/>
            </a:br>
            <a:r>
              <a:rPr lang="en-US" sz="3600" dirty="0" smtClean="0"/>
              <a:t>9.6% Return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Let’s look at BWLD Today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July 29, 2015 Webinar\BWLD P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BWLD Project Move = $17.46</a:t>
            </a:r>
            <a:br>
              <a:rPr lang="en-US" dirty="0" smtClean="0"/>
            </a:br>
            <a:r>
              <a:rPr lang="en-US" dirty="0" smtClean="0"/>
              <a:t>Move today = $21.38</a:t>
            </a:r>
            <a:br>
              <a:rPr lang="en-US" dirty="0" smtClean="0"/>
            </a:br>
            <a:r>
              <a:rPr lang="en-US" dirty="0" smtClean="0"/>
              <a:t>or 12.48%</a:t>
            </a:r>
            <a:br>
              <a:rPr lang="en-US" dirty="0" smtClean="0"/>
            </a:br>
            <a:r>
              <a:rPr lang="en-US" dirty="0" smtClean="0"/>
              <a:t>Exceeded Projection by $3.92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$170 Call @ $9.36   $21.10</a:t>
            </a:r>
            <a:br>
              <a:rPr lang="en-US" dirty="0" smtClean="0"/>
            </a:br>
            <a:r>
              <a:rPr lang="en-US" dirty="0" smtClean="0"/>
              <a:t>$170 Put @ </a:t>
            </a:r>
            <a:r>
              <a:rPr lang="en-US" u="sng" dirty="0" smtClean="0"/>
              <a:t>$8.10</a:t>
            </a:r>
            <a:r>
              <a:rPr lang="en-US" dirty="0" smtClean="0"/>
              <a:t>       </a:t>
            </a:r>
            <a:r>
              <a:rPr lang="en-US" u="sng" dirty="0" smtClean="0"/>
              <a:t>    .30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Total = $17.46    $21.40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Profit = $3.94 or 22.5%</a:t>
            </a:r>
            <a:br>
              <a:rPr lang="en-US" dirty="0" smtClean="0"/>
            </a:br>
            <a:r>
              <a:rPr lang="en-US" dirty="0" smtClean="0"/>
              <a:t>With a move that exceeded</a:t>
            </a:r>
            <a:br>
              <a:rPr lang="en-US" dirty="0" smtClean="0"/>
            </a:br>
            <a:r>
              <a:rPr lang="en-US" dirty="0" smtClean="0"/>
              <a:t>the projection by 12.5%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BSB Charts\Earnings Trade\TWTR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r>
              <a:rPr lang="en-US" dirty="0" smtClean="0"/>
              <a:t>If you trade intra day, you</a:t>
            </a:r>
            <a:br>
              <a:rPr lang="en-US" dirty="0" smtClean="0"/>
            </a:br>
            <a:r>
              <a:rPr lang="en-US" dirty="0" smtClean="0"/>
              <a:t>want to look at companies</a:t>
            </a:r>
            <a:br>
              <a:rPr lang="en-US" dirty="0" smtClean="0"/>
            </a:br>
            <a:r>
              <a:rPr lang="en-US" dirty="0" smtClean="0"/>
              <a:t>that have made big gaps</a:t>
            </a:r>
            <a:br>
              <a:rPr lang="en-US" dirty="0" smtClean="0"/>
            </a:br>
            <a:r>
              <a:rPr lang="en-US" dirty="0" smtClean="0"/>
              <a:t>off earnings … especially</a:t>
            </a:r>
            <a:br>
              <a:rPr lang="en-US" dirty="0" smtClean="0"/>
            </a:br>
            <a:r>
              <a:rPr lang="en-US" dirty="0" smtClean="0"/>
              <a:t>on Fridays when the</a:t>
            </a:r>
            <a:br>
              <a:rPr lang="en-US" dirty="0" smtClean="0"/>
            </a:br>
            <a:r>
              <a:rPr lang="en-US" dirty="0" smtClean="0"/>
              <a:t>leverage is the greatest!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0"/>
          </a:xfrm>
        </p:spPr>
        <p:txBody>
          <a:bodyPr/>
          <a:lstStyle/>
          <a:p>
            <a:r>
              <a:rPr lang="en-US" dirty="0" smtClean="0"/>
              <a:t>Stocks that make a big gap</a:t>
            </a:r>
            <a:br>
              <a:rPr lang="en-US" dirty="0" smtClean="0"/>
            </a:br>
            <a:r>
              <a:rPr lang="en-US" dirty="0" smtClean="0"/>
              <a:t>moves off </a:t>
            </a:r>
            <a:r>
              <a:rPr lang="en-US" dirty="0" smtClean="0"/>
              <a:t>earnings are</a:t>
            </a:r>
            <a:br>
              <a:rPr lang="en-US" dirty="0" smtClean="0"/>
            </a:br>
            <a:r>
              <a:rPr lang="en-US" dirty="0" smtClean="0"/>
              <a:t>great candidates for</a:t>
            </a:r>
            <a:br>
              <a:rPr lang="en-US" dirty="0" smtClean="0"/>
            </a:br>
            <a:r>
              <a:rPr lang="en-US" dirty="0" smtClean="0"/>
              <a:t>shorter term trading!</a:t>
            </a:r>
            <a:br>
              <a:rPr lang="en-US" dirty="0" smtClean="0"/>
            </a:br>
            <a:r>
              <a:rPr lang="en-US" dirty="0" smtClean="0"/>
              <a:t>The more strikes it</a:t>
            </a:r>
            <a:br>
              <a:rPr lang="en-US" dirty="0" smtClean="0"/>
            </a:br>
            <a:r>
              <a:rPr lang="en-US" dirty="0" smtClean="0"/>
              <a:t>cross the better!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r>
              <a:rPr lang="en-US" dirty="0" smtClean="0"/>
              <a:t>Let’s use AMZN as an example.</a:t>
            </a:r>
            <a:br>
              <a:rPr lang="en-US" dirty="0" smtClean="0"/>
            </a:br>
            <a:r>
              <a:rPr lang="en-US" dirty="0" smtClean="0"/>
              <a:t>AMZN reported on Thursday</a:t>
            </a:r>
            <a:br>
              <a:rPr lang="en-US" dirty="0" smtClean="0"/>
            </a:br>
            <a:r>
              <a:rPr lang="en-US" dirty="0" smtClean="0"/>
              <a:t>July 23</a:t>
            </a:r>
            <a:r>
              <a:rPr lang="en-US" baseline="30000" dirty="0" smtClean="0"/>
              <a:t>rd</a:t>
            </a:r>
            <a:r>
              <a:rPr lang="en-US" dirty="0" smtClean="0"/>
              <a:t> after the close</a:t>
            </a:r>
            <a:br>
              <a:rPr lang="en-US" dirty="0" smtClean="0"/>
            </a:br>
            <a:r>
              <a:rPr lang="en-US" dirty="0" smtClean="0"/>
              <a:t>and gapped up almost $100.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BSB Charts\10 Cross Pattern\Week of July 20, 2015\AMZN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629400"/>
          </a:xfrm>
        </p:spPr>
        <p:txBody>
          <a:bodyPr/>
          <a:lstStyle/>
          <a:p>
            <a:r>
              <a:rPr lang="en-US" dirty="0" smtClean="0"/>
              <a:t>Let’s look at some charts of</a:t>
            </a:r>
            <a:br>
              <a:rPr lang="en-US" dirty="0" smtClean="0"/>
            </a:br>
            <a:r>
              <a:rPr lang="en-US" dirty="0" smtClean="0"/>
              <a:t>the S &amp; P 500 and the VIX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To help time your entry,</a:t>
            </a:r>
            <a:br>
              <a:rPr lang="en-US" dirty="0" smtClean="0"/>
            </a:br>
            <a:r>
              <a:rPr lang="en-US" dirty="0" smtClean="0"/>
              <a:t>you can scope down to</a:t>
            </a:r>
            <a:br>
              <a:rPr lang="en-US" dirty="0" smtClean="0"/>
            </a:br>
            <a:r>
              <a:rPr lang="en-US" dirty="0" smtClean="0"/>
              <a:t>a shorter timeframe.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BSB Charts\10 Cross Pattern\Week of July 20, 2015\AMZN 5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BSB Charts\10 Cross Pattern\Week of July 20, 2015\AMZN 3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You can always trade using</a:t>
            </a:r>
            <a:br>
              <a:rPr lang="en-US" dirty="0" smtClean="0"/>
            </a:br>
            <a:r>
              <a:rPr lang="en-US" dirty="0" smtClean="0"/>
              <a:t>a straddle or strangle!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July 29, 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July 29, 2015 Webinar\SPX 30 7-27 Edi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July 29, 2015 Webinar\VIX 30 7-27 Edi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Now let’s look at these</a:t>
            </a:r>
            <a:br>
              <a:rPr lang="en-US" dirty="0" smtClean="0"/>
            </a:br>
            <a:r>
              <a:rPr lang="en-US" dirty="0" smtClean="0"/>
              <a:t>charts with the</a:t>
            </a:r>
            <a:br>
              <a:rPr lang="en-US" dirty="0" smtClean="0"/>
            </a:br>
            <a:r>
              <a:rPr lang="en-US" dirty="0" smtClean="0"/>
              <a:t>resistance levels.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July 29, 2015 Webinar\SPX 30 7-27 Edi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231</Words>
  <Application>Microsoft Office PowerPoint</Application>
  <PresentationFormat>On-screen Show (4:3)</PresentationFormat>
  <Paragraphs>44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I want to continue the discussion on integrating the VIX with the Market turning points.</vt:lpstr>
      <vt:lpstr>As I said in yesterday’s daily update, I mentioned how on John’s Webinar last week that the market was at an inflection point.</vt:lpstr>
      <vt:lpstr>Today, I want to show you what that means and the implications. John’s webinar was on Wednesday July 22, 2015. Today I want to show why I said that.</vt:lpstr>
      <vt:lpstr>Let’s look at some charts of the S &amp; P 500 and the VIX</vt:lpstr>
      <vt:lpstr>Slide 6</vt:lpstr>
      <vt:lpstr>Slide 7</vt:lpstr>
      <vt:lpstr>Now let’s look at these charts with the resistance levels.</vt:lpstr>
      <vt:lpstr>Slide 9</vt:lpstr>
      <vt:lpstr>Slide 10</vt:lpstr>
      <vt:lpstr>Let’s scope down to a 10 minute chart of the VIX …</vt:lpstr>
      <vt:lpstr>Slide 12</vt:lpstr>
      <vt:lpstr>You still apply your basic technical tools to the VIX. The main ones I use are moving averages and the Extreme Bollinger Bands.</vt:lpstr>
      <vt:lpstr>The % move on the VIX will NOT correlate to  the same % move on the markets!</vt:lpstr>
      <vt:lpstr>The only thing the VIX is telling you is if the market will reverse and when you can expect a reversal. It does this by reversing off a resistance level.</vt:lpstr>
      <vt:lpstr>Because we are in earnings season and there have been a number of outstanding moves, I would like to discuss how to look at a  company reporting.</vt:lpstr>
      <vt:lpstr>This was prompted by a member asking me my thoughts on trading AMZN BEFORE earnings came out.</vt:lpstr>
      <vt:lpstr>You may have seen some of the incredible moves off earnings this quarter … GOOGL – Up $97.84 CMG – Up $52.75 ILMN – Down $20.05 SNDK – Up $9.52 AMZN – Up $47.24 And I could go on …</vt:lpstr>
      <vt:lpstr>The market makers know that traders will straddle or strangle options BEFORE earnings so they inflate the Implied Volatility, making the options more expensive.</vt:lpstr>
      <vt:lpstr>If you have ever bought calls before earnings and watched the stock go up, but lost money on your calls you know what I mean. This is because of the inflated option prices.</vt:lpstr>
      <vt:lpstr>Typically, after the earnings announcement, the Implied Volatility will return to normal.  This is called the Volatility Crush.</vt:lpstr>
      <vt:lpstr>The one thing we can do is estimate the move that the market makers expect.</vt:lpstr>
      <vt:lpstr>We do this by adding up the cost of the At the Money Call and the At the Money Put. I will use BIDU as an example. BIDU reported Monday after the close.</vt:lpstr>
      <vt:lpstr>BIDU  Close Monday 7/27/15 @ $197.68 $197.50 call closed @ $9.60 $197.50 put closed @ $9.50 Total = $19.10 Projected move = 9.66%</vt:lpstr>
      <vt:lpstr>Slide 25</vt:lpstr>
      <vt:lpstr>BIDU ATM Straddle $197.50 Call - $9.60 $197.50 Put - $9.50            $19.10 After Earnings; $197.50 Call - $.02 $197.50 Put - $33.00 Profit = $13.90 or 73% overnight</vt:lpstr>
      <vt:lpstr>BIDU moved almost 75% more than what the market makers projected, so the straddle made money. But if BIDU moved only  what the market makers projected, this deal would have lost money! </vt:lpstr>
      <vt:lpstr>Here is what I like to do. Take the projected move and add a 50% cushion. So, 1.50% of $19 = $28.50</vt:lpstr>
      <vt:lpstr>Then I price out a spread above and below the closing price and add the 50% cushion.</vt:lpstr>
      <vt:lpstr>$197.50 + 28.50 = $226 $197.50 – 28.50 = $169  Then price out spreads using the 150 cushion.</vt:lpstr>
      <vt:lpstr>Call Spread:  Sell the $225 Call @ $1.80 Buy the $230 Call @ $.92 Net credit of .88 per contract or 17.6 % max value</vt:lpstr>
      <vt:lpstr>Put Spread:  Sell the $170 Put @ $.82 Buy the $165 Put for $.50 Net Credit = $.32 or 6.4% max value.   </vt:lpstr>
      <vt:lpstr>The first question you have to ask yourself is this. Would you have done the put side?  The call side paid 17.6% and the put side paid 6.4%!</vt:lpstr>
      <vt:lpstr>There was one technical condition that had me biased to BIDU selling off.  Can you guess what that was? </vt:lpstr>
      <vt:lpstr>The prior day BIDU Gapped Down.</vt:lpstr>
      <vt:lpstr>Slide 36</vt:lpstr>
      <vt:lpstr>Let’s apply the same analysis to a company that reported last night … BWLD</vt:lpstr>
      <vt:lpstr>Slide 38</vt:lpstr>
      <vt:lpstr>BWLD Closed on 7/28 @ $171.28  $170 Call @ $9.36 $170 Put @ $8.10         Total = $17.46  17.46/171.28 = 10.2% Projected</vt:lpstr>
      <vt:lpstr> $17.50 x 1.50 = $26  $195 C @ $1.57 $200 C @ $ .99 Net Credit = $.58 11.6% Return  $145 P @ $1.08 $140 P @ $.60 Net Credit = $.48 9.6% Return </vt:lpstr>
      <vt:lpstr>Let’s look at BWLD Today …</vt:lpstr>
      <vt:lpstr>Slide 42</vt:lpstr>
      <vt:lpstr>BWLD Project Move = $17.46 Move today = $21.38 or 12.48% Exceeded Projection by $3.92</vt:lpstr>
      <vt:lpstr>$170 Call @ $9.36   $21.10 $170 Put @ $8.10           .30         Total = $17.46    $21.40  Profit = $3.94 or 22.5% With a move that exceeded the projection by 12.5%</vt:lpstr>
      <vt:lpstr>Slide 45</vt:lpstr>
      <vt:lpstr>If you trade intra day, you want to look at companies that have made big gaps off earnings … especially on Fridays when the leverage is the greatest!</vt:lpstr>
      <vt:lpstr>Stocks that make a big gap moves off earnings are great candidates for shorter term trading! The more strikes it cross the better!</vt:lpstr>
      <vt:lpstr>Let’s use AMZN as an example. AMZN reported on Thursday July 23rd after the close and gapped up almost $100.</vt:lpstr>
      <vt:lpstr>Slide 49</vt:lpstr>
      <vt:lpstr>To help time your entry, you can scope down to a shorter timeframe.</vt:lpstr>
      <vt:lpstr>Slide 51</vt:lpstr>
      <vt:lpstr>Slide 52</vt:lpstr>
      <vt:lpstr>You can always trade using a straddle or strangle!</vt:lpstr>
      <vt:lpstr>Thanks for watching!  Bill Davis Mad Day Trader July 29,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15</cp:revision>
  <dcterms:created xsi:type="dcterms:W3CDTF">2015-06-16T15:14:51Z</dcterms:created>
  <dcterms:modified xsi:type="dcterms:W3CDTF">2015-07-29T17:23:51Z</dcterms:modified>
</cp:coreProperties>
</file>