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9" r:id="rId17"/>
    <p:sldId id="290" r:id="rId18"/>
    <p:sldId id="29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5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70" d="100"/>
          <a:sy n="70" d="100"/>
        </p:scale>
        <p:origin x="-12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August 19, 2015</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0"/>
          </a:xfrm>
        </p:spPr>
        <p:txBody>
          <a:bodyPr/>
          <a:lstStyle/>
          <a:p>
            <a:r>
              <a:rPr lang="en-US" i="1" dirty="0" smtClean="0"/>
              <a:t>Let’s see how we can apply</a:t>
            </a:r>
            <a:br>
              <a:rPr lang="en-US" i="1" dirty="0" smtClean="0"/>
            </a:br>
            <a:r>
              <a:rPr lang="en-US" i="1" dirty="0" smtClean="0"/>
              <a:t>this using the VIX &amp; SPX</a:t>
            </a:r>
            <a:br>
              <a:rPr lang="en-US" i="1" dirty="0" smtClean="0"/>
            </a:br>
            <a:r>
              <a:rPr lang="en-US" i="1" dirty="0" smtClean="0"/>
              <a:t>levels … I will show a</a:t>
            </a:r>
            <a:br>
              <a:rPr lang="en-US" i="1" dirty="0" smtClean="0"/>
            </a:br>
            <a:r>
              <a:rPr lang="en-US" i="1" dirty="0" smtClean="0"/>
              <a:t>30 minute chart of the</a:t>
            </a:r>
            <a:br>
              <a:rPr lang="en-US" i="1" dirty="0" smtClean="0"/>
            </a:br>
            <a:r>
              <a:rPr lang="en-US" i="1" dirty="0" smtClean="0"/>
              <a:t>VIX and the S &amp; P</a:t>
            </a:r>
            <a:br>
              <a:rPr lang="en-US" i="1" dirty="0" smtClean="0"/>
            </a:br>
            <a:r>
              <a:rPr lang="en-US" i="1" dirty="0" smtClean="0"/>
              <a:t>with their levels.</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Aug 19, 2015 Webinar\VIX 30 min.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Aug 19, 2015 Webinar\SPX30 min.png"/>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Another way to scalp trade</a:t>
            </a:r>
            <a:br>
              <a:rPr lang="en-US" dirty="0" smtClean="0"/>
            </a:br>
            <a:r>
              <a:rPr lang="en-US" dirty="0" smtClean="0"/>
              <a:t>using this is to scale down</a:t>
            </a:r>
            <a:br>
              <a:rPr lang="en-US" dirty="0" smtClean="0"/>
            </a:br>
            <a:r>
              <a:rPr lang="en-US" dirty="0" smtClean="0"/>
              <a:t>to a shorter timeframe, like</a:t>
            </a:r>
            <a:br>
              <a:rPr lang="en-US" dirty="0" smtClean="0"/>
            </a:br>
            <a:r>
              <a:rPr lang="en-US" dirty="0" smtClean="0"/>
              <a:t>a 10 minute or 5 minute</a:t>
            </a:r>
            <a:br>
              <a:rPr lang="en-US" dirty="0" smtClean="0"/>
            </a:br>
            <a:r>
              <a:rPr lang="en-US" dirty="0" smtClean="0"/>
              <a:t>chart and BUY the</a:t>
            </a:r>
            <a:br>
              <a:rPr lang="en-US" dirty="0" smtClean="0"/>
            </a:br>
            <a:r>
              <a:rPr lang="en-US" dirty="0" smtClean="0"/>
              <a:t>oversold conditions off</a:t>
            </a:r>
            <a:br>
              <a:rPr lang="en-US" dirty="0" smtClean="0"/>
            </a:br>
            <a:r>
              <a:rPr lang="en-US" dirty="0" smtClean="0"/>
              <a:t>that timeframe.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Here is a 10 minute chart</a:t>
            </a:r>
            <a:br>
              <a:rPr lang="en-US" dirty="0" smtClean="0"/>
            </a:br>
            <a:r>
              <a:rPr lang="en-US" dirty="0" smtClean="0"/>
              <a:t>during this timeframe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Aug 19, 2015 Webinar\SPX 1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lstStyle/>
          <a:p>
            <a:r>
              <a:rPr lang="en-US" dirty="0" smtClean="0"/>
              <a:t>I will show how you can</a:t>
            </a:r>
            <a:br>
              <a:rPr lang="en-US" dirty="0" smtClean="0"/>
            </a:br>
            <a:r>
              <a:rPr lang="en-US" dirty="0" smtClean="0"/>
              <a:t>use the levels and</a:t>
            </a:r>
            <a:br>
              <a:rPr lang="en-US" dirty="0" smtClean="0"/>
            </a:br>
            <a:r>
              <a:rPr lang="en-US" dirty="0" smtClean="0"/>
              <a:t>scale down even further</a:t>
            </a:r>
            <a:br>
              <a:rPr lang="en-US" dirty="0" smtClean="0"/>
            </a:br>
            <a:r>
              <a:rPr lang="en-US" dirty="0" smtClean="0"/>
              <a:t>for intra day trading</a:t>
            </a:r>
            <a:br>
              <a:rPr lang="en-US" dirty="0" smtClean="0"/>
            </a:br>
            <a:r>
              <a:rPr lang="en-US" dirty="0" smtClean="0"/>
              <a:t>using yesterday as</a:t>
            </a:r>
            <a:br>
              <a:rPr lang="en-US" dirty="0" smtClean="0"/>
            </a:br>
            <a:r>
              <a:rPr lang="en-US" dirty="0" smtClean="0"/>
              <a:t>an example.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Aug 19, 2015 Webinar\vix 5.png"/>
          <p:cNvPicPr>
            <a:picLocks noChangeAspect="1" noChangeArrowheads="1"/>
          </p:cNvPicPr>
          <p:nvPr/>
        </p:nvPicPr>
        <p:blipFill>
          <a:blip r:embed="rId2" cstate="print"/>
          <a:srcRect/>
          <a:stretch>
            <a:fillRect/>
          </a:stretch>
        </p:blipFill>
        <p:spPr bwMode="auto">
          <a:xfrm>
            <a:off x="0" y="152400"/>
            <a:ext cx="9143999" cy="6705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Aug 19, 2015 Webinar\SPX 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smtClean="0"/>
              <a:t>Today I would like to</a:t>
            </a:r>
            <a:br>
              <a:rPr lang="en-US" dirty="0" smtClean="0"/>
            </a:br>
            <a:r>
              <a:rPr lang="en-US" dirty="0" smtClean="0"/>
              <a:t>share one other pattern</a:t>
            </a:r>
            <a:br>
              <a:rPr lang="en-US" dirty="0" smtClean="0"/>
            </a:br>
            <a:r>
              <a:rPr lang="en-US" dirty="0" smtClean="0"/>
              <a:t>that can be</a:t>
            </a:r>
            <a:br>
              <a:rPr lang="en-US" dirty="0" smtClean="0"/>
            </a:br>
            <a:r>
              <a:rPr lang="en-US" dirty="0" smtClean="0"/>
              <a:t>highly effective.</a:t>
            </a:r>
            <a:br>
              <a:rPr lang="en-US" dirty="0" smtClean="0"/>
            </a:br>
            <a:r>
              <a:rPr lang="en-US" dirty="0" smtClean="0"/>
              <a:t>It uses the extreme</a:t>
            </a:r>
            <a:br>
              <a:rPr lang="en-US" dirty="0" smtClean="0"/>
            </a:br>
            <a:r>
              <a:rPr lang="en-US" dirty="0" err="1" smtClean="0"/>
              <a:t>bollinger</a:t>
            </a:r>
            <a:r>
              <a:rPr lang="en-US" dirty="0" smtClean="0"/>
              <a:t> bands.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I want to continue the</a:t>
            </a:r>
            <a:br>
              <a:rPr lang="en-US" dirty="0" smtClean="0"/>
            </a:br>
            <a:r>
              <a:rPr lang="en-US" dirty="0" smtClean="0"/>
              <a:t>discussion of integrating</a:t>
            </a:r>
            <a:br>
              <a:rPr lang="en-US" dirty="0" smtClean="0"/>
            </a:br>
            <a:r>
              <a:rPr lang="en-US" dirty="0" smtClean="0"/>
              <a:t>the price levels from the</a:t>
            </a:r>
            <a:br>
              <a:rPr lang="en-US" dirty="0" smtClean="0"/>
            </a:br>
            <a:r>
              <a:rPr lang="en-US" dirty="0" smtClean="0"/>
              <a:t>daily updates and how to </a:t>
            </a:r>
            <a:br>
              <a:rPr lang="en-US" dirty="0" smtClean="0"/>
            </a:br>
            <a:r>
              <a:rPr lang="en-US" dirty="0" smtClean="0"/>
              <a:t>relate them to the market.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The extreme Bollinger Bands</a:t>
            </a:r>
            <a:br>
              <a:rPr lang="en-US" dirty="0" smtClean="0"/>
            </a:br>
            <a:r>
              <a:rPr lang="en-US" dirty="0" smtClean="0"/>
              <a:t>use a 253 day setting,</a:t>
            </a:r>
            <a:br>
              <a:rPr lang="en-US" dirty="0" smtClean="0"/>
            </a:br>
            <a:r>
              <a:rPr lang="en-US" dirty="0" smtClean="0"/>
              <a:t>with a 2.576 setting.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This setting replicates </a:t>
            </a:r>
            <a:br>
              <a:rPr lang="en-US" dirty="0" smtClean="0"/>
            </a:br>
            <a:r>
              <a:rPr lang="en-US" dirty="0" smtClean="0"/>
              <a:t>approximately one</a:t>
            </a:r>
            <a:br>
              <a:rPr lang="en-US" dirty="0" smtClean="0"/>
            </a:br>
            <a:r>
              <a:rPr lang="en-US" dirty="0" smtClean="0"/>
              <a:t>year’s worth of price</a:t>
            </a:r>
            <a:br>
              <a:rPr lang="en-US" dirty="0" smtClean="0"/>
            </a:br>
            <a:r>
              <a:rPr lang="en-US" dirty="0" smtClean="0"/>
              <a:t>data, and should</a:t>
            </a:r>
            <a:br>
              <a:rPr lang="en-US" dirty="0" smtClean="0"/>
            </a:br>
            <a:r>
              <a:rPr lang="en-US" dirty="0" smtClean="0"/>
              <a:t>include 99% of</a:t>
            </a:r>
            <a:br>
              <a:rPr lang="en-US" dirty="0" smtClean="0"/>
            </a:br>
            <a:r>
              <a:rPr lang="en-US" dirty="0" smtClean="0"/>
              <a:t>the data set.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There is a 1% chance</a:t>
            </a:r>
            <a:br>
              <a:rPr lang="en-US" dirty="0" smtClean="0"/>
            </a:br>
            <a:r>
              <a:rPr lang="en-US" dirty="0" smtClean="0"/>
              <a:t>that price should exceed</a:t>
            </a:r>
            <a:br>
              <a:rPr lang="en-US" dirty="0" smtClean="0"/>
            </a:br>
            <a:r>
              <a:rPr lang="en-US" dirty="0" smtClean="0"/>
              <a:t>the top or bottom band.</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smtClean="0"/>
              <a:t>I interpret this to mean </a:t>
            </a:r>
            <a:br>
              <a:rPr lang="en-US" dirty="0" smtClean="0"/>
            </a:br>
            <a:r>
              <a:rPr lang="en-US" dirty="0" smtClean="0"/>
              <a:t>that it is a highly unusual</a:t>
            </a:r>
            <a:br>
              <a:rPr lang="en-US" dirty="0" smtClean="0"/>
            </a:br>
            <a:r>
              <a:rPr lang="en-US" dirty="0" smtClean="0"/>
              <a:t>event when the</a:t>
            </a:r>
            <a:br>
              <a:rPr lang="en-US" dirty="0" smtClean="0"/>
            </a:br>
            <a:r>
              <a:rPr lang="en-US" dirty="0" smtClean="0"/>
              <a:t>top or bottom</a:t>
            </a:r>
            <a:br>
              <a:rPr lang="en-US" dirty="0" smtClean="0"/>
            </a:br>
            <a:r>
              <a:rPr lang="en-US" dirty="0" smtClean="0"/>
              <a:t>extreme band is</a:t>
            </a:r>
            <a:br>
              <a:rPr lang="en-US" dirty="0" smtClean="0"/>
            </a:br>
            <a:r>
              <a:rPr lang="en-US" dirty="0" smtClean="0"/>
              <a:t>violated.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6858000"/>
          </a:xfrm>
        </p:spPr>
        <p:txBody>
          <a:bodyPr/>
          <a:lstStyle/>
          <a:p>
            <a:r>
              <a:rPr lang="en-US" dirty="0" smtClean="0"/>
              <a:t>One of the best patterns</a:t>
            </a:r>
            <a:br>
              <a:rPr lang="en-US" dirty="0" smtClean="0"/>
            </a:br>
            <a:r>
              <a:rPr lang="en-US" dirty="0" smtClean="0"/>
              <a:t>for short term trading, is</a:t>
            </a:r>
            <a:br>
              <a:rPr lang="en-US" dirty="0" smtClean="0"/>
            </a:br>
            <a:r>
              <a:rPr lang="en-US" dirty="0" smtClean="0"/>
              <a:t>when the 60 minute chart</a:t>
            </a:r>
            <a:br>
              <a:rPr lang="en-US" dirty="0" smtClean="0"/>
            </a:br>
            <a:r>
              <a:rPr lang="en-US" dirty="0" smtClean="0"/>
              <a:t>is in an uptrend and the</a:t>
            </a:r>
            <a:br>
              <a:rPr lang="en-US" dirty="0" smtClean="0"/>
            </a:br>
            <a:r>
              <a:rPr lang="en-US" dirty="0" smtClean="0"/>
              <a:t>price gets under the lower</a:t>
            </a:r>
            <a:br>
              <a:rPr lang="en-US" dirty="0" smtClean="0"/>
            </a:br>
            <a:r>
              <a:rPr lang="en-US" dirty="0" smtClean="0"/>
              <a:t>band on the 10 minute chart.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i="1" dirty="0" smtClean="0"/>
              <a:t>Let me show you a</a:t>
            </a:r>
            <a:br>
              <a:rPr lang="en-US" i="1" dirty="0" smtClean="0"/>
            </a:br>
            <a:r>
              <a:rPr lang="en-US" i="1" dirty="0" smtClean="0"/>
              <a:t>few examples …</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rry\Documents\Mad Day\Aug 19, 2015 Webinar\AKAM 30 7-3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rry\Documents\Mad Day\Aug 19, 2015 Webinar\AKAm 10 7-3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rry\Documents\Mad Day\Aug 19, 2015 Webinar\FB 3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y\Documents\Mad Day\Aug 19, 2015 Webinar\FB 10.pn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I will demonstrate using recent</a:t>
            </a:r>
            <a:br>
              <a:rPr lang="en-US" dirty="0" smtClean="0"/>
            </a:br>
            <a:r>
              <a:rPr lang="en-US" dirty="0" smtClean="0"/>
              <a:t>price action on the VIX &amp;</a:t>
            </a:r>
            <a:br>
              <a:rPr lang="en-US" dirty="0" smtClean="0"/>
            </a:br>
            <a:r>
              <a:rPr lang="en-US" dirty="0" smtClean="0"/>
              <a:t>the S &amp; P 500.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Mad Day\Aug 19, 2015 Webinar\MA 3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arry\Documents\Mad Day\Aug 19, 2015 Webinar\MA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arry\Documents\Mad Day\Aug 19, 2015 Webinar\HIG 30.png"/>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arry\Documents\Mad Day\Aug 19, 2015 Webinar\HIG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arry\Documents\Mad Day\Aug 19, 2015 Webinar\TSN 6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arry\Documents\Mad Day\Aug 19, 2015 Webinar\TSN 30.png"/>
          <p:cNvPicPr>
            <a:picLocks noChangeAspect="1" noChangeArrowheads="1"/>
          </p:cNvPicPr>
          <p:nvPr/>
        </p:nvPicPr>
        <p:blipFill>
          <a:blip r:embed="rId2" cstate="print"/>
          <a:srcRect/>
          <a:stretch>
            <a:fillRect/>
          </a:stretch>
        </p:blipFill>
        <p:spPr bwMode="auto">
          <a:xfrm>
            <a:off x="0" y="0"/>
            <a:ext cx="9143999" cy="6629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br>
              <a:rPr lang="en-US" dirty="0" smtClean="0">
                <a:solidFill>
                  <a:srgbClr val="002060"/>
                </a:solidFill>
              </a:rPr>
            </a:br>
            <a:r>
              <a:rPr lang="en-US" dirty="0" smtClean="0">
                <a:solidFill>
                  <a:srgbClr val="002060"/>
                </a:solidFill>
              </a:rPr>
              <a:t>August 19, 2015</a:t>
            </a:r>
            <a:br>
              <a:rPr lang="en-US" dirty="0" smtClean="0">
                <a:solidFill>
                  <a:srgbClr val="002060"/>
                </a:solidFill>
              </a:rPr>
            </a:br>
            <a:r>
              <a:rPr lang="en-US" dirty="0" smtClean="0">
                <a:solidFill>
                  <a:srgbClr val="002060"/>
                </a:solidFill>
              </a:rPr>
              <a:t> davismdt@gmail.com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The VIX will apply to all major</a:t>
            </a:r>
            <a:br>
              <a:rPr lang="en-US" dirty="0" smtClean="0"/>
            </a:br>
            <a:r>
              <a:rPr lang="en-US" dirty="0" smtClean="0"/>
              <a:t>markets, including the</a:t>
            </a:r>
            <a:br>
              <a:rPr lang="en-US" dirty="0" smtClean="0"/>
            </a:br>
            <a:r>
              <a:rPr lang="en-US" dirty="0" smtClean="0"/>
              <a:t>Dow, NASD and the S &amp; P 500.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For trading purposes, using</a:t>
            </a:r>
            <a:br>
              <a:rPr lang="en-US" dirty="0" smtClean="0"/>
            </a:br>
            <a:r>
              <a:rPr lang="en-US" dirty="0" smtClean="0"/>
              <a:t>the DIA, the QQQ or the</a:t>
            </a:r>
            <a:br>
              <a:rPr lang="en-US" dirty="0" smtClean="0"/>
            </a:br>
            <a:r>
              <a:rPr lang="en-US" dirty="0" smtClean="0"/>
              <a:t>SPY will work.  I generally</a:t>
            </a:r>
            <a:br>
              <a:rPr lang="en-US" dirty="0" smtClean="0"/>
            </a:br>
            <a:r>
              <a:rPr lang="en-US" dirty="0" smtClean="0"/>
              <a:t>prefer the SPY, but the QQQ</a:t>
            </a:r>
            <a:br>
              <a:rPr lang="en-US" dirty="0" smtClean="0"/>
            </a:br>
            <a:r>
              <a:rPr lang="en-US" dirty="0" smtClean="0"/>
              <a:t>maybe better suited to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705600"/>
          </a:xfrm>
        </p:spPr>
        <p:txBody>
          <a:bodyPr>
            <a:normAutofit fontScale="90000"/>
          </a:bodyPr>
          <a:lstStyle/>
          <a:p>
            <a:r>
              <a:rPr lang="en-US" sz="4000" dirty="0" smtClean="0"/>
              <a:t>As way of demonstration,</a:t>
            </a:r>
            <a:br>
              <a:rPr lang="en-US" sz="4000" dirty="0" smtClean="0"/>
            </a:br>
            <a:r>
              <a:rPr lang="en-US" sz="4000" dirty="0" smtClean="0"/>
              <a:t>On Tuesday around midday,</a:t>
            </a:r>
            <a:br>
              <a:rPr lang="en-US" sz="4000" dirty="0" smtClean="0"/>
            </a:br>
            <a:r>
              <a:rPr lang="en-US" sz="4000" dirty="0" smtClean="0"/>
              <a:t>here is a comparison of</a:t>
            </a:r>
            <a:br>
              <a:rPr lang="en-US" sz="4000" dirty="0" smtClean="0"/>
            </a:br>
            <a:r>
              <a:rPr lang="en-US" sz="4000" dirty="0" smtClean="0"/>
              <a:t>the at the money options</a:t>
            </a:r>
            <a:br>
              <a:rPr lang="en-US" sz="4000" dirty="0" smtClean="0"/>
            </a:br>
            <a:r>
              <a:rPr lang="en-US" sz="4000" dirty="0" smtClean="0"/>
              <a:t>for all three major markets:</a:t>
            </a:r>
            <a:br>
              <a:rPr lang="en-US" sz="4000" dirty="0" smtClean="0"/>
            </a:br>
            <a:r>
              <a:rPr lang="en-US" sz="4000" dirty="0" smtClean="0"/>
              <a:t>DIA $175.74 - $175.50 Call-$.78</a:t>
            </a:r>
            <a:br>
              <a:rPr lang="en-US" sz="4000" dirty="0" smtClean="0"/>
            </a:br>
            <a:r>
              <a:rPr lang="en-US" sz="4000" dirty="0" smtClean="0"/>
              <a:t>                            $176 Call- $$.46</a:t>
            </a:r>
            <a:br>
              <a:rPr lang="en-US" sz="4000" dirty="0" smtClean="0"/>
            </a:br>
            <a:r>
              <a:rPr lang="en-US" sz="4000" dirty="0" smtClean="0"/>
              <a:t>QQQ $111.34 - $111 Call - $.73</a:t>
            </a:r>
            <a:br>
              <a:rPr lang="en-US" sz="4000" dirty="0" smtClean="0"/>
            </a:br>
            <a:r>
              <a:rPr lang="en-US" sz="4000" dirty="0" smtClean="0"/>
              <a:t>                       $111.50 Call - $.44</a:t>
            </a:r>
            <a:br>
              <a:rPr lang="en-US" sz="4000" dirty="0" smtClean="0"/>
            </a:br>
            <a:r>
              <a:rPr lang="en-US" sz="4000" dirty="0" smtClean="0"/>
              <a:t>SPY $210.42 - $210 Call - $1.09</a:t>
            </a:r>
            <a:br>
              <a:rPr lang="en-US" sz="4000" dirty="0" smtClean="0"/>
            </a:br>
            <a:r>
              <a:rPr lang="en-US" sz="4000" dirty="0" smtClean="0"/>
              <a:t>                       $210.50 Call - $.78</a:t>
            </a: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6278562"/>
          </a:xfrm>
        </p:spPr>
        <p:txBody>
          <a:bodyPr/>
          <a:lstStyle/>
          <a:p>
            <a:r>
              <a:rPr lang="en-US" dirty="0" smtClean="0"/>
              <a:t>All three instruments have</a:t>
            </a:r>
            <a:br>
              <a:rPr lang="en-US" dirty="0" smtClean="0"/>
            </a:br>
            <a:r>
              <a:rPr lang="en-US" dirty="0" smtClean="0"/>
              <a:t>options in 50 cent increments.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lstStyle/>
          <a:p>
            <a:r>
              <a:rPr lang="en-US" dirty="0" smtClean="0"/>
              <a:t>Let’s compare the Average</a:t>
            </a:r>
            <a:br>
              <a:rPr lang="en-US" dirty="0" smtClean="0"/>
            </a:br>
            <a:r>
              <a:rPr lang="en-US" dirty="0" smtClean="0"/>
              <a:t>True Range (ATR) for</a:t>
            </a:r>
            <a:br>
              <a:rPr lang="en-US" dirty="0" smtClean="0"/>
            </a:br>
            <a:r>
              <a:rPr lang="en-US" dirty="0" smtClean="0"/>
              <a:t>the three markets:</a:t>
            </a:r>
            <a:br>
              <a:rPr lang="en-US" dirty="0" smtClean="0"/>
            </a:br>
            <a:r>
              <a:rPr lang="en-US" dirty="0" smtClean="0"/>
              <a:t/>
            </a:r>
            <a:br>
              <a:rPr lang="en-US" dirty="0" smtClean="0"/>
            </a:br>
            <a:r>
              <a:rPr lang="en-US" dirty="0" smtClean="0"/>
              <a:t>SPY  </a:t>
            </a:r>
            <a:r>
              <a:rPr lang="en-US" dirty="0" smtClean="0">
                <a:solidFill>
                  <a:srgbClr val="FF0000"/>
                </a:solidFill>
              </a:rPr>
              <a:t>$1.97</a:t>
            </a:r>
            <a:r>
              <a:rPr lang="en-US" dirty="0" smtClean="0"/>
              <a:t/>
            </a:r>
            <a:br>
              <a:rPr lang="en-US" dirty="0" smtClean="0"/>
            </a:br>
            <a:r>
              <a:rPr lang="en-US" dirty="0" smtClean="0"/>
              <a:t>DIA $1.71</a:t>
            </a:r>
            <a:br>
              <a:rPr lang="en-US" dirty="0" smtClean="0"/>
            </a:br>
            <a:r>
              <a:rPr lang="en-US" dirty="0" smtClean="0"/>
              <a:t>QQQ $1.37</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smtClean="0"/>
              <a:t>As you can see from the prior</a:t>
            </a:r>
            <a:br>
              <a:rPr lang="en-US" dirty="0" smtClean="0"/>
            </a:br>
            <a:r>
              <a:rPr lang="en-US" dirty="0" smtClean="0"/>
              <a:t>slide, the SPY has an ATR</a:t>
            </a:r>
            <a:br>
              <a:rPr lang="en-US" dirty="0" smtClean="0"/>
            </a:br>
            <a:r>
              <a:rPr lang="en-US" dirty="0" smtClean="0"/>
              <a:t>$.26 greater than the DIA</a:t>
            </a:r>
            <a:br>
              <a:rPr lang="en-US" dirty="0" smtClean="0"/>
            </a:br>
            <a:r>
              <a:rPr lang="en-US" dirty="0" smtClean="0"/>
              <a:t>and $.60 greater then</a:t>
            </a:r>
            <a:br>
              <a:rPr lang="en-US" dirty="0" smtClean="0"/>
            </a:br>
            <a:r>
              <a:rPr lang="en-US" dirty="0" smtClean="0"/>
              <a:t>the QQQ.</a:t>
            </a:r>
            <a:br>
              <a:rPr lang="en-US" dirty="0" smtClean="0"/>
            </a:br>
            <a:r>
              <a:rPr lang="en-US" dirty="0" smtClean="0"/>
              <a:t>This mean is has a </a:t>
            </a:r>
            <a:r>
              <a:rPr lang="en-US" i="1" dirty="0" smtClean="0"/>
              <a:t>greater</a:t>
            </a:r>
            <a:r>
              <a:rPr lang="en-US" dirty="0" smtClean="0"/>
              <a:t/>
            </a:r>
            <a:br>
              <a:rPr lang="en-US" dirty="0" smtClean="0"/>
            </a:br>
            <a:r>
              <a:rPr lang="en-US" dirty="0" smtClean="0"/>
              <a:t>chance to cross multiple</a:t>
            </a:r>
            <a:br>
              <a:rPr lang="en-US" dirty="0" smtClean="0"/>
            </a:br>
            <a:r>
              <a:rPr lang="en-US" dirty="0" smtClean="0"/>
              <a:t>strike prices in 1 day!</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114</Words>
  <Application>Microsoft Office PowerPoint</Application>
  <PresentationFormat>On-screen Show (4:3)</PresentationFormat>
  <Paragraphs>24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I want to continue the discussion of integrating the price levels from the daily updates and how to  relate them to the market.</vt:lpstr>
      <vt:lpstr>I will demonstrate using recent price action on the VIX &amp; the S &amp; P 500.</vt:lpstr>
      <vt:lpstr>The VIX will apply to all major markets, including the Dow, NASD and the S &amp; P 500.</vt:lpstr>
      <vt:lpstr>For trading purposes, using the DIA, the QQQ or the SPY will work.  I generally prefer the SPY, but the QQQ maybe better suited to you.</vt:lpstr>
      <vt:lpstr>As way of demonstration, On Tuesday around midday, here is a comparison of the at the money options for all three major markets: DIA $175.74 - $175.50 Call-$.78                             $176 Call- $$.46 QQQ $111.34 - $111 Call - $.73                        $111.50 Call - $.44 SPY $210.42 - $210 Call - $1.09                        $210.50 Call - $.78</vt:lpstr>
      <vt:lpstr>All three instruments have options in 50 cent increments.</vt:lpstr>
      <vt:lpstr>Let’s compare the Average True Range (ATR) for the three markets:  SPY  $1.97 DIA $1.71 QQQ $1.37</vt:lpstr>
      <vt:lpstr>As you can see from the prior slide, the SPY has an ATR $.26 greater than the DIA and $.60 greater then the QQQ. This mean is has a greater chance to cross multiple strike prices in 1 day! </vt:lpstr>
      <vt:lpstr>Let’s see how we can apply this using the VIX &amp; SPX levels … I will show a 30 minute chart of the VIX and the S &amp; P with their levels.</vt:lpstr>
      <vt:lpstr>Slide 11</vt:lpstr>
      <vt:lpstr>Slide 12</vt:lpstr>
      <vt:lpstr>Another way to scalp trade using this is to scale down to a shorter timeframe, like a 10 minute or 5 minute chart and BUY the oversold conditions off that timeframe.</vt:lpstr>
      <vt:lpstr>Here is a 10 minute chart during this timeframe …</vt:lpstr>
      <vt:lpstr>Slide 15</vt:lpstr>
      <vt:lpstr>I will show how you can use the levels and scale down even further for intra day trading using yesterday as an example.</vt:lpstr>
      <vt:lpstr>Slide 17</vt:lpstr>
      <vt:lpstr>Slide 18</vt:lpstr>
      <vt:lpstr>Today I would like to share one other pattern that can be highly effective. It uses the extreme bollinger bands.</vt:lpstr>
      <vt:lpstr>The extreme Bollinger Bands use a 253 day setting, with a 2.576 setting.</vt:lpstr>
      <vt:lpstr>This setting replicates  approximately one year’s worth of price data, and should include 99% of the data set.</vt:lpstr>
      <vt:lpstr>There is a 1% chance that price should exceed the top or bottom band. </vt:lpstr>
      <vt:lpstr>I interpret this to mean  that it is a highly unusual event when the top or bottom extreme band is violated.</vt:lpstr>
      <vt:lpstr>One of the best patterns for short term trading, is when the 60 minute chart is in an uptrend and the price gets under the lower band on the 10 minute chart.</vt:lpstr>
      <vt:lpstr>Let me show you a few examples …</vt:lpstr>
      <vt:lpstr>Slide 26</vt:lpstr>
      <vt:lpstr>Slide 27</vt:lpstr>
      <vt:lpstr>Slide 28</vt:lpstr>
      <vt:lpstr>Slide 29</vt:lpstr>
      <vt:lpstr>Slide 30</vt:lpstr>
      <vt:lpstr>Slide 31</vt:lpstr>
      <vt:lpstr>Slide 32</vt:lpstr>
      <vt:lpstr>Slide 33</vt:lpstr>
      <vt:lpstr>Slide 34</vt:lpstr>
      <vt:lpstr>Slide 35</vt:lpstr>
      <vt:lpstr>Thanks for watching!  Bill Davis Mad Day Trader August 19, 2015  davismdt@gmail.com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cp:lastModifiedBy>
  <cp:revision>8</cp:revision>
  <dcterms:created xsi:type="dcterms:W3CDTF">2015-06-16T15:14:51Z</dcterms:created>
  <dcterms:modified xsi:type="dcterms:W3CDTF">2015-08-19T14:07:43Z</dcterms:modified>
</cp:coreProperties>
</file>