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6" r:id="rId19"/>
    <p:sldId id="297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5" r:id="rId37"/>
    <p:sldId id="291" r:id="rId38"/>
    <p:sldId id="292" r:id="rId39"/>
    <p:sldId id="293" r:id="rId40"/>
    <p:sldId id="294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25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0" d="100"/>
          <a:sy n="70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Webinar – September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16,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There are 3 patterns I look at: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1) Price gets above the top band</a:t>
            </a:r>
            <a:br>
              <a:rPr lang="en-US" dirty="0" smtClean="0"/>
            </a:br>
            <a:r>
              <a:rPr lang="en-US" dirty="0" smtClean="0"/>
              <a:t>2) Price hovers at the </a:t>
            </a:r>
            <a:r>
              <a:rPr lang="en-US" dirty="0" err="1" smtClean="0"/>
              <a:t>midband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3) Price gets under the lower band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Price gets above the Upper Band.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consider a stock or market that gets above the upper band as an unusual event.  And my </a:t>
            </a:r>
            <a:r>
              <a:rPr lang="en-US" b="1" i="1" dirty="0" smtClean="0"/>
              <a:t>expectation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that price will make a run</a:t>
            </a:r>
            <a:br>
              <a:rPr lang="en-US" dirty="0" smtClean="0"/>
            </a:br>
            <a:r>
              <a:rPr lang="en-US" dirty="0" smtClean="0"/>
              <a:t>back to the Upper Band …</a:t>
            </a:r>
            <a:br>
              <a:rPr lang="en-US" dirty="0" smtClean="0"/>
            </a:br>
            <a:r>
              <a:rPr lang="en-US" dirty="0" smtClean="0"/>
              <a:t>at some point.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I will show examples on </a:t>
            </a:r>
            <a:br>
              <a:rPr lang="en-US" dirty="0" smtClean="0"/>
            </a:br>
            <a:r>
              <a:rPr lang="en-US" dirty="0" smtClean="0"/>
              <a:t>various timeframes</a:t>
            </a:r>
            <a:br>
              <a:rPr lang="en-US" dirty="0" smtClean="0"/>
            </a:br>
            <a:r>
              <a:rPr lang="en-US" dirty="0" smtClean="0"/>
              <a:t>of the pattern.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ry\Documents\Mad Day\Sept 16, 2015 Webinar\CRUS Week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ry\Documents\Mad Day\Sept 16, 2015 Webinar\CLX week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ry\Documents\BSB Charts\Upper Band\WDC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ry\Documents\BSB Charts\Upper Band\FB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rry\Documents\BSB Charts\Upper Band\RARe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Barry\Documents\BSB Charts\Bottom Band\DY Dai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Barry\Documents\BSB Charts\Bottom Band\DY 60 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Trading at the Extremes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the Extreme</a:t>
            </a:r>
            <a:br>
              <a:rPr lang="en-US" dirty="0" smtClean="0"/>
            </a:br>
            <a:r>
              <a:rPr lang="en-US" dirty="0" smtClean="0"/>
              <a:t>Bollinger Bands to</a:t>
            </a:r>
            <a:br>
              <a:rPr lang="en-US" dirty="0" smtClean="0"/>
            </a:br>
            <a:r>
              <a:rPr lang="en-US" dirty="0" smtClean="0"/>
              <a:t>your advantage!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ry\Documents\BSB Charts\Upper Band\PCLN 60 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rry\Documents\BSB Charts\Upper Band\MLM 2 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ry\Documents\BSB Charts\Upper Band\BDX 2 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dirty="0" smtClean="0"/>
              <a:t>Oftentimes, you will see</a:t>
            </a:r>
            <a:br>
              <a:rPr lang="en-US" dirty="0" smtClean="0"/>
            </a:br>
            <a:r>
              <a:rPr lang="en-US" dirty="0" smtClean="0"/>
              <a:t>price hover around the</a:t>
            </a:r>
            <a:br>
              <a:rPr lang="en-US" dirty="0" smtClean="0"/>
            </a:br>
            <a:r>
              <a:rPr lang="en-US" dirty="0" smtClean="0"/>
              <a:t>mid band deciding which</a:t>
            </a:r>
            <a:br>
              <a:rPr lang="en-US" dirty="0" smtClean="0"/>
            </a:br>
            <a:r>
              <a:rPr lang="en-US" dirty="0" smtClean="0"/>
              <a:t>way to move.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629400"/>
          </a:xfrm>
        </p:spPr>
        <p:txBody>
          <a:bodyPr/>
          <a:lstStyle/>
          <a:p>
            <a:r>
              <a:rPr lang="en-US" dirty="0" smtClean="0"/>
              <a:t>This can result in a decent</a:t>
            </a:r>
            <a:br>
              <a:rPr lang="en-US" dirty="0" smtClean="0"/>
            </a:br>
            <a:r>
              <a:rPr lang="en-US" dirty="0" smtClean="0"/>
              <a:t>size move once the stock</a:t>
            </a:r>
            <a:br>
              <a:rPr lang="en-US" dirty="0" smtClean="0"/>
            </a:br>
            <a:r>
              <a:rPr lang="en-US" dirty="0" smtClean="0"/>
              <a:t>breaks out or breaks down.</a:t>
            </a:r>
            <a:br>
              <a:rPr lang="en-US" dirty="0" smtClean="0"/>
            </a:br>
            <a:r>
              <a:rPr lang="en-US" dirty="0" smtClean="0"/>
              <a:t>The Mid Band will act</a:t>
            </a:r>
            <a:br>
              <a:rPr lang="en-US" dirty="0" smtClean="0"/>
            </a:br>
            <a:r>
              <a:rPr lang="en-US" dirty="0" smtClean="0"/>
              <a:t>as support or resistance.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arry\Documents\BSB Charts\Mid Band\BG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arry\Documents\BSB Charts\Mid Band\LNKD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arry\Documents\BSB Charts\Mid Band\XEC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arry\Documents\BSB Charts\Mid Band\FDx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When price gets under the</a:t>
            </a:r>
            <a:br>
              <a:rPr lang="en-US" dirty="0" smtClean="0"/>
            </a:br>
            <a:r>
              <a:rPr lang="en-US" dirty="0" smtClean="0"/>
              <a:t>Lower Extreme Bollinger Band</a:t>
            </a:r>
            <a:br>
              <a:rPr lang="en-US" dirty="0" smtClean="0"/>
            </a:br>
            <a:r>
              <a:rPr lang="en-US" dirty="0" smtClean="0"/>
              <a:t>on a </a:t>
            </a:r>
            <a:r>
              <a:rPr lang="en-US" i="1" u="sng" dirty="0" smtClean="0"/>
              <a:t>lower</a:t>
            </a:r>
            <a:r>
              <a:rPr lang="en-US" dirty="0" smtClean="0"/>
              <a:t> timeframe, and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i="1" u="sng" dirty="0" smtClean="0"/>
              <a:t>higher</a:t>
            </a:r>
            <a:r>
              <a:rPr lang="en-US" dirty="0" smtClean="0"/>
              <a:t> timeframe is in</a:t>
            </a:r>
            <a:br>
              <a:rPr lang="en-US" dirty="0" smtClean="0"/>
            </a:br>
            <a:r>
              <a:rPr lang="en-US" dirty="0" smtClean="0"/>
              <a:t>an uptrend, you generally</a:t>
            </a:r>
            <a:br>
              <a:rPr lang="en-US" dirty="0" smtClean="0"/>
            </a:br>
            <a:r>
              <a:rPr lang="en-US" dirty="0" smtClean="0"/>
              <a:t>want to buy.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858000"/>
          </a:xfrm>
        </p:spPr>
        <p:txBody>
          <a:bodyPr/>
          <a:lstStyle/>
          <a:p>
            <a:r>
              <a:rPr lang="en-US" dirty="0" smtClean="0"/>
              <a:t>This is not a black box System!</a:t>
            </a:r>
            <a:br>
              <a:rPr lang="en-US" dirty="0" smtClean="0"/>
            </a:br>
            <a:r>
              <a:rPr lang="en-US" dirty="0" smtClean="0"/>
              <a:t>Using the </a:t>
            </a:r>
            <a:r>
              <a:rPr lang="en-US" dirty="0" err="1" smtClean="0"/>
              <a:t>bollinger</a:t>
            </a:r>
            <a:r>
              <a:rPr lang="en-US" dirty="0" smtClean="0"/>
              <a:t> bands with</a:t>
            </a:r>
            <a:br>
              <a:rPr lang="en-US" dirty="0" smtClean="0"/>
            </a:br>
            <a:r>
              <a:rPr lang="en-US" dirty="0" smtClean="0"/>
              <a:t>the suggested settings is</a:t>
            </a:r>
            <a:br>
              <a:rPr lang="en-US" dirty="0" smtClean="0"/>
            </a:br>
            <a:r>
              <a:rPr lang="en-US" dirty="0" smtClean="0"/>
              <a:t>simply a tool.  However, it is</a:t>
            </a:r>
            <a:br>
              <a:rPr lang="en-US" dirty="0" smtClean="0"/>
            </a:br>
            <a:r>
              <a:rPr lang="en-US" dirty="0" smtClean="0"/>
              <a:t>a tool that I feel gives you</a:t>
            </a:r>
            <a:br>
              <a:rPr lang="en-US" dirty="0" smtClean="0"/>
            </a:br>
            <a:r>
              <a:rPr lang="en-US" dirty="0" smtClean="0"/>
              <a:t>an instant understanding</a:t>
            </a:r>
            <a:br>
              <a:rPr lang="en-US" dirty="0" smtClean="0"/>
            </a:br>
            <a:r>
              <a:rPr lang="en-US" dirty="0" smtClean="0"/>
              <a:t>of whether a stock is </a:t>
            </a:r>
            <a:br>
              <a:rPr lang="en-US" dirty="0" smtClean="0"/>
            </a:br>
            <a:r>
              <a:rPr lang="en-US" dirty="0" smtClean="0"/>
              <a:t>overbought or oversold.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r>
              <a:rPr lang="en-US" dirty="0" smtClean="0"/>
              <a:t>If price can get above the Upper</a:t>
            </a:r>
            <a:br>
              <a:rPr lang="en-US" dirty="0" smtClean="0"/>
            </a:br>
            <a:r>
              <a:rPr lang="en-US" dirty="0" smtClean="0"/>
              <a:t>Extreme Bollinger Band, you</a:t>
            </a:r>
            <a:br>
              <a:rPr lang="en-US" dirty="0" smtClean="0"/>
            </a:br>
            <a:r>
              <a:rPr lang="en-US" dirty="0" smtClean="0"/>
              <a:t>generally want to buy the pullback.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arry\Documents\BSB Charts\up &amp; Bottom Band\JACK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arry\Documents\BSB Charts\up &amp; Bottom Band\JACK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arry\Documents\BSB Charts\up &amp; Bottom Band\JACK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arry\Documents\BSB Charts\up &amp; Bottom Band\BLMN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arry\Documents\BSB Charts\up &amp; Bottom Band\BLMN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Barry\Documents\BSB Charts\up &amp; Bottom Band\BDX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arry\Documents\BSB Charts\up &amp; Bottom Band\BDX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arry\Documents\BSB Charts\up &amp; Bottom Band\BDX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arry\Documents\BSB Charts\up &amp; Bottom Band\BDX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r>
              <a:rPr lang="en-US" dirty="0" smtClean="0"/>
              <a:t>Then it sets up expectations</a:t>
            </a:r>
            <a:br>
              <a:rPr lang="en-US" dirty="0" smtClean="0"/>
            </a:br>
            <a:r>
              <a:rPr lang="en-US" dirty="0" smtClean="0"/>
              <a:t>based on what price has</a:t>
            </a:r>
            <a:br>
              <a:rPr lang="en-US" dirty="0" smtClean="0"/>
            </a:br>
            <a:r>
              <a:rPr lang="en-US" dirty="0" smtClean="0"/>
              <a:t>been able to achieve.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Generally, you want to sell</a:t>
            </a:r>
            <a:br>
              <a:rPr lang="en-US" dirty="0" smtClean="0"/>
            </a:br>
            <a:r>
              <a:rPr lang="en-US" dirty="0" smtClean="0"/>
              <a:t>when price gets above the</a:t>
            </a:r>
            <a:br>
              <a:rPr lang="en-US" dirty="0" smtClean="0"/>
            </a:br>
            <a:r>
              <a:rPr lang="en-US" dirty="0" smtClean="0"/>
              <a:t>Upper Band on the Lower</a:t>
            </a:r>
            <a:br>
              <a:rPr lang="en-US" dirty="0" smtClean="0"/>
            </a:br>
            <a:r>
              <a:rPr lang="en-US" dirty="0" smtClean="0"/>
              <a:t>Timeframe, when the</a:t>
            </a:r>
            <a:br>
              <a:rPr lang="en-US" dirty="0" smtClean="0"/>
            </a:br>
            <a:r>
              <a:rPr lang="en-US" dirty="0" smtClean="0"/>
              <a:t>higher timeframe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 downtrend.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Barry\Documents\BSB Charts\Upper Band\BIDU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arry\Documents\BSB Charts\Upper Band\BIDU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Barry\Documents\BSB Charts\Upper Band\FDX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Barry\Documents\BSB Charts\Upper Band\FDX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arry\Documents\BSB Charts\Upper Band\SHW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Barry\Documents\BSB Charts\Upper Band\SHW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Barry\Documents\BSB Charts\Upper Band\DLPH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Barry\Documents\BSB Charts\Upper Band\DLPH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Barry\Documents\BSB Charts\Upper Band\CLVS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858000"/>
          </a:xfrm>
        </p:spPr>
        <p:txBody>
          <a:bodyPr/>
          <a:lstStyle/>
          <a:p>
            <a:r>
              <a:rPr lang="en-US" dirty="0" smtClean="0"/>
              <a:t>The settings I suggest are this:</a:t>
            </a:r>
            <a:br>
              <a:rPr lang="en-US" dirty="0" smtClean="0"/>
            </a:br>
            <a:r>
              <a:rPr lang="en-US" dirty="0" smtClean="0"/>
              <a:t>253 Days with a</a:t>
            </a:r>
            <a:br>
              <a:rPr lang="en-US" dirty="0" smtClean="0"/>
            </a:br>
            <a:r>
              <a:rPr lang="en-US" dirty="0" smtClean="0"/>
              <a:t>2.576 standard deviation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Just plug those settings into</a:t>
            </a:r>
            <a:br>
              <a:rPr lang="en-US" dirty="0" smtClean="0"/>
            </a:br>
            <a:r>
              <a:rPr lang="en-US" dirty="0" smtClean="0"/>
              <a:t>your charting package.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Barry\Documents\BSB Charts\Upper Band\CLVS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Thanks for watching!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Bill Davis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Mad Day Trader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September </a:t>
            </a:r>
            <a:r>
              <a:rPr lang="en-US" dirty="0" smtClean="0">
                <a:solidFill>
                  <a:srgbClr val="002060"/>
                </a:solidFill>
              </a:rPr>
              <a:t>16, </a:t>
            </a:r>
            <a:r>
              <a:rPr lang="en-US" dirty="0" smtClean="0">
                <a:solidFill>
                  <a:srgbClr val="002060"/>
                </a:solidFill>
              </a:rPr>
              <a:t>2015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r>
              <a:rPr lang="en-US" dirty="0" smtClean="0"/>
              <a:t>The 253 day setting represents</a:t>
            </a:r>
            <a:br>
              <a:rPr lang="en-US" dirty="0" smtClean="0"/>
            </a:br>
            <a:r>
              <a:rPr lang="en-US" dirty="0" smtClean="0"/>
              <a:t>about a year of trading on a</a:t>
            </a:r>
            <a:br>
              <a:rPr lang="en-US" dirty="0" smtClean="0"/>
            </a:br>
            <a:r>
              <a:rPr lang="en-US" dirty="0" smtClean="0"/>
              <a:t>daily chart.  The 2.576 setting</a:t>
            </a:r>
            <a:br>
              <a:rPr lang="en-US" dirty="0" smtClean="0"/>
            </a:br>
            <a:r>
              <a:rPr lang="en-US" dirty="0" smtClean="0"/>
              <a:t>should encompass 99.9%</a:t>
            </a:r>
            <a:br>
              <a:rPr lang="en-US" dirty="0" smtClean="0"/>
            </a:br>
            <a:r>
              <a:rPr lang="en-US" dirty="0" smtClean="0"/>
              <a:t>of all the price action.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0"/>
          </a:xfrm>
        </p:spPr>
        <p:txBody>
          <a:bodyPr/>
          <a:lstStyle/>
          <a:p>
            <a:r>
              <a:rPr lang="en-US" dirty="0" smtClean="0"/>
              <a:t>By definition, if price can get</a:t>
            </a:r>
            <a:br>
              <a:rPr lang="en-US" dirty="0" smtClean="0"/>
            </a:br>
            <a:r>
              <a:rPr lang="en-US" dirty="0" smtClean="0"/>
              <a:t>above or below the upper or</a:t>
            </a:r>
            <a:br>
              <a:rPr lang="en-US" dirty="0" smtClean="0"/>
            </a:br>
            <a:r>
              <a:rPr lang="en-US" dirty="0" smtClean="0"/>
              <a:t>lower band, it is an</a:t>
            </a:r>
            <a:br>
              <a:rPr lang="en-US" dirty="0" smtClean="0"/>
            </a:br>
            <a:r>
              <a:rPr lang="en-US" dirty="0" smtClean="0"/>
              <a:t>unusual event.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In general, you should be</a:t>
            </a:r>
            <a:br>
              <a:rPr lang="en-US" dirty="0" smtClean="0"/>
            </a:br>
            <a:r>
              <a:rPr lang="en-US" dirty="0" smtClean="0"/>
              <a:t>looking to cover a long</a:t>
            </a:r>
            <a:br>
              <a:rPr lang="en-US" dirty="0" smtClean="0"/>
            </a:br>
            <a:r>
              <a:rPr lang="en-US" dirty="0" smtClean="0"/>
              <a:t>position above the upper</a:t>
            </a:r>
            <a:br>
              <a:rPr lang="en-US" dirty="0" smtClean="0"/>
            </a:br>
            <a:r>
              <a:rPr lang="en-US" dirty="0" smtClean="0"/>
              <a:t>bands.  Initiating a long</a:t>
            </a:r>
            <a:br>
              <a:rPr lang="en-US" dirty="0" smtClean="0"/>
            </a:br>
            <a:r>
              <a:rPr lang="en-US" dirty="0" smtClean="0"/>
              <a:t>position </a:t>
            </a:r>
            <a:r>
              <a:rPr lang="en-US" i="1" dirty="0" smtClean="0"/>
              <a:t>ABOVE</a:t>
            </a:r>
            <a:r>
              <a:rPr lang="en-US" dirty="0" smtClean="0"/>
              <a:t> the top band</a:t>
            </a:r>
            <a:br>
              <a:rPr lang="en-US" dirty="0" smtClean="0"/>
            </a:br>
            <a:r>
              <a:rPr lang="en-US" dirty="0" smtClean="0"/>
              <a:t>should generally be avoided.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In general, you should be</a:t>
            </a:r>
            <a:br>
              <a:rPr lang="en-US" dirty="0" smtClean="0"/>
            </a:br>
            <a:r>
              <a:rPr lang="en-US" dirty="0" smtClean="0"/>
              <a:t>thinking of covering a short</a:t>
            </a:r>
            <a:br>
              <a:rPr lang="en-US" dirty="0" smtClean="0"/>
            </a:br>
            <a:r>
              <a:rPr lang="en-US" dirty="0" smtClean="0"/>
              <a:t>position when price breaks</a:t>
            </a:r>
            <a:br>
              <a:rPr lang="en-US" dirty="0" smtClean="0"/>
            </a:br>
            <a:r>
              <a:rPr lang="en-US" dirty="0" smtClean="0"/>
              <a:t>under the lower Band. </a:t>
            </a:r>
            <a:br>
              <a:rPr lang="en-US" dirty="0" smtClean="0"/>
            </a:br>
            <a:r>
              <a:rPr lang="en-US" dirty="0" smtClean="0"/>
              <a:t>Initiating a short position </a:t>
            </a:r>
            <a:r>
              <a:rPr lang="en-US" i="1" dirty="0" smtClean="0"/>
              <a:t>BELOW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bottom band should</a:t>
            </a:r>
            <a:br>
              <a:rPr lang="en-US" dirty="0" smtClean="0"/>
            </a:br>
            <a:r>
              <a:rPr lang="en-US" dirty="0" smtClean="0"/>
              <a:t>generally be avoided.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113</Words>
  <Application>Microsoft Office PowerPoint</Application>
  <PresentationFormat>On-screen Show (4:3)</PresentationFormat>
  <Paragraphs>21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Trading at the Extremes  Using the Extreme Bollinger Bands to your advantage!</vt:lpstr>
      <vt:lpstr>This is not a black box System! Using the bollinger bands with the suggested settings is simply a tool.  However, it is a tool that I feel gives you an instant understanding of whether a stock is  overbought or oversold.</vt:lpstr>
      <vt:lpstr>Then it sets up expectations based on what price has been able to achieve.</vt:lpstr>
      <vt:lpstr>The settings I suggest are this: 253 Days with a 2.576 standard deviation  Just plug those settings into your charting package.</vt:lpstr>
      <vt:lpstr>The 253 day setting represents about a year of trading on a daily chart.  The 2.576 setting should encompass 99.9% of all the price action.</vt:lpstr>
      <vt:lpstr>By definition, if price can get above or below the upper or lower band, it is an unusual event.</vt:lpstr>
      <vt:lpstr>In general, you should be looking to cover a long position above the upper bands.  Initiating a long position ABOVE the top band should generally be avoided.</vt:lpstr>
      <vt:lpstr>In general, you should be thinking of covering a short position when price breaks under the lower Band.  Initiating a short position BELOW the bottom band should generally be avoided.</vt:lpstr>
      <vt:lpstr>There are 3 patterns I look at:  1) Price gets above the top band 2) Price hovers at the midband 3) Price gets under the lower band</vt:lpstr>
      <vt:lpstr>Price gets above the Upper Band.  I consider a stock or market that gets above the upper band as an unusual event.  And my expectation is that price will make a run back to the Upper Band … at some point.</vt:lpstr>
      <vt:lpstr>I will show examples on  various timeframes of the pattern.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Oftentimes, you will see price hover around the mid band deciding which way to move.</vt:lpstr>
      <vt:lpstr>This can result in a decent size move once the stock breaks out or breaks down. The Mid Band will act as support or resistance.</vt:lpstr>
      <vt:lpstr>Slide 25</vt:lpstr>
      <vt:lpstr>Slide 26</vt:lpstr>
      <vt:lpstr>Slide 27</vt:lpstr>
      <vt:lpstr>Slide 28</vt:lpstr>
      <vt:lpstr>When price gets under the Lower Extreme Bollinger Band on a lower timeframe, and the higher timeframe is in an uptrend, you generally want to buy.</vt:lpstr>
      <vt:lpstr>If price can get above the Upper Extreme Bollinger Band, you generally want to buy the pullback.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Generally, you want to sell when price gets above the Upper Band on the Lower Timeframe, when the higher timeframe is  in a downtrend.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Thanks for watching!  Bill Davis Mad Day Trader September 16, 2015  davismdt@gmail.com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</cp:revision>
  <dcterms:created xsi:type="dcterms:W3CDTF">2015-06-16T15:14:51Z</dcterms:created>
  <dcterms:modified xsi:type="dcterms:W3CDTF">2015-09-15T18:50:44Z</dcterms:modified>
</cp:coreProperties>
</file>