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395" r:id="rId3"/>
    <p:sldId id="257" r:id="rId4"/>
    <p:sldId id="259" r:id="rId5"/>
    <p:sldId id="260" r:id="rId6"/>
    <p:sldId id="429" r:id="rId7"/>
    <p:sldId id="264" r:id="rId8"/>
    <p:sldId id="485" r:id="rId9"/>
    <p:sldId id="265" r:id="rId10"/>
    <p:sldId id="266" r:id="rId11"/>
    <p:sldId id="267" r:id="rId12"/>
    <p:sldId id="268" r:id="rId13"/>
    <p:sldId id="269" r:id="rId14"/>
    <p:sldId id="423" r:id="rId15"/>
    <p:sldId id="272" r:id="rId16"/>
    <p:sldId id="273" r:id="rId17"/>
    <p:sldId id="274" r:id="rId18"/>
    <p:sldId id="275" r:id="rId19"/>
    <p:sldId id="276" r:id="rId20"/>
    <p:sldId id="279" r:id="rId21"/>
    <p:sldId id="483" r:id="rId22"/>
    <p:sldId id="281" r:id="rId23"/>
    <p:sldId id="282" r:id="rId24"/>
    <p:sldId id="283" r:id="rId25"/>
    <p:sldId id="479" r:id="rId26"/>
    <p:sldId id="284" r:id="rId27"/>
    <p:sldId id="285" r:id="rId28"/>
    <p:sldId id="442" r:id="rId29"/>
    <p:sldId id="287" r:id="rId30"/>
    <p:sldId id="421" r:id="rId31"/>
    <p:sldId id="288" r:id="rId32"/>
    <p:sldId id="289" r:id="rId33"/>
    <p:sldId id="481" r:id="rId34"/>
    <p:sldId id="290" r:id="rId35"/>
    <p:sldId id="291" r:id="rId36"/>
    <p:sldId id="487" r:id="rId37"/>
    <p:sldId id="336" r:id="rId38"/>
    <p:sldId id="292" r:id="rId39"/>
    <p:sldId id="405" r:id="rId40"/>
    <p:sldId id="295" r:id="rId41"/>
    <p:sldId id="400" r:id="rId42"/>
    <p:sldId id="296" r:id="rId43"/>
    <p:sldId id="482" r:id="rId44"/>
    <p:sldId id="299" r:id="rId45"/>
    <p:sldId id="300" r:id="rId46"/>
    <p:sldId id="301" r:id="rId47"/>
    <p:sldId id="473" r:id="rId48"/>
    <p:sldId id="303" r:id="rId49"/>
    <p:sldId id="304" r:id="rId50"/>
    <p:sldId id="305" r:id="rId51"/>
    <p:sldId id="306" r:id="rId52"/>
    <p:sldId id="307" r:id="rId53"/>
    <p:sldId id="309" r:id="rId54"/>
    <p:sldId id="484" r:id="rId55"/>
    <p:sldId id="388" r:id="rId56"/>
    <p:sldId id="312" r:id="rId57"/>
    <p:sldId id="380" r:id="rId58"/>
    <p:sldId id="387" r:id="rId59"/>
    <p:sldId id="369" r:id="rId60"/>
    <p:sldId id="370" r:id="rId61"/>
    <p:sldId id="371" r:id="rId62"/>
    <p:sldId id="313" r:id="rId63"/>
    <p:sldId id="315" r:id="rId64"/>
    <p:sldId id="316" r:id="rId65"/>
    <p:sldId id="486" r:id="rId66"/>
    <p:sldId id="319" r:id="rId67"/>
    <p:sldId id="320" r:id="rId68"/>
    <p:sldId id="322" r:id="rId69"/>
    <p:sldId id="323" r:id="rId70"/>
    <p:sldId id="324" r:id="rId71"/>
    <p:sldId id="474" r:id="rId72"/>
    <p:sldId id="326" r:id="rId73"/>
    <p:sldId id="327" r:id="rId74"/>
    <p:sldId id="328" r:id="rId75"/>
    <p:sldId id="329" r:id="rId76"/>
    <p:sldId id="331" r:id="rId77"/>
    <p:sldId id="332" r:id="rId78"/>
    <p:sldId id="349" r:id="rId79"/>
    <p:sldId id="458" r:id="rId80"/>
    <p:sldId id="335" r:id="rId8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9" autoAdjust="0"/>
    <p:restoredTop sz="94660"/>
  </p:normalViewPr>
  <p:slideViewPr>
    <p:cSldViewPr>
      <p:cViewPr varScale="1">
        <p:scale>
          <a:sx n="96" d="100"/>
          <a:sy n="96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osition%20Sheet%20201509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erformance%20201509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erformance%20201509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explosion val="25"/>
          <c:val>
            <c:numRef>
              <c:f>Sheet1!$B$16:$B$22</c:f>
              <c:numCache>
                <c:formatCode>General</c:formatCode>
                <c:ptCount val="7"/>
                <c:pt idx="0" formatCode="0.00%">
                  <c:v>0</c:v>
                </c:pt>
                <c:pt idx="5" formatCode="0.00%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Sheet1!$E$925:$E$1177</c:f>
              <c:numCache>
                <c:formatCode>m/d/yy</c:formatCode>
                <c:ptCount val="253"/>
                <c:pt idx="0">
                  <c:v>41887</c:v>
                </c:pt>
                <c:pt idx="1">
                  <c:v>41890</c:v>
                </c:pt>
                <c:pt idx="2">
                  <c:v>41891</c:v>
                </c:pt>
                <c:pt idx="3">
                  <c:v>41892</c:v>
                </c:pt>
                <c:pt idx="4">
                  <c:v>41893</c:v>
                </c:pt>
                <c:pt idx="5">
                  <c:v>41894</c:v>
                </c:pt>
                <c:pt idx="6">
                  <c:v>41897</c:v>
                </c:pt>
                <c:pt idx="7">
                  <c:v>41898</c:v>
                </c:pt>
                <c:pt idx="8">
                  <c:v>41899</c:v>
                </c:pt>
                <c:pt idx="9">
                  <c:v>41900</c:v>
                </c:pt>
                <c:pt idx="10">
                  <c:v>41901</c:v>
                </c:pt>
                <c:pt idx="11">
                  <c:v>41904</c:v>
                </c:pt>
                <c:pt idx="12">
                  <c:v>41905</c:v>
                </c:pt>
                <c:pt idx="13">
                  <c:v>41906</c:v>
                </c:pt>
                <c:pt idx="14">
                  <c:v>41907</c:v>
                </c:pt>
                <c:pt idx="15">
                  <c:v>41908</c:v>
                </c:pt>
                <c:pt idx="16">
                  <c:v>41911</c:v>
                </c:pt>
                <c:pt idx="17">
                  <c:v>41912</c:v>
                </c:pt>
                <c:pt idx="18">
                  <c:v>41913</c:v>
                </c:pt>
                <c:pt idx="19">
                  <c:v>41914</c:v>
                </c:pt>
                <c:pt idx="20">
                  <c:v>41915</c:v>
                </c:pt>
                <c:pt idx="21">
                  <c:v>41918</c:v>
                </c:pt>
                <c:pt idx="22">
                  <c:v>41919</c:v>
                </c:pt>
                <c:pt idx="23">
                  <c:v>41920</c:v>
                </c:pt>
                <c:pt idx="24">
                  <c:v>41921</c:v>
                </c:pt>
                <c:pt idx="25">
                  <c:v>41922</c:v>
                </c:pt>
                <c:pt idx="26">
                  <c:v>41925</c:v>
                </c:pt>
                <c:pt idx="27">
                  <c:v>41926</c:v>
                </c:pt>
                <c:pt idx="28">
                  <c:v>41927</c:v>
                </c:pt>
                <c:pt idx="29">
                  <c:v>41928</c:v>
                </c:pt>
                <c:pt idx="30">
                  <c:v>41929</c:v>
                </c:pt>
                <c:pt idx="31">
                  <c:v>41932</c:v>
                </c:pt>
                <c:pt idx="32">
                  <c:v>41933</c:v>
                </c:pt>
                <c:pt idx="33">
                  <c:v>41934</c:v>
                </c:pt>
                <c:pt idx="34">
                  <c:v>41935</c:v>
                </c:pt>
                <c:pt idx="35">
                  <c:v>41936</c:v>
                </c:pt>
                <c:pt idx="36">
                  <c:v>41939</c:v>
                </c:pt>
                <c:pt idx="37">
                  <c:v>41940</c:v>
                </c:pt>
                <c:pt idx="38">
                  <c:v>41941</c:v>
                </c:pt>
                <c:pt idx="39">
                  <c:v>41942</c:v>
                </c:pt>
                <c:pt idx="40">
                  <c:v>41943</c:v>
                </c:pt>
                <c:pt idx="41">
                  <c:v>41946</c:v>
                </c:pt>
                <c:pt idx="42">
                  <c:v>41947</c:v>
                </c:pt>
                <c:pt idx="43">
                  <c:v>41948</c:v>
                </c:pt>
                <c:pt idx="44">
                  <c:v>41949</c:v>
                </c:pt>
                <c:pt idx="45">
                  <c:v>41950</c:v>
                </c:pt>
                <c:pt idx="46">
                  <c:v>41953</c:v>
                </c:pt>
                <c:pt idx="47">
                  <c:v>41954</c:v>
                </c:pt>
                <c:pt idx="48">
                  <c:v>41955</c:v>
                </c:pt>
                <c:pt idx="49">
                  <c:v>41956</c:v>
                </c:pt>
                <c:pt idx="50">
                  <c:v>41957</c:v>
                </c:pt>
                <c:pt idx="51">
                  <c:v>41960</c:v>
                </c:pt>
                <c:pt idx="52">
                  <c:v>41961</c:v>
                </c:pt>
                <c:pt idx="53">
                  <c:v>41962</c:v>
                </c:pt>
                <c:pt idx="54">
                  <c:v>41963</c:v>
                </c:pt>
                <c:pt idx="55">
                  <c:v>41964</c:v>
                </c:pt>
                <c:pt idx="56">
                  <c:v>41967</c:v>
                </c:pt>
                <c:pt idx="57">
                  <c:v>41968</c:v>
                </c:pt>
                <c:pt idx="58">
                  <c:v>41969</c:v>
                </c:pt>
                <c:pt idx="59">
                  <c:v>41971</c:v>
                </c:pt>
                <c:pt idx="60">
                  <c:v>41974</c:v>
                </c:pt>
                <c:pt idx="61">
                  <c:v>41975</c:v>
                </c:pt>
                <c:pt idx="62">
                  <c:v>41976</c:v>
                </c:pt>
                <c:pt idx="63">
                  <c:v>41977</c:v>
                </c:pt>
                <c:pt idx="64">
                  <c:v>41978</c:v>
                </c:pt>
                <c:pt idx="65">
                  <c:v>41981</c:v>
                </c:pt>
                <c:pt idx="66">
                  <c:v>41982</c:v>
                </c:pt>
                <c:pt idx="67">
                  <c:v>41983</c:v>
                </c:pt>
                <c:pt idx="68">
                  <c:v>41984</c:v>
                </c:pt>
                <c:pt idx="69">
                  <c:v>41985</c:v>
                </c:pt>
                <c:pt idx="70">
                  <c:v>41988</c:v>
                </c:pt>
                <c:pt idx="71">
                  <c:v>41989</c:v>
                </c:pt>
                <c:pt idx="72">
                  <c:v>41990</c:v>
                </c:pt>
                <c:pt idx="73">
                  <c:v>41991</c:v>
                </c:pt>
                <c:pt idx="74">
                  <c:v>41992</c:v>
                </c:pt>
                <c:pt idx="75">
                  <c:v>41995</c:v>
                </c:pt>
                <c:pt idx="76">
                  <c:v>41996</c:v>
                </c:pt>
                <c:pt idx="77">
                  <c:v>41997</c:v>
                </c:pt>
                <c:pt idx="78">
                  <c:v>41999</c:v>
                </c:pt>
                <c:pt idx="79">
                  <c:v>42002</c:v>
                </c:pt>
                <c:pt idx="80">
                  <c:v>42003</c:v>
                </c:pt>
                <c:pt idx="81">
                  <c:v>42004</c:v>
                </c:pt>
                <c:pt idx="82">
                  <c:v>42006</c:v>
                </c:pt>
                <c:pt idx="83">
                  <c:v>42009</c:v>
                </c:pt>
                <c:pt idx="84">
                  <c:v>42010</c:v>
                </c:pt>
                <c:pt idx="85">
                  <c:v>42011</c:v>
                </c:pt>
                <c:pt idx="86">
                  <c:v>42012</c:v>
                </c:pt>
                <c:pt idx="87">
                  <c:v>42013</c:v>
                </c:pt>
                <c:pt idx="88">
                  <c:v>42016</c:v>
                </c:pt>
                <c:pt idx="89">
                  <c:v>42017</c:v>
                </c:pt>
                <c:pt idx="90">
                  <c:v>42018</c:v>
                </c:pt>
                <c:pt idx="91">
                  <c:v>42019</c:v>
                </c:pt>
                <c:pt idx="92">
                  <c:v>42020</c:v>
                </c:pt>
                <c:pt idx="93">
                  <c:v>42024</c:v>
                </c:pt>
                <c:pt idx="94">
                  <c:v>42025</c:v>
                </c:pt>
                <c:pt idx="95">
                  <c:v>42026</c:v>
                </c:pt>
                <c:pt idx="96">
                  <c:v>42027</c:v>
                </c:pt>
                <c:pt idx="97">
                  <c:v>42030</c:v>
                </c:pt>
                <c:pt idx="98">
                  <c:v>42031</c:v>
                </c:pt>
                <c:pt idx="99">
                  <c:v>42032</c:v>
                </c:pt>
                <c:pt idx="100">
                  <c:v>42033</c:v>
                </c:pt>
                <c:pt idx="101">
                  <c:v>42034</c:v>
                </c:pt>
                <c:pt idx="102">
                  <c:v>42037</c:v>
                </c:pt>
                <c:pt idx="103">
                  <c:v>42038</c:v>
                </c:pt>
                <c:pt idx="104">
                  <c:v>42039</c:v>
                </c:pt>
                <c:pt idx="105">
                  <c:v>42040</c:v>
                </c:pt>
                <c:pt idx="106">
                  <c:v>42041</c:v>
                </c:pt>
                <c:pt idx="107">
                  <c:v>42044</c:v>
                </c:pt>
                <c:pt idx="108">
                  <c:v>42045</c:v>
                </c:pt>
                <c:pt idx="109">
                  <c:v>42046</c:v>
                </c:pt>
                <c:pt idx="110">
                  <c:v>42047</c:v>
                </c:pt>
                <c:pt idx="111">
                  <c:v>42048</c:v>
                </c:pt>
                <c:pt idx="112">
                  <c:v>42052</c:v>
                </c:pt>
                <c:pt idx="113">
                  <c:v>42053</c:v>
                </c:pt>
                <c:pt idx="114">
                  <c:v>42054</c:v>
                </c:pt>
                <c:pt idx="115">
                  <c:v>42055</c:v>
                </c:pt>
                <c:pt idx="116">
                  <c:v>42058</c:v>
                </c:pt>
                <c:pt idx="117">
                  <c:v>42059</c:v>
                </c:pt>
                <c:pt idx="118">
                  <c:v>42060</c:v>
                </c:pt>
                <c:pt idx="119">
                  <c:v>42061</c:v>
                </c:pt>
                <c:pt idx="120">
                  <c:v>42062</c:v>
                </c:pt>
                <c:pt idx="121">
                  <c:v>42065</c:v>
                </c:pt>
                <c:pt idx="122">
                  <c:v>42066</c:v>
                </c:pt>
                <c:pt idx="123">
                  <c:v>42067</c:v>
                </c:pt>
                <c:pt idx="124">
                  <c:v>42068</c:v>
                </c:pt>
                <c:pt idx="125">
                  <c:v>42069</c:v>
                </c:pt>
                <c:pt idx="126">
                  <c:v>42072</c:v>
                </c:pt>
                <c:pt idx="127">
                  <c:v>42073</c:v>
                </c:pt>
                <c:pt idx="128">
                  <c:v>42074</c:v>
                </c:pt>
                <c:pt idx="129">
                  <c:v>42075</c:v>
                </c:pt>
                <c:pt idx="130">
                  <c:v>42076</c:v>
                </c:pt>
                <c:pt idx="131">
                  <c:v>42079</c:v>
                </c:pt>
                <c:pt idx="132">
                  <c:v>42080</c:v>
                </c:pt>
                <c:pt idx="133">
                  <c:v>42081</c:v>
                </c:pt>
                <c:pt idx="134">
                  <c:v>42082</c:v>
                </c:pt>
                <c:pt idx="135">
                  <c:v>42083</c:v>
                </c:pt>
                <c:pt idx="136">
                  <c:v>42086</c:v>
                </c:pt>
                <c:pt idx="137">
                  <c:v>42087</c:v>
                </c:pt>
                <c:pt idx="138">
                  <c:v>42088</c:v>
                </c:pt>
                <c:pt idx="139">
                  <c:v>42089</c:v>
                </c:pt>
                <c:pt idx="140">
                  <c:v>42090</c:v>
                </c:pt>
                <c:pt idx="141">
                  <c:v>42093</c:v>
                </c:pt>
                <c:pt idx="142">
                  <c:v>42094</c:v>
                </c:pt>
                <c:pt idx="143">
                  <c:v>42095</c:v>
                </c:pt>
                <c:pt idx="144">
                  <c:v>42096</c:v>
                </c:pt>
                <c:pt idx="145">
                  <c:v>42100</c:v>
                </c:pt>
                <c:pt idx="146">
                  <c:v>42101</c:v>
                </c:pt>
                <c:pt idx="147">
                  <c:v>42102</c:v>
                </c:pt>
                <c:pt idx="148">
                  <c:v>42103</c:v>
                </c:pt>
                <c:pt idx="149">
                  <c:v>42104</c:v>
                </c:pt>
                <c:pt idx="150">
                  <c:v>42107</c:v>
                </c:pt>
                <c:pt idx="151">
                  <c:v>42108</c:v>
                </c:pt>
                <c:pt idx="152">
                  <c:v>42109</c:v>
                </c:pt>
                <c:pt idx="153">
                  <c:v>42110</c:v>
                </c:pt>
                <c:pt idx="154">
                  <c:v>42111</c:v>
                </c:pt>
                <c:pt idx="155">
                  <c:v>42114</c:v>
                </c:pt>
                <c:pt idx="156">
                  <c:v>42115</c:v>
                </c:pt>
                <c:pt idx="157">
                  <c:v>42116</c:v>
                </c:pt>
                <c:pt idx="158">
                  <c:v>42117</c:v>
                </c:pt>
                <c:pt idx="159">
                  <c:v>42118</c:v>
                </c:pt>
                <c:pt idx="160">
                  <c:v>42121</c:v>
                </c:pt>
                <c:pt idx="161">
                  <c:v>42122</c:v>
                </c:pt>
                <c:pt idx="162">
                  <c:v>42123</c:v>
                </c:pt>
                <c:pt idx="163">
                  <c:v>42124</c:v>
                </c:pt>
                <c:pt idx="164">
                  <c:v>42125</c:v>
                </c:pt>
                <c:pt idx="165">
                  <c:v>42128</c:v>
                </c:pt>
                <c:pt idx="166">
                  <c:v>42129</c:v>
                </c:pt>
                <c:pt idx="167">
                  <c:v>42130</c:v>
                </c:pt>
                <c:pt idx="168">
                  <c:v>42131</c:v>
                </c:pt>
                <c:pt idx="169">
                  <c:v>42132</c:v>
                </c:pt>
                <c:pt idx="170">
                  <c:v>42135</c:v>
                </c:pt>
                <c:pt idx="171">
                  <c:v>42136</c:v>
                </c:pt>
                <c:pt idx="172">
                  <c:v>42137</c:v>
                </c:pt>
                <c:pt idx="173">
                  <c:v>42138</c:v>
                </c:pt>
                <c:pt idx="174">
                  <c:v>42139</c:v>
                </c:pt>
                <c:pt idx="175">
                  <c:v>42142</c:v>
                </c:pt>
                <c:pt idx="176">
                  <c:v>42143</c:v>
                </c:pt>
                <c:pt idx="177">
                  <c:v>42144</c:v>
                </c:pt>
                <c:pt idx="178">
                  <c:v>42145</c:v>
                </c:pt>
                <c:pt idx="179">
                  <c:v>42146</c:v>
                </c:pt>
                <c:pt idx="180">
                  <c:v>42150</c:v>
                </c:pt>
                <c:pt idx="181">
                  <c:v>42151</c:v>
                </c:pt>
                <c:pt idx="182">
                  <c:v>42152</c:v>
                </c:pt>
                <c:pt idx="183">
                  <c:v>42153</c:v>
                </c:pt>
                <c:pt idx="184">
                  <c:v>42156</c:v>
                </c:pt>
                <c:pt idx="185">
                  <c:v>42157</c:v>
                </c:pt>
                <c:pt idx="186">
                  <c:v>42158</c:v>
                </c:pt>
                <c:pt idx="187">
                  <c:v>42159</c:v>
                </c:pt>
                <c:pt idx="188">
                  <c:v>42160</c:v>
                </c:pt>
                <c:pt idx="189">
                  <c:v>42163</c:v>
                </c:pt>
                <c:pt idx="190">
                  <c:v>42164</c:v>
                </c:pt>
                <c:pt idx="191">
                  <c:v>42165</c:v>
                </c:pt>
                <c:pt idx="192">
                  <c:v>42166</c:v>
                </c:pt>
                <c:pt idx="193">
                  <c:v>42167</c:v>
                </c:pt>
                <c:pt idx="194">
                  <c:v>42170</c:v>
                </c:pt>
                <c:pt idx="195">
                  <c:v>42171</c:v>
                </c:pt>
                <c:pt idx="196">
                  <c:v>42172</c:v>
                </c:pt>
                <c:pt idx="197">
                  <c:v>42173</c:v>
                </c:pt>
                <c:pt idx="198">
                  <c:v>42174</c:v>
                </c:pt>
                <c:pt idx="199">
                  <c:v>42177</c:v>
                </c:pt>
                <c:pt idx="200">
                  <c:v>42178</c:v>
                </c:pt>
                <c:pt idx="201">
                  <c:v>42179</c:v>
                </c:pt>
                <c:pt idx="202">
                  <c:v>42180</c:v>
                </c:pt>
                <c:pt idx="203">
                  <c:v>42181</c:v>
                </c:pt>
                <c:pt idx="204">
                  <c:v>42184</c:v>
                </c:pt>
                <c:pt idx="205">
                  <c:v>42185</c:v>
                </c:pt>
                <c:pt idx="206">
                  <c:v>42186</c:v>
                </c:pt>
                <c:pt idx="207">
                  <c:v>42187</c:v>
                </c:pt>
                <c:pt idx="208">
                  <c:v>42191</c:v>
                </c:pt>
                <c:pt idx="209">
                  <c:v>42192</c:v>
                </c:pt>
                <c:pt idx="210">
                  <c:v>42193</c:v>
                </c:pt>
                <c:pt idx="211">
                  <c:v>42194</c:v>
                </c:pt>
                <c:pt idx="212">
                  <c:v>42195</c:v>
                </c:pt>
                <c:pt idx="213">
                  <c:v>42198</c:v>
                </c:pt>
                <c:pt idx="214">
                  <c:v>42199</c:v>
                </c:pt>
                <c:pt idx="215">
                  <c:v>42200</c:v>
                </c:pt>
                <c:pt idx="216">
                  <c:v>42201</c:v>
                </c:pt>
                <c:pt idx="217">
                  <c:v>42202</c:v>
                </c:pt>
                <c:pt idx="218">
                  <c:v>42205</c:v>
                </c:pt>
                <c:pt idx="219">
                  <c:v>42206</c:v>
                </c:pt>
                <c:pt idx="220">
                  <c:v>42207</c:v>
                </c:pt>
                <c:pt idx="221">
                  <c:v>42208</c:v>
                </c:pt>
                <c:pt idx="222">
                  <c:v>42209</c:v>
                </c:pt>
                <c:pt idx="223">
                  <c:v>42212</c:v>
                </c:pt>
                <c:pt idx="224">
                  <c:v>42213</c:v>
                </c:pt>
                <c:pt idx="225">
                  <c:v>42214</c:v>
                </c:pt>
                <c:pt idx="226">
                  <c:v>42215</c:v>
                </c:pt>
                <c:pt idx="227">
                  <c:v>42216</c:v>
                </c:pt>
                <c:pt idx="228">
                  <c:v>42219</c:v>
                </c:pt>
                <c:pt idx="229">
                  <c:v>42220</c:v>
                </c:pt>
                <c:pt idx="230">
                  <c:v>42221</c:v>
                </c:pt>
                <c:pt idx="231">
                  <c:v>42222</c:v>
                </c:pt>
                <c:pt idx="232">
                  <c:v>42223</c:v>
                </c:pt>
                <c:pt idx="233">
                  <c:v>42226</c:v>
                </c:pt>
                <c:pt idx="234">
                  <c:v>42227</c:v>
                </c:pt>
                <c:pt idx="235">
                  <c:v>42228</c:v>
                </c:pt>
                <c:pt idx="236">
                  <c:v>42229</c:v>
                </c:pt>
                <c:pt idx="237">
                  <c:v>42230</c:v>
                </c:pt>
                <c:pt idx="238">
                  <c:v>42233</c:v>
                </c:pt>
                <c:pt idx="239">
                  <c:v>42234</c:v>
                </c:pt>
                <c:pt idx="240">
                  <c:v>42235</c:v>
                </c:pt>
                <c:pt idx="241">
                  <c:v>42236</c:v>
                </c:pt>
                <c:pt idx="242">
                  <c:v>42237</c:v>
                </c:pt>
                <c:pt idx="243">
                  <c:v>42240</c:v>
                </c:pt>
                <c:pt idx="244">
                  <c:v>41876</c:v>
                </c:pt>
                <c:pt idx="245">
                  <c:v>42242</c:v>
                </c:pt>
                <c:pt idx="246">
                  <c:v>42243</c:v>
                </c:pt>
                <c:pt idx="247">
                  <c:v>42244</c:v>
                </c:pt>
                <c:pt idx="248">
                  <c:v>42247</c:v>
                </c:pt>
                <c:pt idx="249">
                  <c:v>42248</c:v>
                </c:pt>
                <c:pt idx="250">
                  <c:v>42249</c:v>
                </c:pt>
                <c:pt idx="251">
                  <c:v>42250</c:v>
                </c:pt>
                <c:pt idx="252">
                  <c:v>42251</c:v>
                </c:pt>
              </c:numCache>
            </c:numRef>
          </c:cat>
          <c:val>
            <c:numRef>
              <c:f>Sheet1!$F$925:$F$1177</c:f>
              <c:numCache>
                <c:formatCode>0.0%</c:formatCode>
                <c:ptCount val="253"/>
                <c:pt idx="0">
                  <c:v>0</c:v>
                </c:pt>
                <c:pt idx="1">
                  <c:v>0</c:v>
                </c:pt>
                <c:pt idx="2">
                  <c:v>9.9999999999989163E-5</c:v>
                </c:pt>
                <c:pt idx="3">
                  <c:v>1.2000000000000903E-3</c:v>
                </c:pt>
                <c:pt idx="4">
                  <c:v>1.9000000000000104E-3</c:v>
                </c:pt>
                <c:pt idx="5">
                  <c:v>3.8000000000000208E-3</c:v>
                </c:pt>
                <c:pt idx="6">
                  <c:v>3.8000000000000208E-3</c:v>
                </c:pt>
                <c:pt idx="7">
                  <c:v>3.8000000000000208E-3</c:v>
                </c:pt>
                <c:pt idx="8">
                  <c:v>3.8000000000000208E-3</c:v>
                </c:pt>
                <c:pt idx="9">
                  <c:v>3.8000000000000208E-3</c:v>
                </c:pt>
                <c:pt idx="10">
                  <c:v>3.8000000000000208E-3</c:v>
                </c:pt>
                <c:pt idx="11">
                  <c:v>5.5000000000000613E-3</c:v>
                </c:pt>
                <c:pt idx="12">
                  <c:v>4.7000000000001511E-3</c:v>
                </c:pt>
                <c:pt idx="13">
                  <c:v>1.0200000000000002E-2</c:v>
                </c:pt>
                <c:pt idx="14">
                  <c:v>1.5700000000000002E-2</c:v>
                </c:pt>
                <c:pt idx="15">
                  <c:v>1.1300000000000103E-2</c:v>
                </c:pt>
                <c:pt idx="16">
                  <c:v>2.0700000000000204E-2</c:v>
                </c:pt>
                <c:pt idx="17">
                  <c:v>4.54000000000001E-2</c:v>
                </c:pt>
                <c:pt idx="18">
                  <c:v>5.2900000000000204E-2</c:v>
                </c:pt>
                <c:pt idx="19">
                  <c:v>6.0200000000000004E-2</c:v>
                </c:pt>
                <c:pt idx="20">
                  <c:v>8.1400000000000111E-2</c:v>
                </c:pt>
                <c:pt idx="21">
                  <c:v>9.720000000000012E-2</c:v>
                </c:pt>
                <c:pt idx="22">
                  <c:v>9.2700000000000018E-2</c:v>
                </c:pt>
                <c:pt idx="23">
                  <c:v>9.1099999999999903E-2</c:v>
                </c:pt>
                <c:pt idx="24">
                  <c:v>9.8000000000000115E-2</c:v>
                </c:pt>
                <c:pt idx="25">
                  <c:v>8.1400000000000111E-2</c:v>
                </c:pt>
                <c:pt idx="26">
                  <c:v>6.5700000000000106E-2</c:v>
                </c:pt>
                <c:pt idx="27">
                  <c:v>4.8900000000000207E-2</c:v>
                </c:pt>
                <c:pt idx="28">
                  <c:v>-1.6599999999999903E-2</c:v>
                </c:pt>
                <c:pt idx="29">
                  <c:v>3.7300000000000104E-2</c:v>
                </c:pt>
                <c:pt idx="30">
                  <c:v>9.930000000000011E-2</c:v>
                </c:pt>
                <c:pt idx="31">
                  <c:v>6.4799999999999996E-2</c:v>
                </c:pt>
                <c:pt idx="32">
                  <c:v>0.1293</c:v>
                </c:pt>
                <c:pt idx="33">
                  <c:v>0.11990000000000001</c:v>
                </c:pt>
                <c:pt idx="34">
                  <c:v>0.14570000000000002</c:v>
                </c:pt>
                <c:pt idx="35">
                  <c:v>0.10580000000000001</c:v>
                </c:pt>
                <c:pt idx="36">
                  <c:v>0.10880000000000001</c:v>
                </c:pt>
                <c:pt idx="37">
                  <c:v>0.1118</c:v>
                </c:pt>
                <c:pt idx="38">
                  <c:v>0.1038</c:v>
                </c:pt>
                <c:pt idx="39">
                  <c:v>0.10990000000000001</c:v>
                </c:pt>
                <c:pt idx="40">
                  <c:v>0.1123</c:v>
                </c:pt>
                <c:pt idx="41">
                  <c:v>0.1153</c:v>
                </c:pt>
                <c:pt idx="42">
                  <c:v>0.1159</c:v>
                </c:pt>
                <c:pt idx="43">
                  <c:v>0.1163</c:v>
                </c:pt>
                <c:pt idx="44">
                  <c:v>0.1203</c:v>
                </c:pt>
                <c:pt idx="45">
                  <c:v>0.11920000000000001</c:v>
                </c:pt>
                <c:pt idx="46">
                  <c:v>0.12210000000000001</c:v>
                </c:pt>
                <c:pt idx="47">
                  <c:v>0.1265</c:v>
                </c:pt>
                <c:pt idx="48">
                  <c:v>0.12470000000000002</c:v>
                </c:pt>
                <c:pt idx="49">
                  <c:v>0.12420000000000002</c:v>
                </c:pt>
                <c:pt idx="50">
                  <c:v>0.11470000000000001</c:v>
                </c:pt>
                <c:pt idx="51">
                  <c:v>0.12040000000000001</c:v>
                </c:pt>
                <c:pt idx="52">
                  <c:v>0.1108</c:v>
                </c:pt>
                <c:pt idx="53">
                  <c:v>0.1008</c:v>
                </c:pt>
                <c:pt idx="54">
                  <c:v>9.770000000000012E-2</c:v>
                </c:pt>
                <c:pt idx="55">
                  <c:v>9.9900000000000114E-2</c:v>
                </c:pt>
                <c:pt idx="56">
                  <c:v>9.9800000000000111E-2</c:v>
                </c:pt>
                <c:pt idx="57">
                  <c:v>9.8300000000000012E-2</c:v>
                </c:pt>
                <c:pt idx="58">
                  <c:v>9.6700000000000022E-2</c:v>
                </c:pt>
                <c:pt idx="59">
                  <c:v>9.0900000000000009E-2</c:v>
                </c:pt>
                <c:pt idx="60">
                  <c:v>7.9000000000000015E-2</c:v>
                </c:pt>
                <c:pt idx="61">
                  <c:v>8.2999999999999907E-2</c:v>
                </c:pt>
                <c:pt idx="62">
                  <c:v>8.6500000000000021E-2</c:v>
                </c:pt>
                <c:pt idx="63">
                  <c:v>7.1700000000000111E-2</c:v>
                </c:pt>
                <c:pt idx="64">
                  <c:v>9.1700000000000115E-2</c:v>
                </c:pt>
                <c:pt idx="65">
                  <c:v>6.0900000000000204E-2</c:v>
                </c:pt>
                <c:pt idx="66">
                  <c:v>5.75000000000001E-2</c:v>
                </c:pt>
                <c:pt idx="67">
                  <c:v>3.4600000000000006E-2</c:v>
                </c:pt>
                <c:pt idx="68">
                  <c:v>4.7000000000000104E-2</c:v>
                </c:pt>
                <c:pt idx="69">
                  <c:v>2.7400000000000108E-2</c:v>
                </c:pt>
                <c:pt idx="70">
                  <c:v>1.3600000000000103E-2</c:v>
                </c:pt>
                <c:pt idx="71">
                  <c:v>2.7900000000000008E-2</c:v>
                </c:pt>
                <c:pt idx="72">
                  <c:v>3.7500000000000103E-2</c:v>
                </c:pt>
                <c:pt idx="73">
                  <c:v>3.1800000000000002E-2</c:v>
                </c:pt>
                <c:pt idx="74">
                  <c:v>3.0400000000000003E-2</c:v>
                </c:pt>
                <c:pt idx="75">
                  <c:v>2.5000000000000105E-2</c:v>
                </c:pt>
                <c:pt idx="76">
                  <c:v>2.7500000000000108E-2</c:v>
                </c:pt>
                <c:pt idx="77">
                  <c:v>2.4500000000000004E-2</c:v>
                </c:pt>
                <c:pt idx="78">
                  <c:v>2.3500000000000104E-2</c:v>
                </c:pt>
                <c:pt idx="79">
                  <c:v>2.1800000000000003E-2</c:v>
                </c:pt>
                <c:pt idx="80">
                  <c:v>1.2600000000000201E-2</c:v>
                </c:pt>
                <c:pt idx="81">
                  <c:v>3.3000000000000802E-3</c:v>
                </c:pt>
                <c:pt idx="82">
                  <c:v>1.9300000000000105E-2</c:v>
                </c:pt>
                <c:pt idx="83">
                  <c:v>-6.9999999999992301E-4</c:v>
                </c:pt>
                <c:pt idx="84">
                  <c:v>-5.2999999999999908E-2</c:v>
                </c:pt>
                <c:pt idx="85">
                  <c:v>-1.5499999999999802E-2</c:v>
                </c:pt>
                <c:pt idx="86">
                  <c:v>4.250000000000001E-2</c:v>
                </c:pt>
                <c:pt idx="87">
                  <c:v>4.000000000000001E-3</c:v>
                </c:pt>
                <c:pt idx="88">
                  <c:v>-2.1199999999999903E-2</c:v>
                </c:pt>
                <c:pt idx="89">
                  <c:v>-1.0899999999999903E-2</c:v>
                </c:pt>
                <c:pt idx="90">
                  <c:v>-9.5999999999998309E-3</c:v>
                </c:pt>
                <c:pt idx="91">
                  <c:v>-3.6699999999999913E-2</c:v>
                </c:pt>
                <c:pt idx="92">
                  <c:v>-2.0999999999999904E-2</c:v>
                </c:pt>
                <c:pt idx="93">
                  <c:v>-3.2300000000000002E-2</c:v>
                </c:pt>
                <c:pt idx="94">
                  <c:v>-3.319999999999991E-2</c:v>
                </c:pt>
                <c:pt idx="95">
                  <c:v>-1.7199999999999903E-2</c:v>
                </c:pt>
                <c:pt idx="96">
                  <c:v>-1.5900000000000004E-2</c:v>
                </c:pt>
                <c:pt idx="97">
                  <c:v>1.6000000000000504E-3</c:v>
                </c:pt>
                <c:pt idx="98">
                  <c:v>-2.9999999999998912E-3</c:v>
                </c:pt>
                <c:pt idx="99">
                  <c:v>-1.8000000000000203E-3</c:v>
                </c:pt>
                <c:pt idx="100">
                  <c:v>3.1500000000000097E-2</c:v>
                </c:pt>
                <c:pt idx="101">
                  <c:v>9.8000000000000309E-3</c:v>
                </c:pt>
                <c:pt idx="102">
                  <c:v>1.7200000000000104E-2</c:v>
                </c:pt>
                <c:pt idx="103">
                  <c:v>1.0600000000000201E-2</c:v>
                </c:pt>
                <c:pt idx="104">
                  <c:v>1.4600000000000201E-2</c:v>
                </c:pt>
                <c:pt idx="105">
                  <c:v>2.8400000000000005E-2</c:v>
                </c:pt>
                <c:pt idx="106">
                  <c:v>2.9900000000000006E-2</c:v>
                </c:pt>
                <c:pt idx="107">
                  <c:v>3.2500000000000001E-2</c:v>
                </c:pt>
                <c:pt idx="108">
                  <c:v>3.7100000000000105E-2</c:v>
                </c:pt>
                <c:pt idx="109">
                  <c:v>4.8600000000000011E-2</c:v>
                </c:pt>
                <c:pt idx="110">
                  <c:v>4.54000000000001E-2</c:v>
                </c:pt>
                <c:pt idx="111">
                  <c:v>5.1400000000000098E-2</c:v>
                </c:pt>
                <c:pt idx="112">
                  <c:v>5.4799999999999911E-2</c:v>
                </c:pt>
                <c:pt idx="113">
                  <c:v>6.0600000000000008E-2</c:v>
                </c:pt>
                <c:pt idx="114">
                  <c:v>7.1600000000000108E-2</c:v>
                </c:pt>
                <c:pt idx="115">
                  <c:v>7.2200000000000014E-2</c:v>
                </c:pt>
                <c:pt idx="116">
                  <c:v>7.5100000000000208E-2</c:v>
                </c:pt>
                <c:pt idx="117">
                  <c:v>7.7800000000000105E-2</c:v>
                </c:pt>
                <c:pt idx="118">
                  <c:v>8.170000000000012E-2</c:v>
                </c:pt>
                <c:pt idx="119">
                  <c:v>8.840000000000002E-2</c:v>
                </c:pt>
                <c:pt idx="120">
                  <c:v>8.5900000000000115E-2</c:v>
                </c:pt>
                <c:pt idx="121">
                  <c:v>9.240000000000001E-2</c:v>
                </c:pt>
                <c:pt idx="122">
                  <c:v>8.7400000000000116E-2</c:v>
                </c:pt>
                <c:pt idx="123">
                  <c:v>9.0000000000000108E-2</c:v>
                </c:pt>
                <c:pt idx="124">
                  <c:v>9.3099999999999905E-2</c:v>
                </c:pt>
                <c:pt idx="125">
                  <c:v>7.9000000000000015E-2</c:v>
                </c:pt>
                <c:pt idx="126">
                  <c:v>8.1400000000000111E-2</c:v>
                </c:pt>
                <c:pt idx="127">
                  <c:v>8.1400000000000111E-2</c:v>
                </c:pt>
                <c:pt idx="128">
                  <c:v>8.1400000000000111E-2</c:v>
                </c:pt>
                <c:pt idx="129">
                  <c:v>8.1400000000000111E-2</c:v>
                </c:pt>
                <c:pt idx="130">
                  <c:v>8.1400000000000111E-2</c:v>
                </c:pt>
                <c:pt idx="131">
                  <c:v>8.1400000000000111E-2</c:v>
                </c:pt>
                <c:pt idx="132">
                  <c:v>8.1400000000000111E-2</c:v>
                </c:pt>
                <c:pt idx="133">
                  <c:v>0.11</c:v>
                </c:pt>
                <c:pt idx="134">
                  <c:v>9.8000000000000115E-2</c:v>
                </c:pt>
                <c:pt idx="135">
                  <c:v>9.9200000000000121E-2</c:v>
                </c:pt>
                <c:pt idx="136">
                  <c:v>9.8600000000000021E-2</c:v>
                </c:pt>
                <c:pt idx="137">
                  <c:v>9.8400000000000015E-2</c:v>
                </c:pt>
                <c:pt idx="138">
                  <c:v>9.7800000000000109E-2</c:v>
                </c:pt>
                <c:pt idx="139">
                  <c:v>9.3700000000000117E-2</c:v>
                </c:pt>
                <c:pt idx="140">
                  <c:v>9.3900000000000108E-2</c:v>
                </c:pt>
                <c:pt idx="141">
                  <c:v>0.1183</c:v>
                </c:pt>
                <c:pt idx="142">
                  <c:v>0.1159</c:v>
                </c:pt>
                <c:pt idx="143">
                  <c:v>0.1153</c:v>
                </c:pt>
                <c:pt idx="144">
                  <c:v>0.11710000000000001</c:v>
                </c:pt>
                <c:pt idx="145">
                  <c:v>0.13</c:v>
                </c:pt>
                <c:pt idx="146">
                  <c:v>0.13570000000000002</c:v>
                </c:pt>
                <c:pt idx="147">
                  <c:v>0.15360000000000001</c:v>
                </c:pt>
                <c:pt idx="148">
                  <c:v>0.15130000000000002</c:v>
                </c:pt>
                <c:pt idx="149">
                  <c:v>0.15920000000000004</c:v>
                </c:pt>
                <c:pt idx="150">
                  <c:v>0.17480000000000001</c:v>
                </c:pt>
                <c:pt idx="151">
                  <c:v>0.16320000000000001</c:v>
                </c:pt>
                <c:pt idx="152">
                  <c:v>0.1958</c:v>
                </c:pt>
                <c:pt idx="153">
                  <c:v>0.20290000000000002</c:v>
                </c:pt>
                <c:pt idx="154">
                  <c:v>0.14520000000000002</c:v>
                </c:pt>
                <c:pt idx="155">
                  <c:v>0.18850000000000003</c:v>
                </c:pt>
                <c:pt idx="156">
                  <c:v>0.20600000000000002</c:v>
                </c:pt>
                <c:pt idx="157">
                  <c:v>0.20870000000000002</c:v>
                </c:pt>
                <c:pt idx="158">
                  <c:v>0.20420000000000002</c:v>
                </c:pt>
                <c:pt idx="159">
                  <c:v>0.19590000000000002</c:v>
                </c:pt>
                <c:pt idx="160">
                  <c:v>0.22370000000000001</c:v>
                </c:pt>
                <c:pt idx="161">
                  <c:v>0.22040000000000001</c:v>
                </c:pt>
                <c:pt idx="162">
                  <c:v>0.24030000000000001</c:v>
                </c:pt>
                <c:pt idx="163">
                  <c:v>0.18210000000000001</c:v>
                </c:pt>
                <c:pt idx="164">
                  <c:v>0.20300000000000001</c:v>
                </c:pt>
                <c:pt idx="165">
                  <c:v>0.20490000000000003</c:v>
                </c:pt>
                <c:pt idx="166">
                  <c:v>0.20270000000000002</c:v>
                </c:pt>
                <c:pt idx="167">
                  <c:v>0.18670000000000003</c:v>
                </c:pt>
                <c:pt idx="168">
                  <c:v>0.18820000000000003</c:v>
                </c:pt>
                <c:pt idx="169">
                  <c:v>0.18820000000000003</c:v>
                </c:pt>
                <c:pt idx="170">
                  <c:v>0.22570000000000001</c:v>
                </c:pt>
                <c:pt idx="171">
                  <c:v>0.23120000000000002</c:v>
                </c:pt>
                <c:pt idx="172">
                  <c:v>0.2271</c:v>
                </c:pt>
                <c:pt idx="173">
                  <c:v>0.21600000000000003</c:v>
                </c:pt>
                <c:pt idx="174">
                  <c:v>0.21500000000000002</c:v>
                </c:pt>
                <c:pt idx="175">
                  <c:v>0.22740000000000002</c:v>
                </c:pt>
                <c:pt idx="176">
                  <c:v>0.2346</c:v>
                </c:pt>
                <c:pt idx="177">
                  <c:v>0.2326</c:v>
                </c:pt>
                <c:pt idx="178">
                  <c:v>0.22770000000000001</c:v>
                </c:pt>
                <c:pt idx="179">
                  <c:v>0.23530000000000001</c:v>
                </c:pt>
                <c:pt idx="180">
                  <c:v>0.23920000000000002</c:v>
                </c:pt>
                <c:pt idx="181">
                  <c:v>0.23800000000000002</c:v>
                </c:pt>
                <c:pt idx="182">
                  <c:v>0.2361</c:v>
                </c:pt>
                <c:pt idx="183">
                  <c:v>0.2336</c:v>
                </c:pt>
                <c:pt idx="184">
                  <c:v>0.23840000000000003</c:v>
                </c:pt>
                <c:pt idx="185">
                  <c:v>0.2273</c:v>
                </c:pt>
                <c:pt idx="186">
                  <c:v>0.23340000000000002</c:v>
                </c:pt>
                <c:pt idx="187">
                  <c:v>0.22209999999999999</c:v>
                </c:pt>
                <c:pt idx="188">
                  <c:v>0.24640000000000004</c:v>
                </c:pt>
                <c:pt idx="189">
                  <c:v>0.23700000000000002</c:v>
                </c:pt>
                <c:pt idx="190">
                  <c:v>0.24090000000000003</c:v>
                </c:pt>
                <c:pt idx="191">
                  <c:v>0.2601</c:v>
                </c:pt>
                <c:pt idx="192">
                  <c:v>0.2571</c:v>
                </c:pt>
                <c:pt idx="193">
                  <c:v>0.25740000000000002</c:v>
                </c:pt>
                <c:pt idx="194">
                  <c:v>0.2581</c:v>
                </c:pt>
                <c:pt idx="195">
                  <c:v>0.26090000000000002</c:v>
                </c:pt>
                <c:pt idx="196">
                  <c:v>0.26950000000000002</c:v>
                </c:pt>
                <c:pt idx="197">
                  <c:v>0.26930000000000004</c:v>
                </c:pt>
                <c:pt idx="198">
                  <c:v>0.26960000000000001</c:v>
                </c:pt>
                <c:pt idx="199">
                  <c:v>0.27040000000000003</c:v>
                </c:pt>
                <c:pt idx="200">
                  <c:v>0.27040000000000003</c:v>
                </c:pt>
                <c:pt idx="201">
                  <c:v>0.27040000000000003</c:v>
                </c:pt>
                <c:pt idx="202">
                  <c:v>0.27040000000000003</c:v>
                </c:pt>
                <c:pt idx="203">
                  <c:v>0.27040000000000003</c:v>
                </c:pt>
                <c:pt idx="204">
                  <c:v>0.27040000000000003</c:v>
                </c:pt>
                <c:pt idx="205">
                  <c:v>0.27040000000000003</c:v>
                </c:pt>
                <c:pt idx="206">
                  <c:v>0.27040000000000003</c:v>
                </c:pt>
                <c:pt idx="207">
                  <c:v>0.27040000000000003</c:v>
                </c:pt>
                <c:pt idx="208">
                  <c:v>0.27040000000000003</c:v>
                </c:pt>
                <c:pt idx="209">
                  <c:v>0.27040000000000003</c:v>
                </c:pt>
                <c:pt idx="210">
                  <c:v>0.27040000000000003</c:v>
                </c:pt>
                <c:pt idx="211">
                  <c:v>0.25990000000000002</c:v>
                </c:pt>
                <c:pt idx="212">
                  <c:v>0.28210000000000002</c:v>
                </c:pt>
                <c:pt idx="213">
                  <c:v>0.30290000000000006</c:v>
                </c:pt>
                <c:pt idx="214">
                  <c:v>0.30530000000000007</c:v>
                </c:pt>
                <c:pt idx="215">
                  <c:v>0.30860000000000004</c:v>
                </c:pt>
                <c:pt idx="216">
                  <c:v>0.31370000000000003</c:v>
                </c:pt>
                <c:pt idx="217">
                  <c:v>0.31830000000000008</c:v>
                </c:pt>
                <c:pt idx="218">
                  <c:v>0.31630000000000008</c:v>
                </c:pt>
                <c:pt idx="219">
                  <c:v>0.31130000000000008</c:v>
                </c:pt>
                <c:pt idx="220">
                  <c:v>0.31900000000000006</c:v>
                </c:pt>
                <c:pt idx="221">
                  <c:v>0.31760000000000005</c:v>
                </c:pt>
                <c:pt idx="222">
                  <c:v>0.31740000000000007</c:v>
                </c:pt>
                <c:pt idx="223">
                  <c:v>0.32090000000000007</c:v>
                </c:pt>
                <c:pt idx="224">
                  <c:v>0.32520000000000004</c:v>
                </c:pt>
                <c:pt idx="225">
                  <c:v>0.32070000000000004</c:v>
                </c:pt>
                <c:pt idx="226">
                  <c:v>0.32190000000000007</c:v>
                </c:pt>
                <c:pt idx="227">
                  <c:v>0.32500000000000007</c:v>
                </c:pt>
                <c:pt idx="228">
                  <c:v>0.33460000000000006</c:v>
                </c:pt>
                <c:pt idx="229">
                  <c:v>0.3363000000000001</c:v>
                </c:pt>
                <c:pt idx="230">
                  <c:v>0.34480000000000005</c:v>
                </c:pt>
                <c:pt idx="231">
                  <c:v>0.34670000000000001</c:v>
                </c:pt>
                <c:pt idx="232">
                  <c:v>0.34430000000000005</c:v>
                </c:pt>
                <c:pt idx="233">
                  <c:v>0.35050000000000003</c:v>
                </c:pt>
                <c:pt idx="234">
                  <c:v>0.33670000000000005</c:v>
                </c:pt>
                <c:pt idx="235">
                  <c:v>0.34590000000000004</c:v>
                </c:pt>
                <c:pt idx="236">
                  <c:v>0.36750000000000005</c:v>
                </c:pt>
                <c:pt idx="237">
                  <c:v>0.36990000000000006</c:v>
                </c:pt>
                <c:pt idx="238">
                  <c:v>0.37490000000000007</c:v>
                </c:pt>
                <c:pt idx="239">
                  <c:v>0.38700000000000007</c:v>
                </c:pt>
                <c:pt idx="240">
                  <c:v>0.38350000000000006</c:v>
                </c:pt>
                <c:pt idx="241">
                  <c:v>0.38050000000000006</c:v>
                </c:pt>
                <c:pt idx="242">
                  <c:v>0.35560000000000003</c:v>
                </c:pt>
                <c:pt idx="243">
                  <c:v>0.32980000000000009</c:v>
                </c:pt>
                <c:pt idx="244">
                  <c:v>0.34030000000000005</c:v>
                </c:pt>
                <c:pt idx="245">
                  <c:v>0.32800000000000007</c:v>
                </c:pt>
                <c:pt idx="246">
                  <c:v>0.29560000000000003</c:v>
                </c:pt>
                <c:pt idx="247">
                  <c:v>0.31520000000000004</c:v>
                </c:pt>
                <c:pt idx="248">
                  <c:v>0.32560000000000006</c:v>
                </c:pt>
                <c:pt idx="249">
                  <c:v>0.31980000000000008</c:v>
                </c:pt>
                <c:pt idx="250">
                  <c:v>0.34350000000000003</c:v>
                </c:pt>
                <c:pt idx="251">
                  <c:v>0.35390000000000005</c:v>
                </c:pt>
                <c:pt idx="252">
                  <c:v>0.35430000000000006</c:v>
                </c:pt>
              </c:numCache>
            </c:numRef>
          </c:val>
        </c:ser>
        <c:dLbls/>
        <c:axId val="90874240"/>
        <c:axId val="90875776"/>
      </c:areaChart>
      <c:dateAx>
        <c:axId val="90874240"/>
        <c:scaling>
          <c:orientation val="minMax"/>
        </c:scaling>
        <c:axPos val="b"/>
        <c:numFmt formatCode="m/d/yy" sourceLinked="1"/>
        <c:tickLblPos val="nextTo"/>
        <c:crossAx val="90875776"/>
        <c:crosses val="autoZero"/>
        <c:auto val="1"/>
        <c:lblOffset val="100"/>
        <c:baseTimeUnit val="days"/>
      </c:dateAx>
      <c:valAx>
        <c:axId val="90875776"/>
        <c:scaling>
          <c:orientation val="minMax"/>
        </c:scaling>
        <c:axPos val="l"/>
        <c:majorGridlines/>
        <c:numFmt formatCode="0.0%" sourceLinked="1"/>
        <c:tickLblPos val="nextTo"/>
        <c:crossAx val="9087424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Sheet1!$A$10:$A$1177</c:f>
              <c:numCache>
                <c:formatCode>m/d/yy</c:formatCode>
                <c:ptCount val="1168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41876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</c:numCache>
            </c:numRef>
          </c:cat>
          <c:val>
            <c:numRef>
              <c:f>Sheet1!$B$10:$B$1177</c:f>
              <c:numCache>
                <c:formatCode>0.00%</c:formatCode>
                <c:ptCount val="1168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</c:numCache>
            </c:numRef>
          </c:val>
        </c:ser>
        <c:dLbls/>
        <c:axId val="90892928"/>
        <c:axId val="89878912"/>
      </c:areaChart>
      <c:dateAx>
        <c:axId val="90892928"/>
        <c:scaling>
          <c:orientation val="minMax"/>
        </c:scaling>
        <c:axPos val="b"/>
        <c:numFmt formatCode="m/d/yy" sourceLinked="1"/>
        <c:tickLblPos val="nextTo"/>
        <c:crossAx val="89878912"/>
        <c:crosses val="autoZero"/>
        <c:auto val="1"/>
        <c:lblOffset val="100"/>
        <c:baseTimeUnit val="days"/>
      </c:dateAx>
      <c:valAx>
        <c:axId val="89878912"/>
        <c:scaling>
          <c:orientation val="minMax"/>
        </c:scaling>
        <c:axPos val="l"/>
        <c:majorGridlines/>
        <c:numFmt formatCode="0.00%" sourceLinked="1"/>
        <c:tickLblPos val="nextTo"/>
        <c:crossAx val="90892928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“It’s All About Janet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September 9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40613153006-janet-yellen-stocks-1024x57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790700"/>
            <a:ext cx="5486400" cy="3086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Economy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Engine of Growth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*Tepid August nonfarm payroll at 173,000, but average august revisions are 90,000, next month’s revisions to 263,000 on October 2 will spark big stock rally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*Q2 GDP revised up to a blockbuster 3.7%, July personal incomes up +0.4%, spending up +0.3%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*The US is now the sole engine of growth, with Europe, China, and Japan still weak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*China cuts GDP forecast from 7.4% to 7.33% growth,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but the real number is probably 3%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10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388" y="4191000"/>
            <a:ext cx="2008812" cy="23370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to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277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,000, NEW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42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YEAR LOW!</a:t>
            </a:r>
            <a:b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headed for Full Unemployment at 5%-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Global Recovery a Driver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creen Shot 2015-05-18 at 8.0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78000"/>
            <a:ext cx="7299052" cy="485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All About Janet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3400" y="11430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*All eyes now on Fed, expect a narrow range until September 17</a:t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*China sells $100 billion of $1 trillion in US Treasury bond holdings to support its stock markets, produces a snore instead of a crash, and no move in rates</a:t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*Crash eliminates any chance of a Fed rate rise in September, even though the economic data say otherwise</a:t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173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,000 nonfarm payroll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and 5.1% unemployment rate puts a cap on any bond price rises, floor under yields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he China crash has slowed things down, with IMF and World begging for a rate hike delay, is basis for the recent 11 point rally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*Junk bonds get slaughtered, touching</a:t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October, 2014 low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, becoming a “BUY”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Target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40613153006-janet-yellen-stocks-1024x5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1" y="4572000"/>
            <a:ext cx="3505200" cy="1971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Treasuries (TLT)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2.25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down trend is in place!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Sell Rallies!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21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2.25%</a:t>
            </a:r>
            <a:br>
              <a:rPr lang="en-US" sz="2400" dirty="0" smtClean="0"/>
            </a:br>
            <a:r>
              <a:rPr lang="en-US" sz="2400" dirty="0" smtClean="0"/>
              <a:t>1.95% Support Holds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958162" cy="52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6.44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Hedge Funds lining up to short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Big Trade?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at the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Dip, $41 will hold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7576"/>
            <a:ext cx="7088658" cy="53671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Grade Corporate Bonds (LQD)</a:t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4.27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5.50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hedge funds lining up to sell-Identical chart to junk bonds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05" y="1447800"/>
            <a:ext cx="6860395" cy="5194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1.74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Puerto Rico Crisis looming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All Time High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609600" y="1676400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+0.53%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3.29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MTD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*2015 Year to Date 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35.52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35.40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2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+188.33%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</a:t>
            </a:r>
            <a:endParaRPr lang="en-US" sz="2200" b="0" i="0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39.58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362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-Living on a Roller Coaster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*Retest of the October 2014 $1,820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coming with another possible 1,000 point flash crash, buy every big volatility dip and sell every rally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*Watch the stocks that bounced back the fastest, they will lead in next rally, (HD), (DIS), (AAPL), (GE), (SCTY), (NFLX)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*Crash was exaggerated by the exodus of market makers from the business, especially the banks, creating a structural liquidity shortage and high volatility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Stocks have gone from fairly valued to cheap in a week, multiple falls from 17.5 to 15 X 2015 earnings, and 13.5 X 2016 earnings.</a:t>
            </a:r>
            <a:b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 10% down and those numbers are 13.5X and 12X,</a:t>
            </a:r>
            <a:b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2009 levels that bring in buyers in</a:t>
            </a:r>
            <a:r>
              <a:rPr lang="en-US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droves</a:t>
            </a:r>
            <a:b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*October 2 August payroll revisions to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263,000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could trigger fall rally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*China is the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wild card, but we are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approaching the end of this crash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u-monks-on-roller-co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4343400"/>
            <a:ext cx="3483429" cy="2286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Shanghai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$SSEC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Bad Boy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3907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500-200 Day MA in Play at $206.10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support becomes resistance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 9/$204-$207 vertical bear put spread-7 trading days to expiration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6759753" cy="51180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Average-Boring!,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-7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on the year!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200-day MA break!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Death Cross That Worked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6961037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leadership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41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City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Elon Musk engineers another short squeeze,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Buys $50 million of stock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21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28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 (HEDJ)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Greek bounce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-Four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High!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on next market selloff and VIX spike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Weak Link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affected by rising rates-Great leading indicator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162800" cy="54232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3208" y="533400"/>
            <a:ext cx="43617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Run a small book in crash conditions</a:t>
            </a:r>
            <a:br>
              <a:rPr lang="en-US" sz="2000" dirty="0" smtClean="0"/>
            </a:br>
            <a:r>
              <a:rPr lang="en-US" sz="2000" dirty="0" smtClean="0"/>
              <a:t>a very wide short strangle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2390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35.86%</a:t>
            </a:r>
            <a:endParaRPr lang="en-US" sz="2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4889751"/>
              </p:ext>
            </p:extLst>
          </p:nvPr>
        </p:nvGraphicFramePr>
        <p:xfrm>
          <a:off x="4953000" y="2971800"/>
          <a:ext cx="38735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4038448"/>
              </p:ext>
            </p:extLst>
          </p:nvPr>
        </p:nvGraphicFramePr>
        <p:xfrm>
          <a:off x="685800" y="1981200"/>
          <a:ext cx="4060055" cy="4525963"/>
        </p:xfrm>
        <a:graphic>
          <a:graphicData uri="http://schemas.openxmlformats.org/drawingml/2006/table">
            <a:tbl>
              <a:tblPr/>
              <a:tblGrid>
                <a:gridCol w="2839820"/>
                <a:gridCol w="1220235"/>
              </a:tblGrid>
              <a:tr h="221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6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9/$204-$207 put spread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395" marR="7395" marT="73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 Alto Networks (PANW)-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Uptrend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7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050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28" y="1511300"/>
            <a:ext cx="6558472" cy="496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92282"/>
            <a:ext cx="6933721" cy="52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Postponed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66948"/>
            <a:ext cx="7315200" cy="553865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(KBE)-The Fix on the Fed is In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11300"/>
            <a:ext cx="6759754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 Day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the next real catalyst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77811" cy="528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Uptrend has begun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493000" cy="56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35.40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- 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Comeback Kid!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3475665"/>
              </p:ext>
            </p:extLst>
          </p:nvPr>
        </p:nvGraphicFramePr>
        <p:xfrm>
          <a:off x="533400" y="1676400"/>
          <a:ext cx="807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20% weighting-Love That Stimulus! 10% in 2 Days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)-Buy Territory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833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EFA)-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big short sellers target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)-Buy it Here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1282"/>
            <a:ext cx="7436928" cy="56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-Long Term Trends Reasserting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*Global panic brings dollar profit taking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as traders dump all interest rate rise plays, no chance of September Fed rate rise, if they do rise, it will bring another crash, is all bad for the dollar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*Will create another great long dollar entry point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*Europe to expand asset purchases, is very pro dollar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*China devaluation reaches nearly 5% to 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boost economy and exports,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slaughtering (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CYB)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*Euro gives back its spike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*Yen spike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goes to on stimulus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038600"/>
            <a:ext cx="3530600" cy="22004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Both Asides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Greece Hangover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8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76" y="1066799"/>
            <a:ext cx="7236124" cy="54787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Collapse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3810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+39.58%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428104"/>
              </p:ext>
            </p:extLst>
          </p:nvPr>
        </p:nvGraphicFramePr>
        <p:xfrm>
          <a:off x="609600" y="16764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–Commodity Disaster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(CYB)-4% Devaluation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29211"/>
            <a:ext cx="7264400" cy="55001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hedge fund short target and flash crash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5" y="10668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for Longer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066800"/>
            <a:ext cx="8153399" cy="6994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800" dirty="0" smtClean="0">
                <a:solidFill>
                  <a:schemeClr val="tx1"/>
                </a:solidFill>
              </a:rPr>
              <a:t>*The oil markets are now moving from seasonal strength to weakness, should bring the final bottom, US rigs fall -13 to 662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*Another bottoming signal will be an outbreak of takeover by big companies of small companies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*Dividends dropping like flies throughout the energy space, cut by half or all?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*$100 billion in commodity ETF redemptions in 4 years is a huge drag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*Commodity futures ETF net exposure at all time </a:t>
            </a:r>
            <a:r>
              <a:rPr lang="en-US" sz="1800" dirty="0"/>
              <a:t>low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*Shale net debt rises from $80 billion to</a:t>
            </a:r>
            <a:br>
              <a:rPr lang="en-US" sz="1800" dirty="0"/>
            </a:br>
            <a:r>
              <a:rPr lang="en-US" sz="1800" dirty="0"/>
              <a:t>$161 billion 2010-</a:t>
            </a:r>
            <a:r>
              <a:rPr lang="en-US" sz="1800" dirty="0" smtClean="0"/>
              <a:t>2015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*2015 H1 shale losses reach $30 billion,</a:t>
            </a:r>
            <a:br>
              <a:rPr lang="en-US" sz="1800" dirty="0" smtClean="0"/>
            </a:br>
            <a:r>
              <a:rPr lang="en-US" sz="1800" dirty="0" smtClean="0"/>
              <a:t>leading to a bankruptcy wave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*Buy this final washout                            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shale-gas-drilling-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259273"/>
            <a:ext cx="2853646" cy="22939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1 at 5.5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675734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 Q4 Story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11" y="1143000"/>
            <a:ext cx="72461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 lead oil turnaround by 6 months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Perfect Storm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Crashes, then the Stock Market Crashes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10 Stocks to Buy at the Bottom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189037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en-US" sz="1800" dirty="0" smtClean="0"/>
              <a:t>Lennar </a:t>
            </a:r>
            <a:r>
              <a:rPr lang="en-US" sz="1800" dirty="0"/>
              <a:t>Homes (LEN) $53.45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Home </a:t>
            </a:r>
            <a:r>
              <a:rPr lang="en-US" sz="1800" dirty="0"/>
              <a:t>Depot (HD) $116.16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Walt </a:t>
            </a:r>
            <a:r>
              <a:rPr lang="en-US" sz="1800" dirty="0"/>
              <a:t>Disney (DIS) $98.84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General </a:t>
            </a:r>
            <a:r>
              <a:rPr lang="en-US" sz="1800" dirty="0"/>
              <a:t>Motors (GM) $29.60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Tesla </a:t>
            </a:r>
            <a:r>
              <a:rPr lang="en-US" sz="1800" dirty="0"/>
              <a:t>(TSLA) $230.77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Apple </a:t>
            </a:r>
            <a:r>
              <a:rPr lang="en-US" sz="1800" dirty="0"/>
              <a:t>(AAPL) $105.76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Solar </a:t>
            </a:r>
            <a:r>
              <a:rPr lang="en-US" sz="1800" dirty="0"/>
              <a:t>City (SCTY) $40.99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Gilead </a:t>
            </a:r>
            <a:r>
              <a:rPr lang="en-US" sz="1800" dirty="0"/>
              <a:t>Sciences (GILD) $105.33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Wisdom </a:t>
            </a:r>
            <a:r>
              <a:rPr lang="en-US" sz="1800" dirty="0"/>
              <a:t>Tree Japan Hedged Equity (DXJ) $52.01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Wisdom </a:t>
            </a:r>
            <a:r>
              <a:rPr lang="en-US" sz="1800" dirty="0"/>
              <a:t>Tree Europe Hedged Equity (HEDJ) $56.95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full-shopping-car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28800"/>
            <a:ext cx="37795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344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6906"/>
            <a:ext cx="7188200" cy="54424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Bouncing along a bottom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79094" cy="543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Copper-Commodity Collapse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564887" cy="5727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564887" cy="5727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000" b="1" dirty="0" smtClean="0"/>
              <a:t>$100 Billion of Commodity ETF Redemptions in 4 Years</a:t>
            </a:r>
            <a:endParaRPr lang="en-US" sz="2000" b="1" dirty="0"/>
          </a:p>
        </p:txBody>
      </p:sp>
      <p:pic>
        <p:nvPicPr>
          <p:cNvPr id="4" name="Picture 3" descr="Screen Shot 2015-09-07 at 4.5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219200"/>
            <a:ext cx="7741940" cy="54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9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Chase Here!</a:t>
            </a:r>
            <a:b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609600" y="15700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*Shanghai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Gold Exchange  net sales hit 302 tonnes in August, a new all time high, as metal is dumped to meet margin calls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*CTA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gold futures net position reaches a short for the first time in history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*Poor monsoon could weaken Indian buying, world’s largest buyer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*As Fed interest rate rise looms,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fundamental picture for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gold goes from bad to worse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28950"/>
            <a:ext cx="3505200" cy="3067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A Flight to Safety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4" y="12192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-Setting Up the “BUY”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3414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*The bottom in stocks may be in, but expect a retest, and another flash crash, thanks to structurally poor liquidity</a:t>
            </a:r>
            <a:b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*Huge short covering rally in oil to $48, but oil producer hedging smashed it back down to $45, entering seasonal weakness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Bond market gets a flight to safety bid,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will hold until Fed Sept 17 decision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*If no rate rise, then we have 3.7% economic growth,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full unemployment, and zero inflation for the first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time in history, therefore buy stocks on the big dips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*Profit taking on King dollar returns, long term bull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market intact</a:t>
            </a: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*Gold stalls again at the bottom</a:t>
            </a:r>
            <a:endParaRPr lang="en-US" sz="20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659" y="2895600"/>
            <a:ext cx="2590341" cy="36087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363604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609600" y="14478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ym typeface="Arial"/>
              </a:rPr>
              <a:t/>
            </a:r>
            <a:br>
              <a:rPr lang="en-US" sz="1800" i="0" u="none" strike="noStrike" cap="none" baseline="0" dirty="0" smtClean="0">
                <a:sym typeface="Arial"/>
              </a:rPr>
            </a:br>
            <a:r>
              <a:rPr lang="en-US" sz="2000" i="0" u="none" strike="noStrike" cap="none" baseline="0" dirty="0" smtClean="0">
                <a:sym typeface="Arial"/>
              </a:rPr>
              <a:t>*Return</a:t>
            </a:r>
            <a:r>
              <a:rPr lang="en-US" sz="2000" i="0" u="none" strike="noStrike" cap="none" dirty="0" smtClean="0">
                <a:sym typeface="Arial"/>
              </a:rPr>
              <a:t> of fine weather in the Midwest ends the rally, new lows in reach</a:t>
            </a:r>
            <a:br>
              <a:rPr lang="en-US" sz="2000" i="0" u="none" strike="noStrike" cap="none" dirty="0" smtClean="0">
                <a:sym typeface="Arial"/>
              </a:rPr>
            </a:br>
            <a:r>
              <a:rPr lang="en-US" sz="2000" i="0" u="none" strike="noStrike" cap="none" dirty="0" smtClean="0">
                <a:sym typeface="Arial"/>
              </a:rPr>
              <a:t/>
            </a:r>
            <a:br>
              <a:rPr lang="en-US" sz="2000" i="0" u="none" strike="noStrike" cap="none" dirty="0" smtClean="0">
                <a:sym typeface="Arial"/>
              </a:rPr>
            </a:br>
            <a:r>
              <a:rPr lang="en-US" sz="2000" i="0" u="none" strike="noStrike" cap="none" dirty="0" smtClean="0">
                <a:sym typeface="Arial"/>
              </a:rPr>
              <a:t>*Floods in Texas finally end</a:t>
            </a:r>
            <a:br>
              <a:rPr lang="en-US" sz="2000" i="0" u="none" strike="noStrike" cap="none" dirty="0" smtClean="0">
                <a:sym typeface="Arial"/>
              </a:rPr>
            </a:br>
            <a:r>
              <a:rPr lang="en-US" sz="2000" i="0" u="none" strike="noStrike" cap="none" dirty="0" smtClean="0">
                <a:sym typeface="Arial"/>
              </a:rPr>
              <a:t/>
            </a:r>
            <a:br>
              <a:rPr lang="en-US" sz="2000" i="0" u="none" strike="noStrike" cap="none" dirty="0" smtClean="0">
                <a:sym typeface="Arial"/>
              </a:rPr>
            </a:br>
            <a:r>
              <a:rPr lang="en-US" sz="2000" i="0" u="none" strike="noStrike" cap="none" dirty="0" smtClean="0">
                <a:sym typeface="Arial"/>
              </a:rPr>
              <a:t>*Extreme drought conditions continue in California, bringing back the water wars</a:t>
            </a:r>
            <a:br>
              <a:rPr lang="en-US" sz="2000" i="0" u="none" strike="noStrike" cap="none" dirty="0" smtClean="0">
                <a:sym typeface="Arial"/>
              </a:rPr>
            </a:br>
            <a:r>
              <a:rPr lang="en-US" sz="2000" i="0" u="none" strike="noStrike" cap="none" baseline="0" dirty="0" smtClean="0">
                <a:sym typeface="Arial"/>
              </a:rPr>
              <a:t/>
            </a:r>
            <a:br>
              <a:rPr lang="en-US" sz="2000" i="0" u="none" strike="noStrike" cap="none" baseline="0" dirty="0" smtClean="0">
                <a:sym typeface="Arial"/>
              </a:rPr>
            </a:br>
            <a:r>
              <a:rPr lang="en-US" sz="2000" i="0" u="none" strike="noStrike" cap="none" baseline="0" dirty="0" smtClean="0">
                <a:sym typeface="Arial"/>
              </a:rPr>
              <a:t>*No trade here, dragged down by the</a:t>
            </a:r>
            <a:br>
              <a:rPr lang="en-US" sz="2000" i="0" u="none" strike="noStrike" cap="none" baseline="0" dirty="0" smtClean="0">
                <a:sym typeface="Arial"/>
              </a:rPr>
            </a:br>
            <a:r>
              <a:rPr lang="en-US" sz="2000" i="0" u="none" strike="noStrike" cap="none" baseline="0" dirty="0" smtClean="0">
                <a:sym typeface="Arial"/>
              </a:rPr>
              <a:t>global commodity bust</a:t>
            </a:r>
            <a:br>
              <a:rPr lang="en-US" sz="2000" i="0" u="none" strike="noStrike" cap="none" baseline="0" dirty="0" smtClean="0">
                <a:sym typeface="Arial"/>
              </a:rPr>
            </a:br>
            <a:r>
              <a:rPr lang="en-US" sz="2000" b="0" i="0" u="none" strike="noStrike" cap="none" baseline="0" dirty="0" smtClean="0">
                <a:sym typeface="Arial"/>
              </a:rPr>
              <a:t/>
            </a:r>
            <a:br>
              <a:rPr lang="en-US" sz="2000" b="0" i="0" u="none" strike="noStrike" cap="none" baseline="0" dirty="0" smtClean="0">
                <a:sym typeface="Arial"/>
              </a:rPr>
            </a:br>
            <a:r>
              <a:rPr lang="en-US" sz="2000" b="0" i="0" u="none" strike="noStrike" cap="none" baseline="0" dirty="0" smtClean="0">
                <a:sym typeface="Arial"/>
              </a:rPr>
              <a:t>*Pass for now, bigger fish</a:t>
            </a:r>
            <a:br>
              <a:rPr lang="en-US" sz="2000" b="0" i="0" u="none" strike="noStrike" cap="none" baseline="0" dirty="0" smtClean="0">
                <a:sym typeface="Arial"/>
              </a:rPr>
            </a:br>
            <a:r>
              <a:rPr lang="en-US" sz="2000" b="0" i="0" u="none" strike="noStrike" cap="none" baseline="0" dirty="0" smtClean="0">
                <a:sym typeface="Arial"/>
              </a:rPr>
              <a:t> to fry elsewhere,</a:t>
            </a:r>
            <a:r>
              <a:rPr lang="en-US" sz="2000" b="0" i="0" u="none" strike="noStrike" cap="none" dirty="0" smtClean="0">
                <a:sym typeface="Arial"/>
              </a:rPr>
              <a:t> </a:t>
            </a:r>
            <a:r>
              <a:rPr lang="en-US" sz="2000" dirty="0" smtClean="0"/>
              <a:t>US stocks</a:t>
            </a:r>
            <a:r>
              <a:rPr lang="en-US" sz="2000" b="0" i="0" u="none" strike="noStrike" cap="none" dirty="0" smtClean="0">
                <a:sym typeface="Arial"/>
              </a:rPr>
              <a:t/>
            </a:r>
            <a:br>
              <a:rPr lang="en-US" sz="2000" b="0" i="0" u="none" strike="noStrike" cap="none" dirty="0" smtClean="0">
                <a:sym typeface="Arial"/>
              </a:rPr>
            </a:br>
            <a:r>
              <a:rPr lang="en-US" sz="2000" b="0" i="0" u="none" strike="noStrike" cap="none" dirty="0" smtClean="0">
                <a:sym typeface="Arial"/>
              </a:rPr>
              <a:t> much more interesting</a:t>
            </a:r>
            <a:r>
              <a:rPr lang="en-US" sz="2000" b="0" i="0" u="none" strike="noStrike" cap="none" baseline="0" dirty="0" smtClean="0">
                <a:sym typeface="Arial"/>
              </a:rPr>
              <a:t/>
            </a:r>
            <a:br>
              <a:rPr lang="en-US" sz="2000" b="0" i="0" u="none" strike="noStrike" cap="none" baseline="0" dirty="0" smtClean="0">
                <a:sym typeface="Arial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the Bottom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55" y="10541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-New Lows!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Gaining Speed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533400" y="8080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*New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housing starts hot eight year high, up +13% YOY, but still 25% below long term average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*Multi family strong, making up for apartments not built during the crash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Case Shiller up +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% YOY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*Homebuilders to lead stock for rest of 2015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*Predicted rush to buy homes to beat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fed interest rate hike is unfolding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*Spillover occurring into the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existing home market, pushing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Case Shiller data upward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 Shot 2015-08-25 at 10.12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430886"/>
            <a:ext cx="7124700" cy="51985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2000" dirty="0" smtClean="0"/>
              <a:t>(DHI), (LEN), (PHM), (TOL), (NVR) 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 dips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oil down leg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 aside, wait for new low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for new lows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1910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9640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dirty="0" smtClean="0"/>
              <a:t>The China Syndrome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36713"/>
            <a:ext cx="8229600" cy="4525962"/>
          </a:xfrm>
        </p:spPr>
        <p:txBody>
          <a:bodyPr/>
          <a:lstStyle/>
          <a:p>
            <a:pPr marL="203200" indent="0">
              <a:buNone/>
            </a:pPr>
            <a:r>
              <a:rPr lang="en-US" sz="1800" dirty="0" smtClean="0"/>
              <a:t>*From the </a:t>
            </a:r>
            <a:r>
              <a:rPr lang="en-US" sz="1800" b="1" i="1" dirty="0" smtClean="0"/>
              <a:t>“Gang of Four</a:t>
            </a:r>
            <a:r>
              <a:rPr lang="en-US" sz="1800" dirty="0" smtClean="0"/>
              <a:t>” to the </a:t>
            </a:r>
            <a:r>
              <a:rPr lang="en-US" sz="1800" b="1" i="1" dirty="0" smtClean="0"/>
              <a:t>“Gang Who Couldn’t Shoot Straight”</a:t>
            </a:r>
            <a:br>
              <a:rPr lang="en-US" sz="1800" b="1" i="1" dirty="0" smtClean="0"/>
            </a:br>
            <a:r>
              <a:rPr lang="en-US" sz="1800" b="1" i="1" dirty="0" smtClean="0"/>
              <a:t/>
            </a:r>
            <a:br>
              <a:rPr lang="en-US" sz="1800" b="1" i="1" dirty="0" smtClean="0"/>
            </a:br>
            <a:r>
              <a:rPr lang="en-US" sz="1800" b="1" i="1" dirty="0" smtClean="0"/>
              <a:t>*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Government manipulation of stock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market fails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will drag on rest of the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economy, the market that refuses to take orders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*220 traders arrested for short selling, $200 billion spent to support stocks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*Ham handed efforts have become a wellspring of global volatility, will continue for months until proof that the main economy isn’t damaged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1967686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strategy luncheon tickets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to: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23,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California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0" y="12192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u="sng" dirty="0" smtClean="0">
                <a:solidFill>
                  <a:schemeClr val="dk1"/>
                </a:solidFill>
              </a:rPr>
              <a:t>Picks of the Week</a:t>
            </a: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905000"/>
            <a:ext cx="6248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Buys:</a:t>
            </a:r>
          </a:p>
          <a:p>
            <a:endParaRPr lang="en-US" b="1" dirty="0"/>
          </a:p>
          <a:p>
            <a:r>
              <a:rPr lang="en-US" b="1" dirty="0"/>
              <a:t>QIHU 360 </a:t>
            </a:r>
            <a:r>
              <a:rPr lang="en-US" b="1" dirty="0" err="1"/>
              <a:t>Techmology</a:t>
            </a:r>
            <a:r>
              <a:rPr lang="en-US" b="1" dirty="0"/>
              <a:t> Co. Ltd. (QIHU) $46.50    Target to $56 </a:t>
            </a:r>
          </a:p>
          <a:p>
            <a:r>
              <a:rPr lang="en-US" b="1" dirty="0"/>
              <a:t>(If it breaks under $43.75, buy is invalidated)</a:t>
            </a:r>
          </a:p>
          <a:p>
            <a:r>
              <a:rPr lang="en-US" b="1" dirty="0" err="1"/>
              <a:t>Biogen</a:t>
            </a:r>
            <a:r>
              <a:rPr lang="en-US" b="1" dirty="0"/>
              <a:t>, Inc. (BIIB)             $289  Target to $367</a:t>
            </a:r>
          </a:p>
          <a:p>
            <a:r>
              <a:rPr lang="en-US" b="1" dirty="0"/>
              <a:t>CF Industries Holding, Inc. (CF)    $53    Target to  $62</a:t>
            </a:r>
          </a:p>
          <a:p>
            <a:r>
              <a:rPr lang="en-US" b="1" dirty="0"/>
              <a:t>Electronic </a:t>
            </a:r>
            <a:r>
              <a:rPr lang="en-US" b="1" dirty="0" err="1"/>
              <a:t>Arts,Inc</a:t>
            </a:r>
            <a:r>
              <a:rPr lang="en-US" b="1" dirty="0"/>
              <a:t>. (EA)        $66    Target to  $70</a:t>
            </a:r>
          </a:p>
          <a:p>
            <a:r>
              <a:rPr lang="en-US" b="1" dirty="0"/>
              <a:t>Ralph Lauren Corp (RL)        $112    Target to $125</a:t>
            </a:r>
          </a:p>
          <a:p>
            <a:r>
              <a:rPr lang="en-US" b="1" dirty="0"/>
              <a:t>FedEx Corp (FDX)            $150    Target to $175</a:t>
            </a:r>
          </a:p>
          <a:p>
            <a:r>
              <a:rPr lang="en-US" b="1" dirty="0" err="1"/>
              <a:t>Biogen</a:t>
            </a:r>
            <a:r>
              <a:rPr lang="en-US" b="1" dirty="0"/>
              <a:t> </a:t>
            </a:r>
            <a:r>
              <a:rPr lang="en-US" b="1" dirty="0" err="1"/>
              <a:t>Inc</a:t>
            </a:r>
            <a:r>
              <a:rPr lang="en-US" b="1" dirty="0"/>
              <a:t> (BIIB)            $298    Target to $367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Sells:</a:t>
            </a:r>
          </a:p>
          <a:p>
            <a:endParaRPr lang="en-US" b="1" dirty="0"/>
          </a:p>
          <a:p>
            <a:r>
              <a:rPr lang="en-US" b="1" dirty="0" err="1"/>
              <a:t>TripAdvisor</a:t>
            </a:r>
            <a:r>
              <a:rPr lang="en-US" b="1" dirty="0"/>
              <a:t>, Inc. (TRIP)          $74    Target to $56</a:t>
            </a:r>
          </a:p>
          <a:p>
            <a:r>
              <a:rPr lang="en-US" b="1" dirty="0"/>
              <a:t>Wynn Resorts (WYNN)            $75    Target to $50</a:t>
            </a:r>
          </a:p>
          <a:p>
            <a:r>
              <a:rPr lang="en-US" b="1" dirty="0" err="1"/>
              <a:t>Linkedin</a:t>
            </a:r>
            <a:r>
              <a:rPr lang="en-US" b="1" dirty="0"/>
              <a:t> Corp (LNKD)                    $187  Target to $162</a:t>
            </a:r>
          </a:p>
          <a:p>
            <a:r>
              <a:rPr lang="de-DE" b="1" dirty="0"/>
              <a:t>Bunge Ltd. (BG)                        $72    Target </a:t>
            </a:r>
            <a:r>
              <a:rPr lang="de-DE" b="1" dirty="0" err="1"/>
              <a:t>to</a:t>
            </a:r>
            <a:r>
              <a:rPr lang="de-DE" b="1" dirty="0"/>
              <a:t>  $62</a:t>
            </a:r>
          </a:p>
          <a:p>
            <a:r>
              <a:rPr lang="de-DE" b="1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</TotalTime>
  <Words>685</Words>
  <Application>Microsoft Office PowerPoint</Application>
  <PresentationFormat>On-screen Show (4:3)</PresentationFormat>
  <Paragraphs>134</Paragraphs>
  <Slides>80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The Mad Hedge Fund Trader “It’s All About Janet”</vt:lpstr>
      <vt:lpstr>Trade Alert Performance New All Time High!</vt:lpstr>
      <vt:lpstr>Slide 2</vt:lpstr>
      <vt:lpstr>Paid Subscriber Trailing 12 Month  Audited Return +35.40% - The Comeback Kid!</vt:lpstr>
      <vt:lpstr>Slide 4</vt:lpstr>
      <vt:lpstr>10 Stocks to Buy at the Bottom</vt:lpstr>
      <vt:lpstr>Strategy Outlook-Setting Up the “BUY”</vt:lpstr>
      <vt:lpstr>The China Syndrome</vt:lpstr>
      <vt:lpstr>The Bill Davis View </vt:lpstr>
      <vt:lpstr>The Global Economy-US Engine of Growth</vt:lpstr>
      <vt:lpstr>Weekly Jobless Claims – Another Run at the Lows 4,000 to 277,000, NEW 42 YEAR LOW! headed for Full Unemployment at 5%-Global Recovery a Driver</vt:lpstr>
      <vt:lpstr>Bonds-It’s All About Janet</vt:lpstr>
      <vt:lpstr>Ten Year Treasuries (TLT) 2.25% The down trend is in place!  Sell Rallies! </vt:lpstr>
      <vt:lpstr>Ten Year Treasury Yield ($TNX) 2.25% 1.95% Support Holds</vt:lpstr>
      <vt:lpstr>Junk Bonds (HYG) 6.44% Yield Big Hedge Funds lining up to short</vt:lpstr>
      <vt:lpstr>2X Short Treasuries (TBT)- Second Half Big Trade? Buy at the Dip, $41 will hold </vt:lpstr>
      <vt:lpstr>Investment Grade Corporate Bonds (LQD) 4.27% Yield</vt:lpstr>
      <vt:lpstr>Emerging Market Debt (ELD) 5.50% Yield- Big hedge funds lining up to sell-Identical chart to junk bonds </vt:lpstr>
      <vt:lpstr>Municipal Bonds (MUB)-1.74% yield  Mix of AAA, AA, and A rated bonds- another Puerto Rico Crisis looming</vt:lpstr>
      <vt:lpstr>Stocks-Living on a Roller Coaster</vt:lpstr>
      <vt:lpstr> Shanghai ($SSEC)-The Bad Boy </vt:lpstr>
      <vt:lpstr>S&amp;P 500-200 Day MA in Play at $206.10 Old support becomes resistance long the  9/$204-$207 vertical bear put spread-7 trading days to expiration</vt:lpstr>
      <vt:lpstr> Dow Average-Boring!, Down -7% on the year! 200-day MA break! The Death Cross That Worked</vt:lpstr>
      <vt:lpstr>NASDAQ (QQQ)-The new leadership</vt:lpstr>
      <vt:lpstr>Solar City (SCTY)-Elon Musk engineers another short squeeze, Buys $50 million of stock</vt:lpstr>
      <vt:lpstr>Europe Hedged Equity (HEDJ)-Greek bounce </vt:lpstr>
      <vt:lpstr>(VIX)-Four Year High!</vt:lpstr>
      <vt:lpstr>(XIV)-Velocity Shares Daily Inverse VIX Short Term ETN buy on next market selloff and VIX spike </vt:lpstr>
      <vt:lpstr>Russell 2000 (IWM)-The Weak Link most affected by rising rates-Great leading indicator </vt:lpstr>
      <vt:lpstr>Palo Alto Networks (PANW)- New Uptrend</vt:lpstr>
      <vt:lpstr>Technology Sector SPDR (XLK), (ROM) (AAPL), (MSFT), (VZ), (T), (FB), (IBM) </vt:lpstr>
      <vt:lpstr>Industrials Sector SPDR (XLI)-Dow Mainstay (GE), (MMM), (UNP), (UTX), (BA), (HON)</vt:lpstr>
      <vt:lpstr>Transports Sector SPDR (XTN)- Another Dow Mainstay (ALGT),  (ALK), (JBLU), (LUV), (CHRW), (DAL), </vt:lpstr>
      <vt:lpstr>Health Care Sector SPDR (XLV), (RXL) (JNJ), (PFE), (MRK), (GILD), (ACT), (AMGN)</vt:lpstr>
      <vt:lpstr>Financial Select SPDR (XLF)- Party Postponed (BLK/B), (WFC), (JPM), (BAC), (C), (GS) </vt:lpstr>
      <vt:lpstr>Regional Bank Basket (KBE)-The Fix on the Fed is In (MTG), (RDN), (SIVB), (CFG), (CFR), (BXS)</vt:lpstr>
      <vt:lpstr>Consumer Discretionary SPDR (XLY) (DIS), (AMZN), (HD), (CMCSA), (MCD), (SBUX)</vt:lpstr>
      <vt:lpstr>Apple (AAPL) –Announcement Day waiting for the next real catalyst-the iPhone 7</vt:lpstr>
      <vt:lpstr>Biotech iShares (IBB)-The Uptrend has begun  </vt:lpstr>
      <vt:lpstr>Japan (DXJ)-Hedged Japan Equity took profits on 20% weighting-Love That Stimulus! 10% in 2 Days  </vt:lpstr>
      <vt:lpstr>Sony (SNE)-Buy Territory  </vt:lpstr>
      <vt:lpstr>Emerging Markets (EFA)- another big short sellers target </vt:lpstr>
      <vt:lpstr> India (EPI)-Buy it Here </vt:lpstr>
      <vt:lpstr>Foreign Currencies-Long Term Trends Reasserting</vt:lpstr>
      <vt:lpstr>   Euro ($XEU), (FXE), (EUO)-Playing Both Asides Post Greece Hangover    </vt:lpstr>
      <vt:lpstr>  Long Dollar Index (UUP)-    </vt:lpstr>
      <vt:lpstr>   Canadian Dollar (FXC)-Commodity Collapse   </vt:lpstr>
      <vt:lpstr>Japanese Yen (FXY)- </vt:lpstr>
      <vt:lpstr>Short Japanese Yen ETF (YCS)</vt:lpstr>
      <vt:lpstr>Australian Dollar (FXA) –Commodity Disaster </vt:lpstr>
      <vt:lpstr>Chinese Yuan- (CYB)-4% Devaluation </vt:lpstr>
      <vt:lpstr>Emerging Market Currencies (CEW) another hedge fund short target and flash crash </vt:lpstr>
      <vt:lpstr>Energy-Lower for Longer</vt:lpstr>
      <vt:lpstr>Slide 53</vt:lpstr>
      <vt:lpstr>Oil-May Be a Q4 Story </vt:lpstr>
      <vt:lpstr>United States Oil Fund (USO)</vt:lpstr>
      <vt:lpstr>Energy Select Sector SPDR (XLE) (XOM), (CVX), (SLB), (KMI), (EOG), (COP) stocks lead oil turnaround by 6 months</vt:lpstr>
      <vt:lpstr>MLP’s (LINE)-Dividend Suspended! Shares fall to option value</vt:lpstr>
      <vt:lpstr>Exxon (XOM)-A Perfect Storm Oil Crashes, then the Stock Market Crashes</vt:lpstr>
      <vt:lpstr>Occidental Petroleum (OXY)- </vt:lpstr>
      <vt:lpstr>Conoco Phillips (COP)- </vt:lpstr>
      <vt:lpstr>Natural Gas (UNG)-Bouncing along a bottom</vt:lpstr>
      <vt:lpstr> Copper-Commodity Collapse  </vt:lpstr>
      <vt:lpstr>Freeport McMoRan (FCX)-New Lows  </vt:lpstr>
      <vt:lpstr>$100 Billion of Commodity ETF Redemptions in 4 Years</vt:lpstr>
      <vt:lpstr>Precious Metals-Don’t Chase Here! </vt:lpstr>
      <vt:lpstr>Gold (GLD)- Finally, A Flight to Safety</vt:lpstr>
      <vt:lpstr>Market Vectors Gold Miners ETF- (GDX) </vt:lpstr>
      <vt:lpstr>Silver (SLV)-</vt:lpstr>
      <vt:lpstr>Silver Miners (SIL)</vt:lpstr>
      <vt:lpstr>Palladium (PALL)</vt:lpstr>
      <vt:lpstr>Agriculture-New Lows!</vt:lpstr>
      <vt:lpstr>(CORN) –Back to the Bottom </vt:lpstr>
      <vt:lpstr>(WEAT)-</vt:lpstr>
      <vt:lpstr>Ag Commodities ETF (DBA)-New Lows!</vt:lpstr>
      <vt:lpstr>Real Estate-Gaining Speed</vt:lpstr>
      <vt:lpstr>June S&amp;P/Case–Shiller Home Price Index +5.0% YOY, Denver, San Francisco, Dallas</vt:lpstr>
      <vt:lpstr>US Home Construction Index (ITB) (DHI), (LEN), (PHM), (TOL), (NVR)   </vt:lpstr>
      <vt:lpstr>Trade Sheet So What Do We Do About All This?</vt:lpstr>
      <vt:lpstr>To buy strategy luncheon tickets  Please go to:  www.madhedgefundtrader.com   Next Strategy Webinar  12:00 EST Wednesday,  September 23, 2015  San Francisco, California  USA!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1326</cp:revision>
  <cp:lastPrinted>2015-05-18T15:05:44Z</cp:lastPrinted>
  <dcterms:created xsi:type="dcterms:W3CDTF">2015-02-05T17:12:57Z</dcterms:created>
  <dcterms:modified xsi:type="dcterms:W3CDTF">2015-09-09T17:38:02Z</dcterms:modified>
</cp:coreProperties>
</file>