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305" r:id="rId7"/>
    <p:sldId id="306" r:id="rId8"/>
    <p:sldId id="265" r:id="rId9"/>
    <p:sldId id="266" r:id="rId10"/>
    <p:sldId id="270" r:id="rId11"/>
    <p:sldId id="269" r:id="rId12"/>
    <p:sldId id="271" r:id="rId13"/>
    <p:sldId id="272" r:id="rId14"/>
    <p:sldId id="278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73" r:id="rId24"/>
    <p:sldId id="274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25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0" d="100"/>
          <a:sy n="70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dhedgefundtrader.com/wp-content/uploads/2015/08/Major-Market-Outlook-August-2015.pdf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Octo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ber 5,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ry\Documents\Mad Day\Sept 30, 2015 Webinar\COMPq 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Mad Day\Sept 30, 2015 Webinar\COMPQ M 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rry\Documents\Mad Day\Sept 30, 2015 Webinar\SPX Da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rry\Documents\Mad Day\Sept 30, 2015 Webinar\VIX da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 smtClean="0"/>
              <a:t>"Credit Suisse: There's a Growing Threat of a Major </a:t>
            </a:r>
            <a:br>
              <a:rPr lang="en-US" dirty="0" smtClean="0"/>
            </a:br>
            <a:r>
              <a:rPr lang="en-US" dirty="0" smtClean="0"/>
              <a:t>Top in the S&amp;P 500"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Yahoo Finance - September 28, 2015</a:t>
            </a:r>
            <a:endParaRPr lang="en-US" sz="3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r>
              <a:rPr lang="en-US" dirty="0" smtClean="0"/>
              <a:t>In the August Special Report, </a:t>
            </a:r>
            <a:br>
              <a:rPr lang="en-US" dirty="0" smtClean="0"/>
            </a:br>
            <a:r>
              <a:rPr lang="en-US" dirty="0" smtClean="0"/>
              <a:t>I mentioned that</a:t>
            </a:r>
            <a:br>
              <a:rPr lang="en-US" dirty="0" smtClean="0"/>
            </a:br>
            <a:r>
              <a:rPr lang="en-US" dirty="0" smtClean="0"/>
              <a:t>the Biotech Sector was</a:t>
            </a:r>
            <a:br>
              <a:rPr lang="en-US" dirty="0" smtClean="0"/>
            </a:br>
            <a:r>
              <a:rPr lang="en-US" dirty="0" smtClean="0"/>
              <a:t>in a bubble.  Let’s take a</a:t>
            </a:r>
            <a:br>
              <a:rPr lang="en-US" dirty="0" smtClean="0"/>
            </a:br>
            <a:r>
              <a:rPr lang="en-US" dirty="0" smtClean="0"/>
              <a:t>look at a few of their charts.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Sept 30, 2015 Webinar\IBB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ry\Documents\Mad Day\Sept 30, 2015 Webinar\REGN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ry\Documents\Mad Day\Sept 30, 2015 Webinar\ALXN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y\Documents\Mad Day\Sept 30, 2015 Webinar\BIIB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I want to review the major</a:t>
            </a:r>
            <a:br>
              <a:rPr lang="en-US" dirty="0" smtClean="0"/>
            </a:br>
            <a:r>
              <a:rPr lang="en-US" dirty="0" smtClean="0"/>
              <a:t>markets as a follow up</a:t>
            </a:r>
            <a:br>
              <a:rPr lang="en-US" dirty="0" smtClean="0"/>
            </a:br>
            <a:r>
              <a:rPr lang="en-US" dirty="0" smtClean="0"/>
              <a:t>to the special report</a:t>
            </a:r>
            <a:br>
              <a:rPr lang="en-US" dirty="0" smtClean="0"/>
            </a:br>
            <a:r>
              <a:rPr lang="en-US" dirty="0" smtClean="0"/>
              <a:t>I wrote in August. </a:t>
            </a:r>
            <a:br>
              <a:rPr lang="en-US" dirty="0" smtClean="0"/>
            </a:br>
            <a:r>
              <a:rPr lang="en-US" dirty="0" smtClean="0"/>
              <a:t>It can be found here:</a:t>
            </a:r>
            <a:br>
              <a:rPr lang="en-US" dirty="0" smtClean="0"/>
            </a:br>
            <a:r>
              <a:rPr lang="en-US" sz="2400" dirty="0" smtClean="0">
                <a:hlinkClick r:id="rId2"/>
              </a:rPr>
              <a:t>http://www.madhedgefundtrader.com/wp-content/uploads/2015/08/Major-Market-Outlook-August-2015.pdf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ry\Documents\Mad Day\Sept 30, 2015 Webinar\GILD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Mad Day\Sept 30, 2015 Webinar\CELg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y\Documents\Mad Day\Sept 30, 2015 Webinar\VRX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6278562"/>
          </a:xfrm>
        </p:spPr>
        <p:txBody>
          <a:bodyPr/>
          <a:lstStyle/>
          <a:p>
            <a:r>
              <a:rPr lang="en-US" dirty="0" smtClean="0"/>
              <a:t>So, what do we do in a</a:t>
            </a:r>
            <a:br>
              <a:rPr lang="en-US" dirty="0" smtClean="0"/>
            </a:br>
            <a:r>
              <a:rPr lang="en-US" dirty="0" smtClean="0"/>
              <a:t>market like this?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973762"/>
          </a:xfrm>
        </p:spPr>
        <p:txBody>
          <a:bodyPr/>
          <a:lstStyle/>
          <a:p>
            <a:r>
              <a:rPr lang="en-US" dirty="0" smtClean="0"/>
              <a:t>Certainly, you want to trade</a:t>
            </a:r>
            <a:br>
              <a:rPr lang="en-US" dirty="0" smtClean="0"/>
            </a:br>
            <a:r>
              <a:rPr lang="en-US" dirty="0" smtClean="0"/>
              <a:t>smaller and take profits</a:t>
            </a:r>
            <a:br>
              <a:rPr lang="en-US" dirty="0" smtClean="0"/>
            </a:br>
            <a:r>
              <a:rPr lang="en-US" dirty="0" smtClean="0"/>
              <a:t>quickly.  Built up cash and</a:t>
            </a:r>
            <a:br>
              <a:rPr lang="en-US" dirty="0" smtClean="0"/>
            </a:br>
            <a:r>
              <a:rPr lang="en-US" dirty="0" smtClean="0"/>
              <a:t>work on your </a:t>
            </a:r>
            <a:r>
              <a:rPr lang="en-US" dirty="0" err="1" smtClean="0"/>
              <a:t>watchlist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You can also consider trading</a:t>
            </a:r>
            <a:br>
              <a:rPr lang="en-US" dirty="0" smtClean="0"/>
            </a:br>
            <a:r>
              <a:rPr lang="en-US" dirty="0" smtClean="0"/>
              <a:t>off a shorter timeframe, if you</a:t>
            </a:r>
            <a:br>
              <a:rPr lang="en-US" dirty="0" smtClean="0"/>
            </a:br>
            <a:r>
              <a:rPr lang="en-US" dirty="0" smtClean="0"/>
              <a:t>have the time availability,</a:t>
            </a:r>
            <a:br>
              <a:rPr lang="en-US" dirty="0" smtClean="0"/>
            </a:br>
            <a:r>
              <a:rPr lang="en-US" dirty="0" smtClean="0"/>
              <a:t>using thee leverage of</a:t>
            </a:r>
            <a:br>
              <a:rPr lang="en-US" dirty="0" smtClean="0"/>
            </a:br>
            <a:r>
              <a:rPr lang="en-US" dirty="0" smtClean="0"/>
              <a:t>weekly options … especially</a:t>
            </a:r>
            <a:br>
              <a:rPr lang="en-US" dirty="0" smtClean="0"/>
            </a:br>
            <a:r>
              <a:rPr lang="en-US" dirty="0" smtClean="0"/>
              <a:t>on a Friday.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Before I show that, I mentioned</a:t>
            </a:r>
            <a:br>
              <a:rPr lang="en-US" dirty="0" smtClean="0"/>
            </a:br>
            <a:r>
              <a:rPr lang="en-US" dirty="0" smtClean="0"/>
              <a:t>I would show the move that VNR</a:t>
            </a:r>
            <a:br>
              <a:rPr lang="en-US" dirty="0" smtClean="0"/>
            </a:br>
            <a:r>
              <a:rPr lang="en-US" dirty="0" smtClean="0"/>
              <a:t>made in the last 10 minutes </a:t>
            </a:r>
            <a:br>
              <a:rPr lang="en-US" dirty="0" smtClean="0"/>
            </a:br>
            <a:r>
              <a:rPr lang="en-US" dirty="0" smtClean="0"/>
              <a:t>on expiration day ….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Mad Day\Sept 30, 2015 Webinar\VNR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ry\Documents\Mad Day\Sept 30, 2015 Webinar\VNR 5 min 9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858000"/>
          </a:xfrm>
        </p:spPr>
        <p:txBody>
          <a:bodyPr/>
          <a:lstStyle/>
          <a:p>
            <a:r>
              <a:rPr lang="en-US" dirty="0" smtClean="0"/>
              <a:t>What I like to do is to look</a:t>
            </a:r>
            <a:br>
              <a:rPr lang="en-US" dirty="0" smtClean="0"/>
            </a:br>
            <a:r>
              <a:rPr lang="en-US" dirty="0" smtClean="0"/>
              <a:t>for stocks where multiple</a:t>
            </a:r>
            <a:br>
              <a:rPr lang="en-US" dirty="0" smtClean="0"/>
            </a:br>
            <a:r>
              <a:rPr lang="en-US" dirty="0" smtClean="0"/>
              <a:t>timeframes are in </a:t>
            </a:r>
            <a:br>
              <a:rPr lang="en-US" dirty="0" smtClean="0"/>
            </a:br>
            <a:r>
              <a:rPr lang="en-US" dirty="0" smtClean="0"/>
              <a:t>agreement and then</a:t>
            </a:r>
            <a:br>
              <a:rPr lang="en-US" dirty="0" smtClean="0"/>
            </a:br>
            <a:r>
              <a:rPr lang="en-US" dirty="0" smtClean="0"/>
              <a:t>look to enter off a</a:t>
            </a:r>
            <a:br>
              <a:rPr lang="en-US" dirty="0" smtClean="0"/>
            </a:br>
            <a:r>
              <a:rPr lang="en-US" dirty="0" smtClean="0"/>
              <a:t>10 minute overbought</a:t>
            </a:r>
            <a:br>
              <a:rPr lang="en-US" dirty="0" smtClean="0"/>
            </a:br>
            <a:r>
              <a:rPr lang="en-US" dirty="0" smtClean="0"/>
              <a:t>or oversold condition.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In that report, I mentioned</a:t>
            </a:r>
            <a:br>
              <a:rPr lang="en-US" dirty="0" smtClean="0"/>
            </a:br>
            <a:r>
              <a:rPr lang="en-US" dirty="0" smtClean="0"/>
              <a:t>that the major markets</a:t>
            </a:r>
            <a:br>
              <a:rPr lang="en-US" dirty="0" smtClean="0"/>
            </a:br>
            <a:r>
              <a:rPr lang="en-US" dirty="0" smtClean="0"/>
              <a:t>where all trading at</a:t>
            </a:r>
            <a:br>
              <a:rPr lang="en-US" dirty="0" smtClean="0"/>
            </a:br>
            <a:r>
              <a:rPr lang="en-US" dirty="0" smtClean="0"/>
              <a:t>extremes.  I also argued</a:t>
            </a:r>
            <a:br>
              <a:rPr lang="en-US" dirty="0" smtClean="0"/>
            </a:br>
            <a:r>
              <a:rPr lang="en-US" dirty="0" smtClean="0"/>
              <a:t>that the Biotech sector (IBB)</a:t>
            </a:r>
            <a:br>
              <a:rPr lang="en-US" dirty="0" smtClean="0"/>
            </a:br>
            <a:r>
              <a:rPr lang="en-US" dirty="0" smtClean="0"/>
              <a:t>was in a bubble.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/>
              <a:t>For example, the 60 minute,</a:t>
            </a:r>
            <a:br>
              <a:rPr lang="en-US" dirty="0" smtClean="0"/>
            </a:br>
            <a:r>
              <a:rPr lang="en-US" dirty="0" smtClean="0"/>
              <a:t>30 minute and 10 minute</a:t>
            </a:r>
            <a:br>
              <a:rPr lang="en-US" dirty="0" smtClean="0"/>
            </a:br>
            <a:r>
              <a:rPr lang="en-US" dirty="0" smtClean="0"/>
              <a:t>charts are in </a:t>
            </a:r>
            <a:r>
              <a:rPr lang="en-US" dirty="0" err="1" smtClean="0"/>
              <a:t>uptrends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you buy off an oversold</a:t>
            </a:r>
            <a:br>
              <a:rPr lang="en-US" dirty="0" smtClean="0"/>
            </a:br>
            <a:r>
              <a:rPr lang="en-US" dirty="0" smtClean="0"/>
              <a:t>condition off the 10 minute.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Or the 60 minute, 30 minute,</a:t>
            </a:r>
            <a:br>
              <a:rPr lang="en-US" dirty="0" smtClean="0"/>
            </a:br>
            <a:r>
              <a:rPr lang="en-US" dirty="0" smtClean="0"/>
              <a:t>and 10 minute are in</a:t>
            </a:r>
            <a:br>
              <a:rPr lang="en-US" dirty="0" smtClean="0"/>
            </a:br>
            <a:r>
              <a:rPr lang="en-US" dirty="0" smtClean="0"/>
              <a:t>downtrends and you Sell</a:t>
            </a:r>
            <a:br>
              <a:rPr lang="en-US" dirty="0" smtClean="0"/>
            </a:br>
            <a:r>
              <a:rPr lang="en-US" dirty="0" smtClean="0"/>
              <a:t>an overbought condition</a:t>
            </a:r>
            <a:br>
              <a:rPr lang="en-US" dirty="0" smtClean="0"/>
            </a:br>
            <a:r>
              <a:rPr lang="en-US" dirty="0" smtClean="0"/>
              <a:t>off the 10 minute.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Let’s look at some examples</a:t>
            </a:r>
            <a:br>
              <a:rPr lang="en-US" dirty="0" smtClean="0"/>
            </a:br>
            <a:r>
              <a:rPr lang="en-US" dirty="0" smtClean="0"/>
              <a:t>from last Friday’s</a:t>
            </a:r>
            <a:br>
              <a:rPr lang="en-US" dirty="0" smtClean="0"/>
            </a:br>
            <a:r>
              <a:rPr lang="en-US" dirty="0" smtClean="0"/>
              <a:t>weekly expiration day …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rry\Documents\Mad Day\Sept 30, 2015 Webinar\LULU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arry\Documents\Mad Day\Sept 30, 2015 Webinar\LULU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arry\Documents\Mad Day\Sept 30, 2015 Webinar\LULU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arry\Documents\Mad Day\Sept 30, 2015 Webinar\ALXN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arry\Documents\Mad Day\Sept 30, 2015 Webinar\ALXN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arry\Documents\Mad Day\Sept 30, 2015 Webinar\ALXN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arry\Documents\Mad Day\Sept 30, 2015 Webinar\PCLN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Today closes out the 3</a:t>
            </a:r>
            <a:r>
              <a:rPr lang="en-US" baseline="30000" dirty="0" smtClean="0"/>
              <a:t>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quarter of 2015 and</a:t>
            </a:r>
            <a:br>
              <a:rPr lang="en-US" dirty="0" smtClean="0"/>
            </a:br>
            <a:r>
              <a:rPr lang="en-US" dirty="0" smtClean="0"/>
              <a:t>I will show monthly</a:t>
            </a:r>
            <a:br>
              <a:rPr lang="en-US" dirty="0" smtClean="0"/>
            </a:br>
            <a:r>
              <a:rPr lang="en-US" dirty="0" smtClean="0"/>
              <a:t>charts for September </a:t>
            </a:r>
            <a:br>
              <a:rPr lang="en-US" dirty="0" smtClean="0"/>
            </a:br>
            <a:r>
              <a:rPr lang="en-US" dirty="0" smtClean="0"/>
              <a:t>which exclude today’s action.</a:t>
            </a:r>
            <a:br>
              <a:rPr lang="en-US" dirty="0" smtClean="0"/>
            </a:br>
            <a:r>
              <a:rPr lang="en-US" sz="3200" i="1" dirty="0" smtClean="0"/>
              <a:t>(Close enough for review)</a:t>
            </a:r>
            <a:endParaRPr lang="en-US" sz="3200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arry\Documents\Mad Day\Sept 30, 2015 Webinar\PCLN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arry\Documents\Mad Day\Sept 30, 2015 Webinar\PCLN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PCLN weekly </a:t>
            </a:r>
            <a:br>
              <a:rPr lang="en-US" dirty="0" smtClean="0"/>
            </a:br>
            <a:r>
              <a:rPr lang="en-US" dirty="0" smtClean="0"/>
              <a:t>$1,270 put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$1.50 to $18</a:t>
            </a:r>
            <a:br>
              <a:rPr lang="en-US" dirty="0" smtClean="0"/>
            </a:br>
            <a:r>
              <a:rPr lang="en-US" dirty="0" smtClean="0"/>
              <a:t>Intraday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>Let’s look at 3 markets</a:t>
            </a:r>
            <a:br>
              <a:rPr lang="en-US" dirty="0" smtClean="0"/>
            </a:br>
            <a:r>
              <a:rPr lang="en-US" dirty="0" smtClean="0"/>
              <a:t>from last Friday – 10/2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ry\Documents\Mad Day\Sept 30, 2015 Webinar\VIX 10 10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y\Documents\Mad Day\Sept 30, 2015 Webinar\SPX 10-10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ry\Documents\Mad Day\Sept 30, 2015 Webinar\TLT 10 10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Mad Day\Sept 30, 2015 Webinar\TLT 3 10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y\Documents\Mad Day\Sept 30, 2015 Webinar\GMCR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Mad Day\Sept 30, 2015 Webinar\GMCR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r>
              <a:rPr lang="en-US" i="1" dirty="0" smtClean="0"/>
              <a:t>Let’s look at the </a:t>
            </a:r>
            <a:br>
              <a:rPr lang="en-US" i="1" dirty="0" smtClean="0"/>
            </a:br>
            <a:r>
              <a:rPr lang="en-US" i="1" dirty="0" smtClean="0"/>
              <a:t>major indexes …</a:t>
            </a:r>
            <a:endParaRPr lang="en-US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4309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Octo</a:t>
            </a:r>
            <a:r>
              <a:rPr lang="en-US" dirty="0" smtClean="0">
                <a:solidFill>
                  <a:srgbClr val="002060"/>
                </a:solidFill>
              </a:rPr>
              <a:t>ber 5, </a:t>
            </a:r>
            <a:r>
              <a:rPr lang="en-US" dirty="0" smtClean="0">
                <a:solidFill>
                  <a:srgbClr val="002060"/>
                </a:solidFill>
              </a:rPr>
              <a:t>2015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BSB Charts\Monthly Charts\September 2015\SPX 15 sept 2015 Edi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ry\Documents\BSB Charts\Monthly Charts\September 2015\SPX 8 sept 2015 Edi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y\Documents\Mad Day\Sept 30, 2015 Webinar\DOW 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Mad Day\Sept 30, 2015 Webinar\DOW M 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115</Words>
  <Application>Microsoft Office PowerPoint</Application>
  <PresentationFormat>On-screen Show (4:3)</PresentationFormat>
  <Paragraphs>21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I want to review the major markets as a follow up to the special report I wrote in August.  It can be found here: http://www.madhedgefundtrader.com/wp-content/uploads/2015/08/Major-Market-Outlook-August-2015.pdf</vt:lpstr>
      <vt:lpstr>In that report, I mentioned that the major markets where all trading at extremes.  I also argued that the Biotech sector (IBB) was in a bubble.</vt:lpstr>
      <vt:lpstr>Today closes out the 3rd quarter of 2015 and I will show monthly charts for September  which exclude today’s action. (Close enough for review)</vt:lpstr>
      <vt:lpstr>Let’s look at the  major indexes …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"Credit Suisse: There's a Growing Threat of a Major  Top in the S&amp;P 500"  Yahoo Finance - September 28, 2015</vt:lpstr>
      <vt:lpstr>In the August Special Report,  I mentioned that the Biotech Sector was in a bubble.  Let’s take a look at a few of their charts.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So, what do we do in a market like this?</vt:lpstr>
      <vt:lpstr>Certainly, you want to trade smaller and take profits quickly.  Built up cash and work on your watchlist.</vt:lpstr>
      <vt:lpstr>You can also consider trading off a shorter timeframe, if you have the time availability, using thee leverage of weekly options … especially on a Friday.</vt:lpstr>
      <vt:lpstr>Before I show that, I mentioned I would show the move that VNR made in the last 10 minutes  on expiration day ….</vt:lpstr>
      <vt:lpstr>Slide 27</vt:lpstr>
      <vt:lpstr>Slide 28</vt:lpstr>
      <vt:lpstr>What I like to do is to look for stocks where multiple timeframes are in  agreement and then look to enter off a 10 minute overbought or oversold condition.</vt:lpstr>
      <vt:lpstr>For example, the 60 minute, 30 minute and 10 minute charts are in uptrends and you buy off an oversold condition off the 10 minute.</vt:lpstr>
      <vt:lpstr>Or the 60 minute, 30 minute, and 10 minute are in downtrends and you Sell an overbought condition off the 10 minute.</vt:lpstr>
      <vt:lpstr>Let’s look at some examples from last Friday’s weekly expiration day …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PCLN weekly  $1,270 put  $1.50 to $18 Intraday</vt:lpstr>
      <vt:lpstr>Let’s look at 3 markets from last Friday – 10/2</vt:lpstr>
      <vt:lpstr>Slide 44</vt:lpstr>
      <vt:lpstr>Slide 45</vt:lpstr>
      <vt:lpstr>Slide 46</vt:lpstr>
      <vt:lpstr>Slide 47</vt:lpstr>
      <vt:lpstr>Slide 48</vt:lpstr>
      <vt:lpstr>Slide 49</vt:lpstr>
      <vt:lpstr>Thanks for watching!  Bill Davis Mad Day Trader October 5, 2015  davismdt@gmail.com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27</cp:revision>
  <dcterms:created xsi:type="dcterms:W3CDTF">2015-06-16T15:14:51Z</dcterms:created>
  <dcterms:modified xsi:type="dcterms:W3CDTF">2015-10-05T14:24:36Z</dcterms:modified>
</cp:coreProperties>
</file>