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4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98" r:id="rId21"/>
    <p:sldId id="299" r:id="rId22"/>
    <p:sldId id="300" r:id="rId23"/>
    <p:sldId id="301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9" r:id="rId37"/>
    <p:sldId id="288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57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7" autoAdjust="0"/>
    <p:restoredTop sz="99399" autoAdjust="0"/>
  </p:normalViewPr>
  <p:slideViewPr>
    <p:cSldViewPr>
      <p:cViewPr varScale="1">
        <p:scale>
          <a:sx n="70" d="100"/>
          <a:sy n="70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Webinar – October 28, 2015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/>
              <a:t>As I am creating this,</a:t>
            </a:r>
            <a:br>
              <a:rPr lang="en-US" dirty="0" smtClean="0"/>
            </a:br>
            <a:r>
              <a:rPr lang="en-US" dirty="0" smtClean="0"/>
              <a:t>Apple is trading at $116.25.</a:t>
            </a:r>
            <a:br>
              <a:rPr lang="en-US" dirty="0" smtClean="0"/>
            </a:br>
            <a:r>
              <a:rPr lang="en-US" dirty="0" smtClean="0"/>
              <a:t>I want to price out the</a:t>
            </a:r>
            <a:br>
              <a:rPr lang="en-US" dirty="0" smtClean="0"/>
            </a:br>
            <a:r>
              <a:rPr lang="en-US" dirty="0" smtClean="0"/>
              <a:t>at the money straddle.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91600" cy="6705600"/>
          </a:xfrm>
        </p:spPr>
        <p:txBody>
          <a:bodyPr/>
          <a:lstStyle/>
          <a:p>
            <a:r>
              <a:rPr lang="en-US" dirty="0" smtClean="0"/>
              <a:t>Apple</a:t>
            </a:r>
            <a:br>
              <a:rPr lang="en-US" dirty="0" smtClean="0"/>
            </a:br>
            <a:r>
              <a:rPr lang="en-US" dirty="0" smtClean="0"/>
              <a:t>$116.25</a:t>
            </a:r>
            <a:br>
              <a:rPr lang="en-US" dirty="0" smtClean="0"/>
            </a:br>
            <a:r>
              <a:rPr lang="en-US" dirty="0" smtClean="0"/>
              <a:t>Oct 30</a:t>
            </a:r>
            <a:r>
              <a:rPr lang="en-US" baseline="30000" dirty="0" smtClean="0"/>
              <a:t>th</a:t>
            </a:r>
            <a:r>
              <a:rPr lang="en-US" dirty="0" smtClean="0"/>
              <a:t>-$116 call - $3.70 -73.6-IV</a:t>
            </a:r>
            <a:br>
              <a:rPr lang="en-US" dirty="0" smtClean="0"/>
            </a:br>
            <a:r>
              <a:rPr lang="en-US" dirty="0" smtClean="0"/>
              <a:t>Oct 30</a:t>
            </a:r>
            <a:r>
              <a:rPr lang="en-US" baseline="30000" dirty="0" smtClean="0"/>
              <a:t>th</a:t>
            </a:r>
            <a:r>
              <a:rPr lang="en-US" dirty="0" smtClean="0"/>
              <a:t> - $116 Put - $3.65 – 78.5-IV</a:t>
            </a:r>
            <a:br>
              <a:rPr lang="en-US" dirty="0" smtClean="0"/>
            </a:br>
            <a:r>
              <a:rPr lang="en-US" dirty="0" smtClean="0"/>
              <a:t>Total Cost = $7.35</a:t>
            </a:r>
            <a:br>
              <a:rPr lang="en-US" dirty="0" smtClean="0"/>
            </a:br>
            <a:r>
              <a:rPr lang="en-US" dirty="0" smtClean="0"/>
              <a:t>Projected Move = 6.3%</a:t>
            </a:r>
            <a:br>
              <a:rPr lang="en-US" dirty="0" smtClean="0"/>
            </a:br>
            <a:r>
              <a:rPr lang="en-US" dirty="0" smtClean="0"/>
              <a:t>(7.36 / 116.25)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/>
              <a:t>Apple has to move over</a:t>
            </a:r>
            <a:br>
              <a:rPr lang="en-US" dirty="0" smtClean="0"/>
            </a:br>
            <a:r>
              <a:rPr lang="en-US" dirty="0" smtClean="0"/>
              <a:t>$7.35 for a straddle to</a:t>
            </a:r>
            <a:br>
              <a:rPr lang="en-US" dirty="0" smtClean="0"/>
            </a:br>
            <a:r>
              <a:rPr lang="en-US" dirty="0" smtClean="0"/>
              <a:t>make money.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If it doesn’t, you will</a:t>
            </a:r>
            <a:br>
              <a:rPr lang="en-US" dirty="0" smtClean="0"/>
            </a:br>
            <a:r>
              <a:rPr lang="en-US" dirty="0" smtClean="0"/>
              <a:t>lose on both sides.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/>
              <a:t>Note that the IV is over 78%</a:t>
            </a:r>
            <a:br>
              <a:rPr lang="en-US" dirty="0" smtClean="0"/>
            </a:br>
            <a:r>
              <a:rPr lang="en-US" dirty="0" smtClean="0"/>
              <a:t>for the front week options.</a:t>
            </a:r>
            <a:br>
              <a:rPr lang="en-US" dirty="0" smtClean="0"/>
            </a:br>
            <a:r>
              <a:rPr lang="en-US" dirty="0" smtClean="0"/>
              <a:t>The IV for the Nov 6</a:t>
            </a:r>
            <a:r>
              <a:rPr lang="en-US" baseline="30000" dirty="0" smtClean="0"/>
              <a:t>th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options are under 55%.</a:t>
            </a:r>
            <a:br>
              <a:rPr lang="en-US" dirty="0" smtClean="0"/>
            </a:br>
            <a:r>
              <a:rPr lang="en-US" dirty="0" smtClean="0"/>
              <a:t>The prices are inflated</a:t>
            </a:r>
            <a:br>
              <a:rPr lang="en-US" dirty="0" smtClean="0"/>
            </a:br>
            <a:r>
              <a:rPr lang="en-US" dirty="0" smtClean="0"/>
              <a:t>for the earnings event!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 smtClean="0"/>
              <a:t>Let’s add a 50% cushion</a:t>
            </a:r>
            <a:br>
              <a:rPr lang="en-US" dirty="0" smtClean="0"/>
            </a:br>
            <a:r>
              <a:rPr lang="en-US" dirty="0" smtClean="0"/>
              <a:t>to the projected move</a:t>
            </a:r>
            <a:br>
              <a:rPr lang="en-US" dirty="0" smtClean="0"/>
            </a:br>
            <a:r>
              <a:rPr lang="en-US" dirty="0" smtClean="0"/>
              <a:t>&amp; price out spreads.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7.35 X 1.50 = $11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400800"/>
          </a:xfrm>
        </p:spPr>
        <p:txBody>
          <a:bodyPr/>
          <a:lstStyle/>
          <a:p>
            <a:r>
              <a:rPr lang="en-US" dirty="0" smtClean="0"/>
              <a:t>Apple Call Spread</a:t>
            </a:r>
            <a:br>
              <a:rPr lang="en-US" dirty="0" smtClean="0"/>
            </a:br>
            <a:r>
              <a:rPr lang="en-US" dirty="0" smtClean="0"/>
              <a:t>$116 + 11 = $127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$127 Call = $.53</a:t>
            </a:r>
            <a:br>
              <a:rPr lang="en-US" dirty="0" smtClean="0"/>
            </a:br>
            <a:r>
              <a:rPr lang="en-US" dirty="0" smtClean="0"/>
              <a:t>$131 Call = .23</a:t>
            </a:r>
            <a:br>
              <a:rPr lang="en-US" dirty="0" smtClean="0"/>
            </a:br>
            <a:r>
              <a:rPr lang="en-US" dirty="0" smtClean="0"/>
              <a:t>Net Credit = $.30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30 / 400 = 7.5% Return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/>
              <a:t>Apple Put Spread</a:t>
            </a:r>
            <a:br>
              <a:rPr lang="en-US" dirty="0" smtClean="0"/>
            </a:br>
            <a:r>
              <a:rPr lang="en-US" dirty="0" smtClean="0"/>
              <a:t>$116 – 11 = $105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$105 Put = $1.08</a:t>
            </a:r>
            <a:br>
              <a:rPr lang="en-US" dirty="0" smtClean="0"/>
            </a:br>
            <a:r>
              <a:rPr lang="en-US" dirty="0" smtClean="0"/>
              <a:t>$101 Put = .57</a:t>
            </a:r>
            <a:br>
              <a:rPr lang="en-US" dirty="0" smtClean="0"/>
            </a:br>
            <a:r>
              <a:rPr lang="en-US" dirty="0" smtClean="0"/>
              <a:t>Net Credit = $.51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51 / 400 = 12.75 Return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/>
              <a:t>You could actually move</a:t>
            </a:r>
            <a:br>
              <a:rPr lang="en-US" dirty="0" smtClean="0"/>
            </a:br>
            <a:r>
              <a:rPr lang="en-US" dirty="0" smtClean="0"/>
              <a:t>the puts strikes lower</a:t>
            </a:r>
            <a:br>
              <a:rPr lang="en-US" dirty="0" smtClean="0"/>
            </a:br>
            <a:r>
              <a:rPr lang="en-US" dirty="0" smtClean="0"/>
              <a:t>and get a bigger cushion.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400800"/>
          </a:xfrm>
        </p:spPr>
        <p:txBody>
          <a:bodyPr/>
          <a:lstStyle/>
          <a:p>
            <a:r>
              <a:rPr lang="en-US" dirty="0" smtClean="0"/>
              <a:t>Let’s see how much Apple</a:t>
            </a:r>
            <a:br>
              <a:rPr lang="en-US" dirty="0" smtClean="0"/>
            </a:br>
            <a:r>
              <a:rPr lang="en-US" dirty="0" smtClean="0"/>
              <a:t>actually moved off their earnings.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arry\Documents\Mad Day\Oct 28, 2015 Webinar\AAPL post 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 smtClean="0"/>
              <a:t>Because we are in Earnings</a:t>
            </a:r>
            <a:br>
              <a:rPr lang="en-US" dirty="0" smtClean="0"/>
            </a:br>
            <a:r>
              <a:rPr lang="en-US" dirty="0" smtClean="0"/>
              <a:t>Season, I want to discuss</a:t>
            </a:r>
            <a:br>
              <a:rPr lang="en-US" dirty="0" smtClean="0"/>
            </a:br>
            <a:r>
              <a:rPr lang="en-US" dirty="0" smtClean="0"/>
              <a:t>trading around earnings.</a:t>
            </a:r>
            <a:br>
              <a:rPr lang="en-US" dirty="0" smtClean="0"/>
            </a:br>
            <a:r>
              <a:rPr lang="en-US" dirty="0" smtClean="0"/>
              <a:t>But before I do, I want to</a:t>
            </a:r>
            <a:br>
              <a:rPr lang="en-US" dirty="0" smtClean="0"/>
            </a:br>
            <a:r>
              <a:rPr lang="en-US" dirty="0" smtClean="0"/>
              <a:t>show the price action on</a:t>
            </a:r>
            <a:br>
              <a:rPr lang="en-US" dirty="0" smtClean="0"/>
            </a:br>
            <a:r>
              <a:rPr lang="en-US" dirty="0" smtClean="0"/>
              <a:t>the S &amp; P the day</a:t>
            </a:r>
            <a:br>
              <a:rPr lang="en-US" dirty="0" smtClean="0"/>
            </a:br>
            <a:r>
              <a:rPr lang="en-US" dirty="0" smtClean="0"/>
              <a:t>after our last webinar.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/>
          <a:lstStyle/>
          <a:p>
            <a:r>
              <a:rPr lang="en-US" dirty="0" smtClean="0"/>
              <a:t>Let’s look at one more</a:t>
            </a:r>
            <a:br>
              <a:rPr lang="en-US" dirty="0" smtClean="0"/>
            </a:br>
            <a:r>
              <a:rPr lang="en-US" dirty="0" smtClean="0"/>
              <a:t>company reporting</a:t>
            </a:r>
            <a:br>
              <a:rPr lang="en-US" dirty="0" smtClean="0"/>
            </a:br>
            <a:r>
              <a:rPr lang="en-US" dirty="0" smtClean="0"/>
              <a:t>last night, AKAM,</a:t>
            </a:r>
            <a:br>
              <a:rPr lang="en-US" dirty="0" smtClean="0"/>
            </a:br>
            <a:r>
              <a:rPr lang="en-US" dirty="0" smtClean="0"/>
              <a:t>trading at $75.45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 smtClean="0"/>
              <a:t>AKAM</a:t>
            </a:r>
            <a:br>
              <a:rPr lang="en-US" dirty="0" smtClean="0"/>
            </a:br>
            <a:r>
              <a:rPr lang="en-US" dirty="0" smtClean="0"/>
              <a:t>$75.45</a:t>
            </a:r>
            <a:br>
              <a:rPr lang="en-US" dirty="0" smtClean="0"/>
            </a:br>
            <a:r>
              <a:rPr lang="en-US" sz="4000" dirty="0" smtClean="0"/>
              <a:t>Oct 30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-$75.50 call - $3.10 -98.6-IV</a:t>
            </a:r>
            <a:br>
              <a:rPr lang="en-US" sz="4000" dirty="0" smtClean="0"/>
            </a:br>
            <a:r>
              <a:rPr lang="en-US" sz="4000" dirty="0" smtClean="0"/>
              <a:t>Oct 30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- $75.50 Put - $2.90 -94.2-IV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Total Cost = $6.00</a:t>
            </a:r>
            <a:br>
              <a:rPr lang="en-US" dirty="0" smtClean="0"/>
            </a:br>
            <a:r>
              <a:rPr lang="en-US" dirty="0" smtClean="0"/>
              <a:t>Projected Move = 7.95%</a:t>
            </a:r>
            <a:br>
              <a:rPr lang="en-US" dirty="0" smtClean="0"/>
            </a:br>
            <a:r>
              <a:rPr lang="en-US" dirty="0" smtClean="0"/>
              <a:t>(6 / 75.45)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6278562"/>
          </a:xfrm>
        </p:spPr>
        <p:txBody>
          <a:bodyPr/>
          <a:lstStyle/>
          <a:p>
            <a:r>
              <a:rPr lang="en-US" dirty="0" smtClean="0"/>
              <a:t>AKAM-$75.45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Add 50% ($6 + $3) to the </a:t>
            </a:r>
            <a:br>
              <a:rPr lang="en-US" dirty="0" smtClean="0"/>
            </a:br>
            <a:r>
              <a:rPr lang="en-US" dirty="0" smtClean="0"/>
              <a:t>projected move and </a:t>
            </a:r>
            <a:br>
              <a:rPr lang="en-US" dirty="0" smtClean="0"/>
            </a:br>
            <a:r>
              <a:rPr lang="en-US" dirty="0" smtClean="0"/>
              <a:t>the range becomes …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Upper end - $84.45</a:t>
            </a:r>
            <a:br>
              <a:rPr lang="en-US" dirty="0" smtClean="0"/>
            </a:br>
            <a:r>
              <a:rPr lang="en-US" dirty="0" smtClean="0"/>
              <a:t>Lower end - $66.45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arry\Documents\Mad Day\Oct 28, 2015 Webinar\AKAM Post 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/>
              <a:t>Let’s look at some</a:t>
            </a:r>
            <a:br>
              <a:rPr lang="en-US" dirty="0" smtClean="0"/>
            </a:br>
            <a:r>
              <a:rPr lang="en-US" dirty="0" smtClean="0"/>
              <a:t>sticks that reported</a:t>
            </a:r>
            <a:br>
              <a:rPr lang="en-US" dirty="0" smtClean="0"/>
            </a:br>
            <a:r>
              <a:rPr lang="en-US" dirty="0" smtClean="0"/>
              <a:t>earnings and what</a:t>
            </a:r>
            <a:br>
              <a:rPr lang="en-US" dirty="0" smtClean="0"/>
            </a:br>
            <a:r>
              <a:rPr lang="en-US" dirty="0" smtClean="0"/>
              <a:t>they did </a:t>
            </a:r>
            <a:r>
              <a:rPr lang="en-US" i="1" dirty="0" smtClean="0"/>
              <a:t>AFTER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their earnings.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arry\Documents\Mad Day\Oct 28, 2015 Webinar\AXP 60 m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arry\Documents\Mad Day\Oct 28, 2015 Webinar\AXP 60 min edit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/>
              <a:t>AXP Oct 30</a:t>
            </a:r>
            <a:r>
              <a:rPr lang="en-US" baseline="30000" dirty="0" smtClean="0"/>
              <a:t>th</a:t>
            </a:r>
            <a:r>
              <a:rPr lang="en-US" dirty="0" smtClean="0"/>
              <a:t>-$73 call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Went from $.40 to $1.85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6354762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 wanted to show this</a:t>
            </a:r>
            <a:br>
              <a:rPr lang="en-US" dirty="0" smtClean="0"/>
            </a:br>
            <a:r>
              <a:rPr lang="en-US" dirty="0" smtClean="0"/>
              <a:t>stock from the day</a:t>
            </a:r>
            <a:br>
              <a:rPr lang="en-US" dirty="0" smtClean="0"/>
            </a:br>
            <a:r>
              <a:rPr lang="en-US" dirty="0" smtClean="0"/>
              <a:t>of our last webinar.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arry\Documents\Mad Day\Oct 28, 2015 Webinar\VRX 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6278562"/>
          </a:xfrm>
        </p:spPr>
        <p:txBody>
          <a:bodyPr/>
          <a:lstStyle/>
          <a:p>
            <a:r>
              <a:rPr lang="en-US" dirty="0" smtClean="0"/>
              <a:t>On the last webinar, I discussed</a:t>
            </a:r>
            <a:br>
              <a:rPr lang="en-US" dirty="0" smtClean="0"/>
            </a:br>
            <a:r>
              <a:rPr lang="en-US" dirty="0" smtClean="0"/>
              <a:t>how we should be looking</a:t>
            </a:r>
            <a:br>
              <a:rPr lang="en-US" dirty="0" smtClean="0"/>
            </a:br>
            <a:r>
              <a:rPr lang="en-US" dirty="0" smtClean="0"/>
              <a:t>for the VIX to reverse off</a:t>
            </a:r>
            <a:br>
              <a:rPr lang="en-US" dirty="0" smtClean="0"/>
            </a:br>
            <a:r>
              <a:rPr lang="en-US" dirty="0" smtClean="0"/>
              <a:t>the major 18.75 level.</a:t>
            </a:r>
            <a:br>
              <a:rPr lang="en-US" dirty="0" smtClean="0"/>
            </a:br>
            <a:r>
              <a:rPr lang="en-US" dirty="0" smtClean="0"/>
              <a:t>And that would be the</a:t>
            </a:r>
            <a:br>
              <a:rPr lang="en-US" dirty="0" smtClean="0"/>
            </a:br>
            <a:r>
              <a:rPr lang="en-US" dirty="0" smtClean="0"/>
              <a:t>clue to get long the markets.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Barry\Documents\Mad Day\Oct 28, 2015 Webinar\VRX 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 smtClean="0"/>
              <a:t>Let’s look at a few</a:t>
            </a:r>
            <a:br>
              <a:rPr lang="en-US" dirty="0" smtClean="0"/>
            </a:br>
            <a:r>
              <a:rPr lang="en-US" dirty="0" smtClean="0"/>
              <a:t>more post</a:t>
            </a:r>
            <a:br>
              <a:rPr lang="en-US" dirty="0" smtClean="0"/>
            </a:br>
            <a:r>
              <a:rPr lang="en-US" dirty="0" smtClean="0"/>
              <a:t>earnings moves …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Barry\Documents\Mad Day\Oct 28, 2015 Webinar\GS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Barry\Documents\Mad Day\Oct 28, 2015 Webinar\GS 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Barry\Documents\Mad Day\Oct 28, 2015 Webinar\GS 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Barry\Documents\Mad Day\Oct 28, 2015 Webinar\GS 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Barry\Documents\Mad Day\Oct 28, 2015 Webinar\BA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Barry\Documents\Mad Day\Oct 28, 2015 Webinar\BA 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Barry\Documents\Mad Day\Oct 28, 2015 Webinar\WHR 2 h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Barry\Documents\Mad Day\Oct 28, 2015 Webinar\WHR 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 smtClean="0"/>
              <a:t>Let’s start with the VIX ….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15400" cy="6705600"/>
          </a:xfrm>
        </p:spPr>
        <p:txBody>
          <a:bodyPr/>
          <a:lstStyle/>
          <a:p>
            <a:r>
              <a:rPr lang="en-US" dirty="0" smtClean="0"/>
              <a:t>Do you want to see</a:t>
            </a:r>
            <a:br>
              <a:rPr lang="en-US" dirty="0" smtClean="0"/>
            </a:br>
            <a:r>
              <a:rPr lang="en-US" dirty="0" smtClean="0"/>
              <a:t>the Godfather of</a:t>
            </a:r>
            <a:br>
              <a:rPr lang="en-US" dirty="0" smtClean="0"/>
            </a:br>
            <a:r>
              <a:rPr lang="en-US" dirty="0" smtClean="0"/>
              <a:t>all Post Earnings Moves?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Barry\Documents\Mad Day\Oct 28, 2015 Webinar\CMG 30 min 4-17-14 Edit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Barry\Documents\Mad Day\Oct 28, 2015 Webinar\CMG 10 4-17-14  Edit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Barry\Documents\Mad Day\Oct 28, 2015 Webinar\CMG 580 pu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8153400" cy="5410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Barry\Documents\Mad Day\Oct 28, 2015 Webinar\CMG 540 pu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8305800" cy="5486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Barry\Documents\Mad Day\Oct 28, 2015 Webinar\CMG 530 Pu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8458200" cy="5714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Thanks for watching!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Bill Davis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Mad Day Trader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October 28, 2015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 davismdt@gmail.com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arry\Documents\Mad Day\Oct 28, 2015 Webinar\VIX 10 10-15-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arry\Documents\Mad Day\Oct 28, 2015 Webinar\SPX 10 10-15-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arry\Documents\Mad Day\Oct 28, 2015 Webinar\SPX 3 10-15-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705600"/>
          </a:xfrm>
        </p:spPr>
        <p:txBody>
          <a:bodyPr/>
          <a:lstStyle/>
          <a:p>
            <a:r>
              <a:rPr lang="en-US" dirty="0" smtClean="0"/>
              <a:t>Let’s move onto to earnings.</a:t>
            </a:r>
            <a:br>
              <a:rPr lang="en-US" dirty="0" smtClean="0"/>
            </a:br>
            <a:r>
              <a:rPr lang="en-US" dirty="0" smtClean="0"/>
              <a:t>I want to show how I</a:t>
            </a:r>
            <a:br>
              <a:rPr lang="en-US" dirty="0" smtClean="0"/>
            </a:br>
            <a:r>
              <a:rPr lang="en-US" dirty="0" smtClean="0"/>
              <a:t>estimate the expected</a:t>
            </a:r>
            <a:br>
              <a:rPr lang="en-US" dirty="0" smtClean="0"/>
            </a:br>
            <a:r>
              <a:rPr lang="en-US" dirty="0" smtClean="0"/>
              <a:t>move and then show a</a:t>
            </a:r>
            <a:br>
              <a:rPr lang="en-US" dirty="0" smtClean="0"/>
            </a:br>
            <a:r>
              <a:rPr lang="en-US" dirty="0" smtClean="0"/>
              <a:t>few set ups after earnings.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6705600"/>
          </a:xfrm>
        </p:spPr>
        <p:txBody>
          <a:bodyPr/>
          <a:lstStyle/>
          <a:p>
            <a:r>
              <a:rPr lang="en-US" dirty="0" smtClean="0"/>
              <a:t>Apple reports after the </a:t>
            </a:r>
            <a:br>
              <a:rPr lang="en-US" dirty="0" smtClean="0"/>
            </a:br>
            <a:r>
              <a:rPr lang="en-US" dirty="0" smtClean="0"/>
              <a:t>close on Tuesday October 27</a:t>
            </a:r>
            <a:br>
              <a:rPr lang="en-US" dirty="0" smtClean="0"/>
            </a:br>
            <a:r>
              <a:rPr lang="en-US" dirty="0" smtClean="0"/>
              <a:t>(yesterday).  Let me show you</a:t>
            </a:r>
            <a:br>
              <a:rPr lang="en-US" dirty="0" smtClean="0"/>
            </a:br>
            <a:r>
              <a:rPr lang="en-US" dirty="0" smtClean="0"/>
              <a:t>how to project the </a:t>
            </a:r>
            <a:br>
              <a:rPr lang="en-US" dirty="0" smtClean="0"/>
            </a:br>
            <a:r>
              <a:rPr lang="en-US" dirty="0" smtClean="0"/>
              <a:t>expected move.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114</Words>
  <Application>Microsoft Office PowerPoint</Application>
  <PresentationFormat>On-screen Show (4:3)</PresentationFormat>
  <Paragraphs>27</Paragraphs>
  <Slides>46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Slide 1</vt:lpstr>
      <vt:lpstr>Because we are in Earnings Season, I want to discuss trading around earnings. But before I do, I want to show the price action on the S &amp; P the day after our last webinar.</vt:lpstr>
      <vt:lpstr>On the last webinar, I discussed how we should be looking for the VIX to reverse off the major 18.75 level. And that would be the clue to get long the markets.</vt:lpstr>
      <vt:lpstr>Let’s start with the VIX ….</vt:lpstr>
      <vt:lpstr>Slide 5</vt:lpstr>
      <vt:lpstr>Slide 6</vt:lpstr>
      <vt:lpstr>Slide 7</vt:lpstr>
      <vt:lpstr>Let’s move onto to earnings. I want to show how I estimate the expected move and then show a few set ups after earnings.</vt:lpstr>
      <vt:lpstr>Apple reports after the  close on Tuesday October 27 (yesterday).  Let me show you how to project the  expected move.</vt:lpstr>
      <vt:lpstr>As I am creating this, Apple is trading at $116.25. I want to price out the at the money straddle.</vt:lpstr>
      <vt:lpstr>Apple $116.25 Oct 30th-$116 call - $3.70 -73.6-IV Oct 30th - $116 Put - $3.65 – 78.5-IV Total Cost = $7.35 Projected Move = 6.3% (7.36 / 116.25)</vt:lpstr>
      <vt:lpstr>Apple has to move over $7.35 for a straddle to make money.  If it doesn’t, you will lose on both sides.</vt:lpstr>
      <vt:lpstr>Note that the IV is over 78% for the front week options. The IV for the Nov 6th options are under 55%. The prices are inflated for the earnings event!</vt:lpstr>
      <vt:lpstr>Let’s add a 50% cushion to the projected move &amp; price out spreads.  7.35 X 1.50 = $11</vt:lpstr>
      <vt:lpstr>Apple Call Spread $116 + 11 = $127  $127 Call = $.53 $131 Call = .23 Net Credit = $.30  30 / 400 = 7.5% Return</vt:lpstr>
      <vt:lpstr>Apple Put Spread $116 – 11 = $105  $105 Put = $1.08 $101 Put = .57 Net Credit = $.51  51 / 400 = 12.75 Return</vt:lpstr>
      <vt:lpstr>You could actually move the puts strikes lower and get a bigger cushion.</vt:lpstr>
      <vt:lpstr>Let’s see how much Apple actually moved off their earnings.</vt:lpstr>
      <vt:lpstr>Slide 19</vt:lpstr>
      <vt:lpstr>Let’s look at one more company reporting last night, AKAM, trading at $75.45</vt:lpstr>
      <vt:lpstr>AKAM $75.45 Oct 30th-$75.50 call - $3.10 -98.6-IV Oct 30th - $75.50 Put - $2.90 -94.2-IV Total Cost = $6.00 Projected Move = 7.95% (6 / 75.45)</vt:lpstr>
      <vt:lpstr>AKAM-$75.45  Add 50% ($6 + $3) to the  projected move and  the range becomes …  Upper end - $84.45 Lower end - $66.45</vt:lpstr>
      <vt:lpstr>Slide 23</vt:lpstr>
      <vt:lpstr>Let’s look at some sticks that reported earnings and what they did AFTER their earnings.</vt:lpstr>
      <vt:lpstr>Slide 25</vt:lpstr>
      <vt:lpstr>Slide 26</vt:lpstr>
      <vt:lpstr>AXP Oct 30th-$73 call  Went from $.40 to $1.85</vt:lpstr>
      <vt:lpstr> I wanted to show this stock from the day of our last webinar.   </vt:lpstr>
      <vt:lpstr>Slide 29</vt:lpstr>
      <vt:lpstr>Slide 30</vt:lpstr>
      <vt:lpstr>Let’s look at a few more post earnings moves …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Do you want to see the Godfather of all Post Earnings Moves?</vt:lpstr>
      <vt:lpstr>Slide 41</vt:lpstr>
      <vt:lpstr>Slide 42</vt:lpstr>
      <vt:lpstr>Slide 43</vt:lpstr>
      <vt:lpstr>Slide 44</vt:lpstr>
      <vt:lpstr>Slide 45</vt:lpstr>
      <vt:lpstr>Thanks for watching!  Bill Davis Mad Day Trader October 28, 2015  davismdt@gmail.com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</cp:lastModifiedBy>
  <cp:revision>9</cp:revision>
  <dcterms:created xsi:type="dcterms:W3CDTF">2015-06-16T15:14:51Z</dcterms:created>
  <dcterms:modified xsi:type="dcterms:W3CDTF">2015-10-28T14:13:29Z</dcterms:modified>
</cp:coreProperties>
</file>