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0" r:id="rId12"/>
    <p:sldId id="268" r:id="rId13"/>
    <p:sldId id="271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5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0" autoAdjust="0"/>
    <p:restoredTop sz="99399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Webinar –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Novem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ber 11,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ry\Documents\Mad Day\Nov 11, 2015 Webinar #2\SPy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rry\Documents\Mad Day\Nov 11, 2015 Webinar #2\QQQ 60 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Before I share some</a:t>
            </a:r>
            <a:br>
              <a:rPr lang="en-US" dirty="0" smtClean="0"/>
            </a:br>
            <a:r>
              <a:rPr lang="en-US" dirty="0" smtClean="0"/>
              <a:t>charts of stocks</a:t>
            </a:r>
            <a:br>
              <a:rPr lang="en-US" dirty="0" smtClean="0"/>
            </a:br>
            <a:r>
              <a:rPr lang="en-US" dirty="0" smtClean="0"/>
              <a:t>announcing earnings,</a:t>
            </a:r>
            <a:br>
              <a:rPr lang="en-US" dirty="0" smtClean="0"/>
            </a:br>
            <a:r>
              <a:rPr lang="en-US" dirty="0" smtClean="0"/>
              <a:t>I want to show some</a:t>
            </a:r>
            <a:br>
              <a:rPr lang="en-US" dirty="0" smtClean="0"/>
            </a:br>
            <a:r>
              <a:rPr lang="en-US" dirty="0" smtClean="0"/>
              <a:t>charts of Priceline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arry\Documents\Mad Day\Nov 11, 2015 Webinar #2\PCLN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ry\Documents\Mad Day\Nov 11, 2015 Webinar #2\PCLN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arry\Documents\Mad Day\Nov 11, 2015 Webinar #2\PCLN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/>
              <a:t>Before I show some Bullish</a:t>
            </a:r>
            <a:br>
              <a:rPr lang="en-US" dirty="0" smtClean="0"/>
            </a:br>
            <a:r>
              <a:rPr lang="en-US" dirty="0" smtClean="0"/>
              <a:t>Gaps, I want to show some</a:t>
            </a:r>
            <a:br>
              <a:rPr lang="en-US" dirty="0" smtClean="0"/>
            </a:br>
            <a:r>
              <a:rPr lang="en-US" dirty="0" smtClean="0"/>
              <a:t>deals from the last webinar.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arry\Documents\Mad Day\Nov 11, 2015 Webinar #2\AKAM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arry\Documents\Mad Day\Nov 11, 2015 Webinar #2\TWTR 60 10-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On the last webinar, I showed</a:t>
            </a:r>
            <a:br>
              <a:rPr lang="en-US" dirty="0" smtClean="0"/>
            </a:br>
            <a:r>
              <a:rPr lang="en-US" dirty="0" smtClean="0"/>
              <a:t>stocks that had gapped down</a:t>
            </a:r>
            <a:br>
              <a:rPr lang="en-US" dirty="0" smtClean="0"/>
            </a:br>
            <a:r>
              <a:rPr lang="en-US" dirty="0" smtClean="0"/>
              <a:t>off their earnings and said</a:t>
            </a:r>
            <a:br>
              <a:rPr lang="en-US" dirty="0" smtClean="0"/>
            </a:br>
            <a:r>
              <a:rPr lang="en-US" dirty="0" smtClean="0"/>
              <a:t>that we would look at </a:t>
            </a:r>
            <a:br>
              <a:rPr lang="en-US" dirty="0" smtClean="0"/>
            </a:br>
            <a:r>
              <a:rPr lang="en-US" dirty="0" smtClean="0"/>
              <a:t>stocks that had gapped up</a:t>
            </a:r>
            <a:br>
              <a:rPr lang="en-US" dirty="0" smtClean="0"/>
            </a:br>
            <a:r>
              <a:rPr lang="en-US" dirty="0" smtClean="0"/>
              <a:t>on the next webinar.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arry\Documents\Mad Day\Nov 11, 2015 Webinar #2\TWTR 10 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dirty="0" smtClean="0"/>
              <a:t>Let’s look at some</a:t>
            </a:r>
            <a:br>
              <a:rPr lang="en-US" dirty="0" smtClean="0"/>
            </a:br>
            <a:r>
              <a:rPr lang="en-US" dirty="0" smtClean="0"/>
              <a:t>Bullish earnings Gaps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arry\Documents\Mad Day\Nov 11, 2015 Webinar #2\GOOGL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arry\Documents\Mad Day\Nov 11, 2015 Webinar #2\GOOGL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GOOGL $727.50 Calls</a:t>
            </a:r>
            <a:br>
              <a:rPr lang="en-US" sz="3200" dirty="0" smtClean="0"/>
            </a:br>
            <a:r>
              <a:rPr lang="en-US" sz="3200" dirty="0" smtClean="0"/>
              <a:t>Thursday October 29, 2015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Prev</a:t>
            </a:r>
            <a:r>
              <a:rPr lang="en-US" sz="3200" dirty="0" smtClean="0"/>
              <a:t> Close:	</a:t>
            </a:r>
            <a:r>
              <a:rPr lang="en-US" sz="3200" dirty="0" smtClean="0"/>
              <a:t>          11.00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Open:	11.10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Bid:		</a:t>
            </a:r>
            <a:r>
              <a:rPr lang="en-US" sz="3200" dirty="0" smtClean="0"/>
              <a:t>16.80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Ask:	</a:t>
            </a:r>
            <a:r>
              <a:rPr lang="en-US" sz="3200" dirty="0" smtClean="0"/>
              <a:t>      	18.10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Strike:	</a:t>
            </a:r>
            <a:r>
              <a:rPr lang="en-US" sz="3200" dirty="0" smtClean="0"/>
              <a:t>727.50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Expire </a:t>
            </a:r>
            <a:r>
              <a:rPr lang="en-US" sz="3200" dirty="0" smtClean="0"/>
              <a:t>Date:	30-Oct-15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Day's Range:	11.10 - 17.90</a:t>
            </a:r>
            <a:br>
              <a:rPr lang="en-US" sz="3200" dirty="0" smtClean="0"/>
            </a:br>
            <a:r>
              <a:rPr lang="en-US" sz="3200" dirty="0" smtClean="0"/>
              <a:t>Contract Range:	N/A - N/A</a:t>
            </a:r>
            <a:br>
              <a:rPr lang="en-US" sz="3200" dirty="0" smtClean="0"/>
            </a:br>
            <a:r>
              <a:rPr lang="en-US" sz="3200" dirty="0" smtClean="0"/>
              <a:t>Volume:		14</a:t>
            </a:r>
            <a:br>
              <a:rPr lang="en-US" sz="3200" dirty="0" smtClean="0"/>
            </a:br>
            <a:r>
              <a:rPr lang="en-US" sz="3200" dirty="0" smtClean="0"/>
              <a:t>Open Interest:	130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477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GOOGL $732.50 Calls</a:t>
            </a:r>
            <a:br>
              <a:rPr lang="en-US" sz="3200" dirty="0" smtClean="0"/>
            </a:br>
            <a:r>
              <a:rPr lang="en-US" sz="3200" dirty="0" smtClean="0"/>
              <a:t>Thursday October 29, 2015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Prev</a:t>
            </a:r>
            <a:r>
              <a:rPr lang="en-US" sz="3200" dirty="0" smtClean="0"/>
              <a:t> Close</a:t>
            </a:r>
            <a:r>
              <a:rPr lang="en-US" sz="3200" dirty="0" smtClean="0"/>
              <a:t>: 6.60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Open:	</a:t>
            </a:r>
            <a:r>
              <a:rPr lang="en-US" sz="3200" dirty="0" smtClean="0"/>
              <a:t>8.35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Bid:		12.10</a:t>
            </a:r>
            <a:br>
              <a:rPr lang="en-US" sz="3200" dirty="0" smtClean="0"/>
            </a:br>
            <a:r>
              <a:rPr lang="en-US" sz="3200" dirty="0" smtClean="0"/>
              <a:t>Ask:		13.30</a:t>
            </a:r>
            <a:br>
              <a:rPr lang="en-US" sz="3200" dirty="0" smtClean="0"/>
            </a:br>
            <a:r>
              <a:rPr lang="en-US" sz="3200" dirty="0" smtClean="0"/>
              <a:t>Strike:		732.50</a:t>
            </a:r>
            <a:br>
              <a:rPr lang="en-US" sz="3200" dirty="0" smtClean="0"/>
            </a:br>
            <a:r>
              <a:rPr lang="en-US" sz="3200" dirty="0" smtClean="0"/>
              <a:t>Expire Date:	30-Oct-15</a:t>
            </a:r>
            <a:br>
              <a:rPr lang="en-US" sz="3200" dirty="0" smtClean="0"/>
            </a:br>
            <a:r>
              <a:rPr lang="en-US" sz="3200" dirty="0" smtClean="0"/>
              <a:t>Day's Range:	7.38 - 14.13</a:t>
            </a:r>
            <a:br>
              <a:rPr lang="en-US" sz="3200" dirty="0" smtClean="0"/>
            </a:br>
            <a:r>
              <a:rPr lang="en-US" sz="3200" dirty="0" smtClean="0"/>
              <a:t>Contract Range:	N/A - N/A</a:t>
            </a:r>
            <a:br>
              <a:rPr lang="en-US" sz="3200" dirty="0" smtClean="0"/>
            </a:br>
            <a:r>
              <a:rPr lang="en-US" sz="3200" dirty="0" smtClean="0"/>
              <a:t>Volume:		29</a:t>
            </a:r>
            <a:br>
              <a:rPr lang="en-US" sz="3200" dirty="0" smtClean="0"/>
            </a:br>
            <a:r>
              <a:rPr lang="en-US" sz="3200" dirty="0" smtClean="0"/>
              <a:t>Open Interest:	189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arry\Documents\Mad Day\Nov 11, 2015 Webinar #2\AMZN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arry\Documents\Mad Day\Nov 11, 2015 Webinar #2\AMZN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AMZN $610 Call</a:t>
            </a:r>
            <a:br>
              <a:rPr lang="en-US" dirty="0" smtClean="0"/>
            </a:br>
            <a:r>
              <a:rPr lang="en-US" sz="3600" dirty="0" smtClean="0"/>
              <a:t>Thursday Oct 29, 2015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Prev</a:t>
            </a:r>
            <a:r>
              <a:rPr lang="en-US" sz="3600" dirty="0" smtClean="0"/>
              <a:t> Close:	8.85</a:t>
            </a:r>
            <a:br>
              <a:rPr lang="en-US" sz="3600" dirty="0" smtClean="0"/>
            </a:br>
            <a:r>
              <a:rPr lang="en-US" sz="3600" dirty="0" smtClean="0"/>
              <a:t>Open:		8.61</a:t>
            </a:r>
            <a:br>
              <a:rPr lang="en-US" sz="3600" dirty="0" smtClean="0"/>
            </a:br>
            <a:r>
              <a:rPr lang="en-US" sz="3600" dirty="0" smtClean="0"/>
              <a:t>Bid:		16.10</a:t>
            </a:r>
            <a:br>
              <a:rPr lang="en-US" sz="3600" dirty="0" smtClean="0"/>
            </a:br>
            <a:r>
              <a:rPr lang="en-US" sz="3600" dirty="0" smtClean="0"/>
              <a:t>Ask:		16.90</a:t>
            </a:r>
            <a:br>
              <a:rPr lang="en-US" sz="3600" dirty="0" smtClean="0"/>
            </a:br>
            <a:r>
              <a:rPr lang="en-US" sz="3600" dirty="0" smtClean="0"/>
              <a:t>Strike:	</a:t>
            </a:r>
            <a:r>
              <a:rPr lang="en-US" sz="3600" dirty="0" smtClean="0"/>
              <a:t>610.00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Expire Date:	30-Oct-15</a:t>
            </a:r>
            <a:br>
              <a:rPr lang="en-US" sz="3600" dirty="0" smtClean="0"/>
            </a:br>
            <a:r>
              <a:rPr lang="en-US" sz="3600" dirty="0" smtClean="0"/>
              <a:t>Day's Range:	7.70 - 17.24</a:t>
            </a:r>
            <a:br>
              <a:rPr lang="en-US" sz="3600" dirty="0" smtClean="0"/>
            </a:br>
            <a:r>
              <a:rPr lang="en-US" sz="3600" dirty="0" smtClean="0"/>
              <a:t>Contract Range:	N/A - N/A</a:t>
            </a:r>
            <a:br>
              <a:rPr lang="en-US" sz="3600" dirty="0" smtClean="0"/>
            </a:br>
            <a:r>
              <a:rPr lang="en-US" sz="3600" dirty="0" smtClean="0"/>
              <a:t>Volume:	639</a:t>
            </a:r>
            <a:br>
              <a:rPr lang="en-US" sz="3600" dirty="0" smtClean="0"/>
            </a:br>
            <a:r>
              <a:rPr lang="en-US" sz="3600" dirty="0" smtClean="0"/>
              <a:t>Open Interest:	1,923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AMZN $615 Call</a:t>
            </a:r>
            <a:br>
              <a:rPr lang="en-US" sz="3200" dirty="0" smtClean="0"/>
            </a:br>
            <a:r>
              <a:rPr lang="en-US" sz="3200" dirty="0" smtClean="0"/>
              <a:t>Thursday Oct 29, 2015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Prev</a:t>
            </a:r>
            <a:r>
              <a:rPr lang="en-US" sz="3200" dirty="0" smtClean="0"/>
              <a:t> Close:	5.30</a:t>
            </a:r>
            <a:br>
              <a:rPr lang="en-US" sz="3200" dirty="0" smtClean="0"/>
            </a:br>
            <a:r>
              <a:rPr lang="en-US" sz="3200" dirty="0" smtClean="0"/>
              <a:t>Open:	</a:t>
            </a:r>
            <a:r>
              <a:rPr lang="en-US" sz="3200" dirty="0" smtClean="0"/>
              <a:t>5.00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Bid:		11.40</a:t>
            </a:r>
            <a:br>
              <a:rPr lang="en-US" sz="3200" dirty="0" smtClean="0"/>
            </a:br>
            <a:r>
              <a:rPr lang="en-US" sz="3200" dirty="0" smtClean="0"/>
              <a:t>Ask:		12.25</a:t>
            </a:r>
            <a:br>
              <a:rPr lang="en-US" sz="3200" dirty="0" smtClean="0"/>
            </a:br>
            <a:r>
              <a:rPr lang="en-US" sz="3200" dirty="0" smtClean="0"/>
              <a:t>Strike:	</a:t>
            </a:r>
            <a:r>
              <a:rPr lang="en-US" sz="3200" dirty="0" smtClean="0"/>
              <a:t>   615.00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Expire Date:	30-Oct-15</a:t>
            </a:r>
            <a:br>
              <a:rPr lang="en-US" sz="3200" dirty="0" smtClean="0"/>
            </a:br>
            <a:r>
              <a:rPr lang="en-US" sz="3200" dirty="0" smtClean="0"/>
              <a:t>Day's Range:	4.30 - 12.60</a:t>
            </a:r>
            <a:br>
              <a:rPr lang="en-US" sz="3200" dirty="0" smtClean="0"/>
            </a:br>
            <a:r>
              <a:rPr lang="en-US" sz="3200" dirty="0" smtClean="0"/>
              <a:t>Contract Range:	N/A - N/A</a:t>
            </a:r>
            <a:br>
              <a:rPr lang="en-US" sz="3200" dirty="0" smtClean="0"/>
            </a:br>
            <a:r>
              <a:rPr lang="en-US" sz="3200" dirty="0" smtClean="0"/>
              <a:t>Volume:		936</a:t>
            </a:r>
            <a:br>
              <a:rPr lang="en-US" sz="3200" dirty="0" smtClean="0"/>
            </a:br>
            <a:r>
              <a:rPr lang="en-US" sz="3200" dirty="0" smtClean="0"/>
              <a:t>Open Interest:	842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/>
              <a:t>But, before I do that, I want</a:t>
            </a:r>
            <a:br>
              <a:rPr lang="en-US" dirty="0" smtClean="0"/>
            </a:br>
            <a:r>
              <a:rPr lang="en-US" dirty="0" smtClean="0"/>
              <a:t>to show a few charts of</a:t>
            </a:r>
            <a:br>
              <a:rPr lang="en-US" dirty="0" smtClean="0"/>
            </a:br>
            <a:r>
              <a:rPr lang="en-US" dirty="0" smtClean="0"/>
              <a:t>the S &amp; P and the VIX</a:t>
            </a:r>
            <a:br>
              <a:rPr lang="en-US" dirty="0" smtClean="0"/>
            </a:br>
            <a:r>
              <a:rPr lang="en-US" dirty="0" smtClean="0"/>
              <a:t>and some charts</a:t>
            </a:r>
            <a:br>
              <a:rPr lang="en-US" dirty="0" smtClean="0"/>
            </a:br>
            <a:r>
              <a:rPr lang="en-US" dirty="0" smtClean="0"/>
              <a:t>of Priceline.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arry\Documents\Mad Day\Nov 11, 2015 Webinar #2\FSLR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arry\Documents\Mad Day\Nov 11, 2015 Webinar #2\FSLR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arry\Documents\Mad Day\Nov 11, 2015 Webinar #2\FSLR 11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Barry\Documents\Mad Day\Nov 11, 2015 Webinar #2\TREE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Barry\Documents\Mad Day\Nov 11, 2015 Webinar #2\TREE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3999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arry\Documents\Mad Day\Nov 11, 2015 Webinar #2\BIDU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Barry\Documents\Mad Day\Nov 11, 2015 Webinar #2\BIDU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Barry\Documents\Mad Day\Nov 11, 2015 Webinar #2\TSLA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arry\Documents\Mad Day\Nov 11, 2015 Webinar #2\TSLA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5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Barry\Documents\Mad Day\Nov 11, 2015 Webinar #2\TSLa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ry\Documents\Mad Day\Nov 11, 2015 Webinar #2\VIX 9-9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Thanks for watching!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Bill Davis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Mad Day Trader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Novem</a:t>
            </a:r>
            <a:r>
              <a:rPr lang="en-US" dirty="0" smtClean="0">
                <a:solidFill>
                  <a:srgbClr val="002060"/>
                </a:solidFill>
              </a:rPr>
              <a:t>ber 11, </a:t>
            </a:r>
            <a:r>
              <a:rPr lang="en-US" dirty="0" smtClean="0">
                <a:solidFill>
                  <a:srgbClr val="002060"/>
                </a:solidFill>
              </a:rPr>
              <a:t>2015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ry\Documents\Mad Day\Nov 11, 2015 Webinar #2\SPX 30 9-9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Watch how the VIX reacts</a:t>
            </a:r>
            <a:br>
              <a:rPr lang="en-US" dirty="0" smtClean="0"/>
            </a:br>
            <a:r>
              <a:rPr lang="en-US" dirty="0" smtClean="0"/>
              <a:t>against resistance and </a:t>
            </a:r>
            <a:br>
              <a:rPr lang="en-US" dirty="0" smtClean="0"/>
            </a:br>
            <a:r>
              <a:rPr lang="en-US" dirty="0" smtClean="0"/>
              <a:t>use as your trigger to enter.</a:t>
            </a:r>
            <a:br>
              <a:rPr lang="en-US" dirty="0" smtClean="0"/>
            </a:br>
            <a:r>
              <a:rPr lang="en-US" dirty="0" smtClean="0"/>
              <a:t>I will tend to use a 10 minute</a:t>
            </a:r>
            <a:br>
              <a:rPr lang="en-US" dirty="0" smtClean="0"/>
            </a:br>
            <a:r>
              <a:rPr lang="en-US" dirty="0" smtClean="0"/>
              <a:t>chart earlier in the week.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ry\Documents\Mad Day\Nov 11, 2015 Webinar #2\VIX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rry\Documents\Mad Day\Nov 11, 2015 Webinar #2\SPX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For trading on Friday’s,</a:t>
            </a:r>
            <a:br>
              <a:rPr lang="en-US" dirty="0" smtClean="0"/>
            </a:br>
            <a:r>
              <a:rPr lang="en-US" dirty="0" smtClean="0"/>
              <a:t>I will scale down to a</a:t>
            </a:r>
            <a:br>
              <a:rPr lang="en-US" dirty="0" smtClean="0"/>
            </a:br>
            <a:r>
              <a:rPr lang="en-US" dirty="0" smtClean="0"/>
              <a:t>3 minute chart and take</a:t>
            </a:r>
            <a:br>
              <a:rPr lang="en-US" dirty="0" smtClean="0"/>
            </a:br>
            <a:r>
              <a:rPr lang="en-US" dirty="0" smtClean="0"/>
              <a:t>signals off the 3 minute,</a:t>
            </a:r>
            <a:br>
              <a:rPr lang="en-US" dirty="0" smtClean="0"/>
            </a:br>
            <a:r>
              <a:rPr lang="en-US" dirty="0" smtClean="0"/>
              <a:t>as long as the trend on the</a:t>
            </a:r>
            <a:br>
              <a:rPr lang="en-US" dirty="0" smtClean="0"/>
            </a:br>
            <a:r>
              <a:rPr lang="en-US" dirty="0" smtClean="0"/>
              <a:t>3 minute agrees with</a:t>
            </a:r>
            <a:br>
              <a:rPr lang="en-US" dirty="0" smtClean="0"/>
            </a:br>
            <a:r>
              <a:rPr lang="en-US" dirty="0" smtClean="0"/>
              <a:t>the trend on the 10 minute.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71</Words>
  <Application>Microsoft Office PowerPoint</Application>
  <PresentationFormat>On-screen Show (4:3)</PresentationFormat>
  <Paragraphs>16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On the last webinar, I showed stocks that had gapped down off their earnings and said that we would look at  stocks that had gapped up on the next webinar. </vt:lpstr>
      <vt:lpstr>But, before I do that, I want to show a few charts of the S &amp; P and the VIX and some charts of Priceline.</vt:lpstr>
      <vt:lpstr>Slide 4</vt:lpstr>
      <vt:lpstr>Slide 5</vt:lpstr>
      <vt:lpstr>Watch how the VIX reacts against resistance and  use as your trigger to enter. I will tend to use a 10 minute chart earlier in the week.</vt:lpstr>
      <vt:lpstr>Slide 7</vt:lpstr>
      <vt:lpstr>Slide 8</vt:lpstr>
      <vt:lpstr>For trading on Friday’s, I will scale down to a 3 minute chart and take signals off the 3 minute, as long as the trend on the 3 minute agrees with the trend on the 10 minute.</vt:lpstr>
      <vt:lpstr>Slide 10</vt:lpstr>
      <vt:lpstr>Slide 11</vt:lpstr>
      <vt:lpstr>Before I share some charts of stocks announcing earnings, I want to show some charts of Priceline</vt:lpstr>
      <vt:lpstr>Slide 13</vt:lpstr>
      <vt:lpstr>Slide 14</vt:lpstr>
      <vt:lpstr>Slide 15</vt:lpstr>
      <vt:lpstr>Before I show some Bullish Gaps, I want to show some deals from the last webinar.</vt:lpstr>
      <vt:lpstr>Slide 17</vt:lpstr>
      <vt:lpstr>Slide 18</vt:lpstr>
      <vt:lpstr>Slide 19</vt:lpstr>
      <vt:lpstr>Slide 20</vt:lpstr>
      <vt:lpstr>Let’s look at some Bullish earnings Gaps …</vt:lpstr>
      <vt:lpstr>Slide 22</vt:lpstr>
      <vt:lpstr>Slide 23</vt:lpstr>
      <vt:lpstr>GOOGL $727.50 Calls Thursday October 29, 2015  Prev Close:           11.00 Open: 11.10 Bid:  16.80 Ask:        18.10 Strike: 727.50 Expire Date: 30-Oct-15 Day's Range: 11.10 - 17.90 Contract Range: N/A - N/A Volume:  14 Open Interest: 130</vt:lpstr>
      <vt:lpstr>GOOGL $732.50 Calls Thursday October 29, 2015  Prev Close: 6.60 Open: 8.35 Bid:  12.10 Ask:  13.30 Strike:  732.50 Expire Date: 30-Oct-15 Day's Range: 7.38 - 14.13 Contract Range: N/A - N/A Volume:  29 Open Interest: 189</vt:lpstr>
      <vt:lpstr>Slide 26</vt:lpstr>
      <vt:lpstr>Slide 27</vt:lpstr>
      <vt:lpstr>AMZN $610 Call Thursday Oct 29, 2015  Prev Close: 8.85 Open:  8.61 Bid:  16.10 Ask:  16.90 Strike: 610.00 Expire Date: 30-Oct-15 Day's Range: 7.70 - 17.24 Contract Range: N/A - N/A Volume: 639 Open Interest: 1,923</vt:lpstr>
      <vt:lpstr>AMZN $615 Call Thursday Oct 29, 2015  Prev Close: 5.30 Open: 5.00 Bid:  11.40 Ask:  12.25 Strike:    615.00 Expire Date: 30-Oct-15 Day's Range: 4.30 - 12.60 Contract Range: N/A - N/A Volume:  936 Open Interest: 842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Thanks for watching!  Bill Davis Mad Day Trader November 11, 2015  davismdt@gmail.com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</cp:revision>
  <dcterms:created xsi:type="dcterms:W3CDTF">2015-06-16T15:14:51Z</dcterms:created>
  <dcterms:modified xsi:type="dcterms:W3CDTF">2015-11-11T17:55:33Z</dcterms:modified>
</cp:coreProperties>
</file>