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9" r:id="rId4"/>
    <p:sldId id="260" r:id="rId5"/>
    <p:sldId id="262" r:id="rId6"/>
    <p:sldId id="261" r:id="rId7"/>
    <p:sldId id="263" r:id="rId8"/>
    <p:sldId id="264" r:id="rId9"/>
    <p:sldId id="265" r:id="rId10"/>
    <p:sldId id="266" r:id="rId11"/>
    <p:sldId id="267" r:id="rId12"/>
    <p:sldId id="274"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305"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25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99" autoAdjust="0"/>
  </p:normalViewPr>
  <p:slideViewPr>
    <p:cSldViewPr>
      <p:cViewPr varScale="1">
        <p:scale>
          <a:sx n="68" d="100"/>
          <a:sy n="68" d="100"/>
        </p:scale>
        <p:origin x="123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6555-91A5-44A0-B104-A2EEE5B985E2}" type="datetimeFigureOut">
              <a:rPr lang="en-US" smtClean="0"/>
              <a:pPr/>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E94F4-AA9D-484B-B27F-CE0FFFD166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94F4-AA9D-484B-B27F-CE0FFFD166B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E69FB-E9DF-4341-AC44-54B6C8BA672D}" type="datetimeFigureOut">
              <a:rPr lang="en-US" smtClean="0"/>
              <a:pPr/>
              <a:t>11/25/2015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8C2A0-44FB-46CE-9893-B120513485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69FB-E9DF-4341-AC44-54B6C8BA672D}" type="datetimeFigureOut">
              <a:rPr lang="en-US" smtClean="0"/>
              <a:pPr/>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8C2A0-44FB-46CE-9893-B120513485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276600"/>
          </a:xfrm>
        </p:spPr>
        <p:txBody>
          <a:bodyPr/>
          <a:lstStyle/>
          <a:p>
            <a:endParaRPr lang="en-US" dirty="0"/>
          </a:p>
        </p:txBody>
      </p:sp>
      <p:sp>
        <p:nvSpPr>
          <p:cNvPr id="3" name="Subtitle 2"/>
          <p:cNvSpPr>
            <a:spLocks noGrp="1"/>
          </p:cNvSpPr>
          <p:nvPr>
            <p:ph type="subTitle" idx="1"/>
          </p:nvPr>
        </p:nvSpPr>
        <p:spPr>
          <a:xfrm>
            <a:off x="381000" y="3657600"/>
            <a:ext cx="8229600" cy="2819400"/>
          </a:xfrm>
        </p:spPr>
        <p:txBody>
          <a:bodyPr/>
          <a:lstStyle/>
          <a:p>
            <a:r>
              <a:rPr lang="en-US" b="1" dirty="0" smtClean="0">
                <a:solidFill>
                  <a:schemeClr val="accent1">
                    <a:lumMod val="75000"/>
                  </a:schemeClr>
                </a:solidFill>
              </a:rPr>
              <a:t>Mad Day Trader</a:t>
            </a:r>
          </a:p>
          <a:p>
            <a:r>
              <a:rPr lang="en-US" b="1" dirty="0" smtClean="0">
                <a:solidFill>
                  <a:schemeClr val="accent1">
                    <a:lumMod val="75000"/>
                  </a:schemeClr>
                </a:solidFill>
              </a:rPr>
              <a:t>Bill Davis</a:t>
            </a:r>
          </a:p>
          <a:p>
            <a:r>
              <a:rPr lang="en-US" b="1" dirty="0" smtClean="0">
                <a:solidFill>
                  <a:schemeClr val="accent1">
                    <a:lumMod val="75000"/>
                  </a:schemeClr>
                </a:solidFill>
              </a:rPr>
              <a:t>Webinar – November 25, 2015</a:t>
            </a:r>
            <a:endParaRPr lang="en-US" b="1" dirty="0">
              <a:solidFill>
                <a:schemeClr val="accent1">
                  <a:lumMod val="75000"/>
                </a:schemeClr>
              </a:solidFill>
            </a:endParaRPr>
          </a:p>
        </p:txBody>
      </p:sp>
      <p:pic>
        <p:nvPicPr>
          <p:cNvPr id="1026" name="Picture 2" descr="C:\Users\Barry\Documents\Mad Day\3d-logo-official.png"/>
          <p:cNvPicPr>
            <a:picLocks noChangeAspect="1" noChangeArrowheads="1"/>
          </p:cNvPicPr>
          <p:nvPr/>
        </p:nvPicPr>
        <p:blipFill>
          <a:blip r:embed="rId3" cstate="print"/>
          <a:srcRect/>
          <a:stretch>
            <a:fillRect/>
          </a:stretch>
        </p:blipFill>
        <p:spPr bwMode="auto">
          <a:xfrm>
            <a:off x="235802" y="228601"/>
            <a:ext cx="8679598" cy="25145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Nov 25, 2015 Webinar\QQQ 3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y\Documents\Mad Day\Nov 25, 2015 Webinar\QQQ 1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rry\Documents\Mad Day\Nov 25, 2015 Webinar\QQQ 3.png"/>
          <p:cNvPicPr>
            <a:picLocks noChangeAspect="1" noChangeArrowheads="1"/>
          </p:cNvPicPr>
          <p:nvPr/>
        </p:nvPicPr>
        <p:blipFill>
          <a:blip r:embed="rId2" cstate="print"/>
          <a:srcRect/>
          <a:stretch>
            <a:fillRect/>
          </a:stretch>
        </p:blipFill>
        <p:spPr bwMode="auto">
          <a:xfrm>
            <a:off x="0" y="152400"/>
            <a:ext cx="9143999" cy="6705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rry\Documents\Mad Day\Nov 25, 2015 Webinar\VIX 3.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6400800"/>
          </a:xfrm>
        </p:spPr>
        <p:txBody>
          <a:bodyPr>
            <a:normAutofit/>
          </a:bodyPr>
          <a:lstStyle/>
          <a:p>
            <a:r>
              <a:rPr lang="en-US" sz="2800" dirty="0" smtClean="0"/>
              <a:t>“I kept adding to the position during the pullbacks so that by  12:00 EST my average fill cost on the full position was 10.888 cents.  </a:t>
            </a:r>
            <a:br>
              <a:rPr lang="en-US" sz="2800" dirty="0" smtClean="0"/>
            </a:br>
            <a:r>
              <a:rPr lang="en-US" sz="2800" dirty="0" smtClean="0"/>
              <a:t/>
            </a:r>
            <a:br>
              <a:rPr lang="en-US" sz="2800" dirty="0" smtClean="0"/>
            </a:br>
            <a:r>
              <a:rPr lang="en-US" sz="2800" dirty="0" smtClean="0"/>
              <a:t>I sold the position in 3 stages from about </a:t>
            </a:r>
            <a:br>
              <a:rPr lang="en-US" sz="2800" dirty="0" smtClean="0"/>
            </a:br>
            <a:r>
              <a:rPr lang="en-US" sz="2800" dirty="0" smtClean="0"/>
              <a:t>12:55 till 1:05. for 15 </a:t>
            </a:r>
            <a:br>
              <a:rPr lang="en-US" sz="2800" dirty="0" smtClean="0"/>
            </a:br>
            <a:r>
              <a:rPr lang="en-US" sz="2800" dirty="0" smtClean="0"/>
              <a:t>and 16 cents.  After costs I had approx. </a:t>
            </a:r>
            <a:br>
              <a:rPr lang="en-US" sz="2800" dirty="0" smtClean="0"/>
            </a:br>
            <a:r>
              <a:rPr lang="en-US" sz="2800" dirty="0" smtClean="0"/>
              <a:t>33% return on capital at risk.” </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Couple of general comments.</a:t>
            </a:r>
            <a:br>
              <a:rPr lang="en-US" dirty="0" smtClean="0"/>
            </a:br>
            <a:r>
              <a:rPr lang="en-US" dirty="0" smtClean="0"/>
              <a:t>The QQQ had an ATR of</a:t>
            </a:r>
            <a:br>
              <a:rPr lang="en-US" dirty="0" smtClean="0"/>
            </a:br>
            <a:r>
              <a:rPr lang="en-US" dirty="0" smtClean="0"/>
              <a:t>$1.38 and the daily range</a:t>
            </a:r>
            <a:br>
              <a:rPr lang="en-US" dirty="0" smtClean="0"/>
            </a:br>
            <a:r>
              <a:rPr lang="en-US" dirty="0" smtClean="0"/>
              <a:t>was only $.43. Had the</a:t>
            </a:r>
            <a:br>
              <a:rPr lang="en-US" dirty="0" smtClean="0"/>
            </a:br>
            <a:r>
              <a:rPr lang="en-US" dirty="0" smtClean="0"/>
              <a:t>QQQ moved the ATR, his</a:t>
            </a:r>
            <a:br>
              <a:rPr lang="en-US" dirty="0" smtClean="0"/>
            </a:br>
            <a:r>
              <a:rPr lang="en-US" dirty="0" smtClean="0"/>
              <a:t>position could have been</a:t>
            </a:r>
            <a:br>
              <a:rPr lang="en-US" dirty="0" smtClean="0"/>
            </a:br>
            <a:r>
              <a:rPr lang="en-US" dirty="0" smtClean="0"/>
              <a:t>worth over $1,000, with</a:t>
            </a:r>
            <a:br>
              <a:rPr lang="en-US" dirty="0" smtClean="0"/>
            </a:br>
            <a:r>
              <a:rPr lang="en-US" dirty="0" smtClean="0"/>
              <a:t>an investment of only about $100.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354762"/>
          </a:xfrm>
        </p:spPr>
        <p:txBody>
          <a:bodyPr/>
          <a:lstStyle/>
          <a:p>
            <a:r>
              <a:rPr lang="en-US" dirty="0" smtClean="0"/>
              <a:t>He wisely pulled  </a:t>
            </a:r>
            <a:br>
              <a:rPr lang="en-US" dirty="0" smtClean="0"/>
            </a:br>
            <a:r>
              <a:rPr lang="en-US" dirty="0" smtClean="0"/>
              <a:t>out the trade and was flat</a:t>
            </a:r>
            <a:br>
              <a:rPr lang="en-US" dirty="0" smtClean="0"/>
            </a:br>
            <a:r>
              <a:rPr lang="en-US" dirty="0" smtClean="0"/>
              <a:t>by around 1:00 EST.</a:t>
            </a:r>
            <a:br>
              <a:rPr lang="en-US" dirty="0" smtClean="0"/>
            </a:br>
            <a:r>
              <a:rPr lang="en-US" dirty="0" smtClean="0"/>
              <a:t>By 2:00 EST, time</a:t>
            </a:r>
            <a:br>
              <a:rPr lang="en-US" dirty="0" smtClean="0"/>
            </a:br>
            <a:r>
              <a:rPr lang="en-US" dirty="0" smtClean="0"/>
              <a:t>premium erodes</a:t>
            </a:r>
            <a:br>
              <a:rPr lang="en-US" dirty="0" smtClean="0"/>
            </a:br>
            <a:r>
              <a:rPr lang="en-US" dirty="0" smtClean="0"/>
              <a:t>quickly.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477000"/>
          </a:xfrm>
        </p:spPr>
        <p:txBody>
          <a:bodyPr/>
          <a:lstStyle/>
          <a:p>
            <a:r>
              <a:rPr lang="en-US" dirty="0" smtClean="0"/>
              <a:t>Once the 2:00 EST</a:t>
            </a:r>
            <a:br>
              <a:rPr lang="en-US" dirty="0" smtClean="0"/>
            </a:br>
            <a:r>
              <a:rPr lang="en-US" dirty="0" smtClean="0"/>
              <a:t>hits, rapid premium</a:t>
            </a:r>
            <a:br>
              <a:rPr lang="en-US" dirty="0" smtClean="0"/>
            </a:br>
            <a:r>
              <a:rPr lang="en-US" dirty="0" smtClean="0"/>
              <a:t>decay sets in.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r>
              <a:rPr lang="en-US" i="1" dirty="0" smtClean="0"/>
              <a:t>Final comment …</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2800" dirty="0" smtClean="0"/>
              <a:t>“I added to the position during the pullbacks </a:t>
            </a:r>
            <a:br>
              <a:rPr lang="en-US" sz="2800" dirty="0" smtClean="0"/>
            </a:br>
            <a:r>
              <a:rPr lang="en-US" sz="2800" dirty="0" smtClean="0"/>
              <a:t>because the VIX  actually declined during </a:t>
            </a:r>
            <a:br>
              <a:rPr lang="en-US" sz="2800" dirty="0" smtClean="0"/>
            </a:br>
            <a:r>
              <a:rPr lang="en-US" sz="2800" dirty="0" smtClean="0"/>
              <a:t>that same period.  and board leaders </a:t>
            </a:r>
            <a:br>
              <a:rPr lang="en-US" sz="2800" dirty="0" smtClean="0"/>
            </a:br>
            <a:r>
              <a:rPr lang="en-US" sz="2800" dirty="0" smtClean="0"/>
              <a:t>like AMZN, </a:t>
            </a:r>
            <a:r>
              <a:rPr lang="en-US" sz="2800" dirty="0" err="1" smtClean="0"/>
              <a:t>GOOGl</a:t>
            </a:r>
            <a:r>
              <a:rPr lang="en-US" sz="2800" dirty="0" smtClean="0"/>
              <a:t>, and NFLX seemed to </a:t>
            </a:r>
            <a:br>
              <a:rPr lang="en-US" sz="2800" dirty="0" smtClean="0"/>
            </a:br>
            <a:r>
              <a:rPr lang="en-US" sz="2800" dirty="0" smtClean="0"/>
              <a:t>be staying bid.  </a:t>
            </a:r>
            <a:br>
              <a:rPr lang="en-US" sz="2800" dirty="0" smtClean="0"/>
            </a:br>
            <a:r>
              <a:rPr lang="en-US" sz="2800" dirty="0" smtClean="0"/>
              <a:t/>
            </a:r>
            <a:br>
              <a:rPr lang="en-US" sz="2800" dirty="0" smtClean="0"/>
            </a:br>
            <a:r>
              <a:rPr lang="en-US" sz="2800" dirty="0" smtClean="0"/>
              <a:t>I sold the positions because the index </a:t>
            </a:r>
            <a:br>
              <a:rPr lang="en-US" sz="2800" dirty="0" smtClean="0"/>
            </a:br>
            <a:r>
              <a:rPr lang="en-US" sz="2800" dirty="0" smtClean="0"/>
              <a:t>was approaching the level that it had </a:t>
            </a:r>
            <a:br>
              <a:rPr lang="en-US" sz="2800" dirty="0" smtClean="0"/>
            </a:br>
            <a:r>
              <a:rPr lang="en-US" sz="2800" dirty="0" smtClean="0"/>
              <a:t>already stalled at twice and I was afraid </a:t>
            </a:r>
            <a:br>
              <a:rPr lang="en-US" sz="2800" dirty="0" smtClean="0"/>
            </a:br>
            <a:r>
              <a:rPr lang="en-US" sz="2800" dirty="0" smtClean="0"/>
              <a:t>of accelerating time decay.    </a:t>
            </a:r>
            <a:br>
              <a:rPr lang="en-US" sz="2800" dirty="0" smtClean="0"/>
            </a:br>
            <a:r>
              <a:rPr lang="en-US" sz="2800" dirty="0" smtClean="0"/>
              <a:t>Hopefully that makes sense.  </a:t>
            </a:r>
            <a:br>
              <a:rPr lang="en-US" sz="2800" dirty="0" smtClean="0"/>
            </a:br>
            <a:r>
              <a:rPr lang="en-US" sz="2800" dirty="0" smtClean="0"/>
              <a:t>If not let me know.”</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8991600" cy="6553200"/>
          </a:xfrm>
        </p:spPr>
        <p:txBody>
          <a:bodyPr/>
          <a:lstStyle/>
          <a:p>
            <a:r>
              <a:rPr lang="en-US" dirty="0" smtClean="0"/>
              <a:t>This week I would like</a:t>
            </a:r>
            <a:br>
              <a:rPr lang="en-US" dirty="0" smtClean="0"/>
            </a:br>
            <a:r>
              <a:rPr lang="en-US" dirty="0" smtClean="0"/>
              <a:t>to review some charts</a:t>
            </a:r>
            <a:br>
              <a:rPr lang="en-US" dirty="0" smtClean="0"/>
            </a:br>
            <a:r>
              <a:rPr lang="en-US" dirty="0" smtClean="0"/>
              <a:t>from Friday and</a:t>
            </a:r>
            <a:br>
              <a:rPr lang="en-US" dirty="0" smtClean="0"/>
            </a:br>
            <a:r>
              <a:rPr lang="en-US" dirty="0" smtClean="0"/>
              <a:t>then take a look</a:t>
            </a:r>
            <a:br>
              <a:rPr lang="en-US" dirty="0" smtClean="0"/>
            </a:br>
            <a:r>
              <a:rPr lang="en-US" dirty="0" smtClean="0"/>
              <a:t>at few set ups based</a:t>
            </a:r>
            <a:br>
              <a:rPr lang="en-US" dirty="0" smtClean="0"/>
            </a:br>
            <a:r>
              <a:rPr lang="en-US" dirty="0" smtClean="0"/>
              <a:t>on the extreme</a:t>
            </a:r>
            <a:br>
              <a:rPr lang="en-US" dirty="0" smtClean="0"/>
            </a:br>
            <a:r>
              <a:rPr lang="en-US" dirty="0" smtClean="0"/>
              <a:t>Bollinger Bands.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rry\Documents\Mad Day\Nov 25, 2015 Webinar\QQQ 1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t>Let’s look at some</a:t>
            </a:r>
            <a:br>
              <a:rPr lang="en-US" dirty="0" smtClean="0"/>
            </a:br>
            <a:r>
              <a:rPr lang="en-US" dirty="0" smtClean="0"/>
              <a:t>intra day charts</a:t>
            </a:r>
            <a:br>
              <a:rPr lang="en-US" dirty="0" smtClean="0"/>
            </a:br>
            <a:r>
              <a:rPr lang="en-US" dirty="0" smtClean="0"/>
              <a:t>from Monday.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Nov 25, 2015 Webinar\VIX 10 11-23.png"/>
          <p:cNvPicPr>
            <a:picLocks noChangeAspect="1" noChangeArrowheads="1"/>
          </p:cNvPicPr>
          <p:nvPr/>
        </p:nvPicPr>
        <p:blipFill>
          <a:blip r:embed="rId2" cstate="print"/>
          <a:srcRect/>
          <a:stretch>
            <a:fillRect/>
          </a:stretch>
        </p:blipFill>
        <p:spPr bwMode="auto">
          <a:xfrm>
            <a:off x="152400" y="0"/>
            <a:ext cx="8991599"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ry\Documents\Mad Day\Nov 25, 2015 Webinar\SPX 10 11-23.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858000"/>
          </a:xfrm>
        </p:spPr>
        <p:txBody>
          <a:bodyPr/>
          <a:lstStyle/>
          <a:p>
            <a:r>
              <a:rPr lang="en-US" dirty="0" smtClean="0"/>
              <a:t>Let’s look at the same</a:t>
            </a:r>
            <a:br>
              <a:rPr lang="en-US" dirty="0" smtClean="0"/>
            </a:br>
            <a:r>
              <a:rPr lang="en-US" dirty="0" smtClean="0"/>
              <a:t>charts from yesterday,</a:t>
            </a:r>
            <a:br>
              <a:rPr lang="en-US" dirty="0" smtClean="0"/>
            </a:br>
            <a:r>
              <a:rPr lang="en-US" dirty="0" smtClean="0"/>
              <a:t>Tuesday November 24</a:t>
            </a:r>
            <a:r>
              <a:rPr lang="en-US" baseline="30000" dirty="0" smtClean="0"/>
              <a:t>th</a:t>
            </a:r>
            <a:r>
              <a:rPr lang="en-US" dirty="0" smtClean="0"/>
              <a:t/>
            </a:r>
            <a:br>
              <a:rPr lang="en-US" dirty="0" smtClean="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915400" cy="6629400"/>
          </a:xfrm>
        </p:spPr>
        <p:txBody>
          <a:bodyPr>
            <a:normAutofit fontScale="90000"/>
          </a:bodyPr>
          <a:lstStyle/>
          <a:p>
            <a:r>
              <a:rPr lang="en-US" i="1" dirty="0" smtClean="0"/>
              <a:t>From Tuesday’s </a:t>
            </a:r>
            <a:r>
              <a:rPr lang="en-US" i="1" dirty="0" err="1" smtClean="0"/>
              <a:t>DailyUpdate</a:t>
            </a:r>
            <a:r>
              <a:rPr lang="en-US" i="1" dirty="0" smtClean="0"/>
              <a:t> …</a:t>
            </a:r>
            <a:r>
              <a:rPr lang="en-US" dirty="0" smtClean="0"/>
              <a:t/>
            </a:r>
            <a:br>
              <a:rPr lang="en-US" dirty="0" smtClean="0"/>
            </a:br>
            <a:r>
              <a:rPr lang="en-US" dirty="0" smtClean="0"/>
              <a:t/>
            </a:r>
            <a:br>
              <a:rPr lang="en-US" dirty="0" smtClean="0"/>
            </a:br>
            <a:r>
              <a:rPr lang="en-US" dirty="0" smtClean="0"/>
              <a:t>“Resistance should be at </a:t>
            </a:r>
            <a:br>
              <a:rPr lang="en-US" dirty="0" smtClean="0"/>
            </a:br>
            <a:r>
              <a:rPr lang="en-US" dirty="0" smtClean="0"/>
              <a:t>17.19 and 18.75.”</a:t>
            </a:r>
            <a:br>
              <a:rPr lang="en-US" dirty="0" smtClean="0"/>
            </a:br>
            <a:r>
              <a:rPr lang="en-US" dirty="0" smtClean="0"/>
              <a:t/>
            </a:r>
            <a:br>
              <a:rPr lang="en-US" dirty="0" smtClean="0"/>
            </a:br>
            <a:r>
              <a:rPr lang="en-US" dirty="0" smtClean="0"/>
              <a:t>“Look for support at 2,085 </a:t>
            </a:r>
            <a:br>
              <a:rPr lang="en-US" dirty="0" smtClean="0"/>
            </a:br>
            <a:r>
              <a:rPr lang="en-US" dirty="0" smtClean="0"/>
              <a:t>and 2,070.  And also</a:t>
            </a:r>
            <a:br>
              <a:rPr lang="en-US" dirty="0" smtClean="0"/>
            </a:br>
            <a:r>
              <a:rPr lang="en-US" dirty="0" smtClean="0"/>
              <a:t>at the minor support </a:t>
            </a:r>
            <a:br>
              <a:rPr lang="en-US" dirty="0" smtClean="0"/>
            </a:br>
            <a:r>
              <a:rPr lang="en-US" dirty="0" smtClean="0"/>
              <a:t>level of 2,078.”</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rry\Documents\Mad Day\Nov 25, 2015 Webinar\VIX 11-24.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arry\Documents\Mad Day\Nov 25, 2015 Webinar\SPX 10 11-24.png"/>
          <p:cNvPicPr>
            <a:picLocks noChangeAspect="1" noChangeArrowheads="1"/>
          </p:cNvPicPr>
          <p:nvPr/>
        </p:nvPicPr>
        <p:blipFill>
          <a:blip r:embed="rId2" cstate="print"/>
          <a:srcRect/>
          <a:stretch>
            <a:fillRect/>
          </a:stretch>
        </p:blipFill>
        <p:spPr bwMode="auto">
          <a:xfrm>
            <a:off x="0" y="0"/>
            <a:ext cx="89916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3200" dirty="0" smtClean="0"/>
              <a:t>SPY $207.50 Weekly Call</a:t>
            </a:r>
            <a:br>
              <a:rPr lang="en-US" sz="3200" dirty="0" smtClean="0"/>
            </a:br>
            <a:r>
              <a:rPr lang="en-US" sz="3200" dirty="0" smtClean="0"/>
              <a:t/>
            </a:r>
            <a:br>
              <a:rPr lang="en-US" sz="3200" dirty="0" smtClean="0"/>
            </a:br>
            <a:r>
              <a:rPr lang="en-US" sz="3200" dirty="0" err="1" smtClean="0"/>
              <a:t>Prev</a:t>
            </a:r>
            <a:r>
              <a:rPr lang="en-US" sz="3200" dirty="0" smtClean="0"/>
              <a:t> Close:	2.06</a:t>
            </a:r>
            <a:br>
              <a:rPr lang="en-US" sz="3200" dirty="0" smtClean="0"/>
            </a:br>
            <a:r>
              <a:rPr lang="en-US" sz="3200" dirty="0" smtClean="0"/>
              <a:t>Open:		1.24</a:t>
            </a:r>
            <a:br>
              <a:rPr lang="en-US" sz="3200" dirty="0" smtClean="0"/>
            </a:br>
            <a:r>
              <a:rPr lang="en-US" sz="3200" dirty="0" smtClean="0"/>
              <a:t>Bid:		N/A</a:t>
            </a:r>
            <a:br>
              <a:rPr lang="en-US" sz="3200" dirty="0" smtClean="0"/>
            </a:br>
            <a:r>
              <a:rPr lang="en-US" sz="3200" dirty="0" smtClean="0"/>
              <a:t>Ask:		N/A</a:t>
            </a:r>
            <a:br>
              <a:rPr lang="en-US" sz="3200" dirty="0" smtClean="0"/>
            </a:br>
            <a:r>
              <a:rPr lang="en-US" sz="3200" dirty="0" smtClean="0"/>
              <a:t>Strike:		207.50</a:t>
            </a:r>
            <a:br>
              <a:rPr lang="en-US" sz="3200" dirty="0" smtClean="0"/>
            </a:br>
            <a:r>
              <a:rPr lang="en-US" sz="3200" dirty="0" smtClean="0"/>
              <a:t>Expire Date:	27-Nov-15</a:t>
            </a:r>
            <a:br>
              <a:rPr lang="en-US" sz="3200" dirty="0" smtClean="0"/>
            </a:br>
            <a:r>
              <a:rPr lang="en-US" sz="3200" dirty="0" smtClean="0"/>
              <a:t>Day's Range:	0.99 - 2.52</a:t>
            </a:r>
            <a:br>
              <a:rPr lang="en-US" sz="3200" dirty="0" smtClean="0"/>
            </a:br>
            <a:r>
              <a:rPr lang="en-US" sz="3200" dirty="0" smtClean="0"/>
              <a:t>Contract Range:	N/A - N/A</a:t>
            </a:r>
            <a:br>
              <a:rPr lang="en-US" sz="3200" dirty="0" smtClean="0"/>
            </a:br>
            <a:r>
              <a:rPr lang="en-US" sz="3200" dirty="0" smtClean="0"/>
              <a:t>Volume:		9,034</a:t>
            </a:r>
            <a:br>
              <a:rPr lang="en-US" sz="3200" dirty="0" smtClean="0"/>
            </a:br>
            <a:r>
              <a:rPr lang="en-US" sz="3200" dirty="0" smtClean="0"/>
              <a:t>Open Interest:	7,555</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6583362"/>
          </a:xfrm>
        </p:spPr>
        <p:txBody>
          <a:bodyPr>
            <a:normAutofit fontScale="90000"/>
          </a:bodyPr>
          <a:lstStyle/>
          <a:p>
            <a:r>
              <a:rPr lang="en-US" dirty="0" smtClean="0"/>
              <a:t/>
            </a:r>
            <a:br>
              <a:rPr lang="en-US" dirty="0" smtClean="0"/>
            </a:br>
            <a:r>
              <a:rPr lang="en-US" dirty="0" smtClean="0"/>
              <a:t>Had a question about</a:t>
            </a:r>
            <a:br>
              <a:rPr lang="en-US" dirty="0" smtClean="0"/>
            </a:br>
            <a:r>
              <a:rPr lang="en-US" dirty="0" smtClean="0"/>
              <a:t>ASNA &amp; X and</a:t>
            </a:r>
            <a:br>
              <a:rPr lang="en-US" dirty="0" smtClean="0"/>
            </a:br>
            <a:r>
              <a:rPr lang="en-US" dirty="0" smtClean="0"/>
              <a:t>stop loss &amp; money</a:t>
            </a:r>
            <a:br>
              <a:rPr lang="en-US" dirty="0" smtClean="0"/>
            </a:br>
            <a:r>
              <a:rPr lang="en-US" dirty="0" smtClean="0"/>
              <a:t>management.</a:t>
            </a:r>
            <a:br>
              <a:rPr lang="en-US" dirty="0" smtClean="0"/>
            </a:br>
            <a:r>
              <a:rPr lang="en-US" dirty="0" smtClean="0"/>
              <a:t/>
            </a:r>
            <a:br>
              <a:rPr lang="en-US" dirty="0" smtClean="0"/>
            </a:br>
            <a:r>
              <a:rPr lang="en-US" dirty="0" smtClean="0"/>
              <a:t>“</a:t>
            </a:r>
            <a:r>
              <a:rPr lang="en-US" sz="2700" dirty="0" smtClean="0"/>
              <a:t>Looking at the charts, there are clear moments we should have gone out in my opinion. For the moment my </a:t>
            </a:r>
            <a:r>
              <a:rPr lang="en-US" sz="2700" dirty="0" err="1" smtClean="0"/>
              <a:t>lossing</a:t>
            </a:r>
            <a:r>
              <a:rPr lang="en-US" sz="2700" dirty="0" smtClean="0"/>
              <a:t> are far bigger than my gains and that's no the way I like to trade!”</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0"/>
          </a:xfrm>
        </p:spPr>
        <p:txBody>
          <a:bodyPr/>
          <a:lstStyle/>
          <a:p>
            <a:r>
              <a:rPr lang="en-US" dirty="0" smtClean="0"/>
              <a:t>I would like to start with</a:t>
            </a:r>
            <a:br>
              <a:rPr lang="en-US" dirty="0" smtClean="0"/>
            </a:br>
            <a:r>
              <a:rPr lang="en-US" dirty="0" smtClean="0"/>
              <a:t>a trade that a member</a:t>
            </a:r>
            <a:br>
              <a:rPr lang="en-US" dirty="0" smtClean="0"/>
            </a:br>
            <a:r>
              <a:rPr lang="en-US" dirty="0" smtClean="0"/>
              <a:t>shared on Friday using</a:t>
            </a:r>
            <a:br>
              <a:rPr lang="en-US" dirty="0" smtClean="0"/>
            </a:br>
            <a:r>
              <a:rPr lang="en-US" dirty="0" smtClean="0"/>
              <a:t>the QQQ.</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553200"/>
          </a:xfrm>
        </p:spPr>
        <p:txBody>
          <a:bodyPr/>
          <a:lstStyle/>
          <a:p>
            <a:r>
              <a:rPr lang="en-US" dirty="0" smtClean="0"/>
              <a:t>Let me first start by saying</a:t>
            </a:r>
            <a:br>
              <a:rPr lang="en-US" dirty="0" smtClean="0"/>
            </a:br>
            <a:r>
              <a:rPr lang="en-US" dirty="0" smtClean="0"/>
              <a:t>if you feel you should</a:t>
            </a:r>
            <a:br>
              <a:rPr lang="en-US" dirty="0" smtClean="0"/>
            </a:br>
            <a:r>
              <a:rPr lang="en-US" dirty="0" smtClean="0"/>
              <a:t>get out … get out!</a:t>
            </a:r>
            <a:br>
              <a:rPr lang="en-US" dirty="0" smtClean="0"/>
            </a:br>
            <a:r>
              <a:rPr lang="en-US" dirty="0" smtClean="0"/>
              <a:t/>
            </a:r>
            <a:br>
              <a:rPr lang="en-US" dirty="0" smtClean="0"/>
            </a:br>
            <a:r>
              <a:rPr lang="en-US" dirty="0" smtClean="0"/>
              <a:t>Let’s start with ASNA</a:t>
            </a:r>
            <a:br>
              <a:rPr lang="en-US" dirty="0" smtClean="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arry\Documents\Mad Day\Nov 25, 2015 Webinar\asna W.pn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rry\Documents\Mad Day\Nov 25, 2015 Webinar\asna 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arry\Documents\Mad Day\Nov 25, 2015 Webinar\ASNA 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126162"/>
          </a:xfrm>
        </p:spPr>
        <p:txBody>
          <a:bodyPr/>
          <a:lstStyle/>
          <a:p>
            <a:r>
              <a:rPr lang="en-US" dirty="0" smtClean="0"/>
              <a:t>Let’s look at X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arry\Documents\Mad Day\Nov 25, 2015 Webinar\X D.pn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arry\Documents\Mad Day\Nov 25, 2015 Webinar\X 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arry\Documents\Mad Day\Nov 25, 2015 Webinar\X 1.png"/>
          <p:cNvPicPr>
            <a:picLocks noChangeAspect="1" noChangeArrowheads="1"/>
          </p:cNvPicPr>
          <p:nvPr/>
        </p:nvPicPr>
        <p:blipFill>
          <a:blip r:embed="rId2" cstate="print"/>
          <a:srcRect/>
          <a:stretch>
            <a:fillRect/>
          </a:stretch>
        </p:blipFill>
        <p:spPr bwMode="auto">
          <a:xfrm>
            <a:off x="0" y="0"/>
            <a:ext cx="9144000" cy="6705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Bottom Band Pattern</a:t>
            </a:r>
            <a:br>
              <a:rPr lang="en-US" dirty="0" smtClean="0"/>
            </a:br>
            <a:r>
              <a:rPr lang="en-US" dirty="0" smtClean="0"/>
              <a:t>VRX</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arry\Documents\Mad Day\Nov 25, 2015 Webinar\VRx 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t>He traded the $114.50</a:t>
            </a:r>
            <a:br>
              <a:rPr lang="en-US" dirty="0" smtClean="0"/>
            </a:br>
            <a:r>
              <a:rPr lang="en-US" dirty="0" smtClean="0"/>
              <a:t>calls on the QQQ</a:t>
            </a:r>
            <a:br>
              <a:rPr lang="en-US" dirty="0" smtClean="0"/>
            </a:br>
            <a:r>
              <a:rPr lang="en-US" dirty="0" smtClean="0"/>
              <a:t>that expired last</a:t>
            </a:r>
            <a:br>
              <a:rPr lang="en-US" dirty="0" smtClean="0"/>
            </a:br>
            <a:r>
              <a:rPr lang="en-US" dirty="0" smtClean="0"/>
              <a:t>Friday and he was</a:t>
            </a:r>
            <a:br>
              <a:rPr lang="en-US" dirty="0" smtClean="0"/>
            </a:br>
            <a:r>
              <a:rPr lang="en-US" dirty="0" smtClean="0"/>
              <a:t>kind enough to</a:t>
            </a:r>
            <a:br>
              <a:rPr lang="en-US" dirty="0" smtClean="0"/>
            </a:br>
            <a:r>
              <a:rPr lang="en-US" dirty="0" smtClean="0"/>
              <a:t>share his trades.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arry\Documents\Mad Day\Nov 25, 2015 Webinar\VRX 6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VRX $72.50 Calls</a:t>
            </a:r>
            <a:br>
              <a:rPr lang="en-US" dirty="0" smtClean="0"/>
            </a:br>
            <a:r>
              <a:rPr lang="en-US" dirty="0" smtClean="0"/>
              <a:t/>
            </a:r>
            <a:br>
              <a:rPr lang="en-US" dirty="0" smtClean="0"/>
            </a:br>
            <a:r>
              <a:rPr lang="en-US" dirty="0" smtClean="0"/>
              <a:t>$1.26 to $18.20</a:t>
            </a:r>
            <a:br>
              <a:rPr lang="en-US" dirty="0" smtClean="0"/>
            </a:br>
            <a:r>
              <a:rPr lang="en-US" dirty="0" smtClean="0"/>
              <a:t/>
            </a:r>
            <a:br>
              <a:rPr lang="en-US" dirty="0" smtClean="0"/>
            </a:br>
            <a:r>
              <a:rPr lang="en-US" dirty="0" smtClean="0"/>
              <a:t>$75 calls</a:t>
            </a:r>
            <a:br>
              <a:rPr lang="en-US" dirty="0" smtClean="0"/>
            </a:br>
            <a:r>
              <a:rPr lang="en-US" dirty="0" smtClean="0"/>
              <a:t/>
            </a:r>
            <a:br>
              <a:rPr lang="en-US" dirty="0" smtClean="0"/>
            </a:br>
            <a:r>
              <a:rPr lang="en-US" dirty="0" smtClean="0"/>
              <a:t>$.75 to $14.60</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lstStyle/>
          <a:p>
            <a:r>
              <a:rPr lang="en-US" dirty="0" smtClean="0"/>
              <a:t>I wanted to show one</a:t>
            </a:r>
            <a:br>
              <a:rPr lang="en-US" dirty="0" smtClean="0"/>
            </a:br>
            <a:r>
              <a:rPr lang="en-US" dirty="0" smtClean="0"/>
              <a:t>other move from</a:t>
            </a:r>
            <a:br>
              <a:rPr lang="en-US" dirty="0" smtClean="0"/>
            </a:br>
            <a:r>
              <a:rPr lang="en-US" dirty="0" smtClean="0"/>
              <a:t>last week … CMG</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arry\Documents\Mad Day\Nov 25, 2015 Webinar\CMG 6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arry\Documents\Mad Day\Nov 25, 2015 Webinar\CMG 3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Barry\Documents\Mad Day\Nov 25, 2015 Webinar\CMg 1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3200" dirty="0" smtClean="0"/>
              <a:t>CMG $592.50 Weekly Put</a:t>
            </a:r>
            <a:br>
              <a:rPr lang="en-US" sz="3200" dirty="0" smtClean="0"/>
            </a:br>
            <a:r>
              <a:rPr lang="en-US" sz="3200" dirty="0" smtClean="0"/>
              <a:t/>
            </a:r>
            <a:br>
              <a:rPr lang="en-US" sz="3200" dirty="0" smtClean="0"/>
            </a:br>
            <a:r>
              <a:rPr lang="en-US" sz="3200" dirty="0" err="1" smtClean="0"/>
              <a:t>Prev</a:t>
            </a:r>
            <a:r>
              <a:rPr lang="en-US" sz="3200" dirty="0" smtClean="0"/>
              <a:t> Close:	0.30</a:t>
            </a:r>
            <a:br>
              <a:rPr lang="en-US" sz="3200" dirty="0" smtClean="0"/>
            </a:br>
            <a:r>
              <a:rPr lang="en-US" sz="3200" dirty="0" smtClean="0"/>
              <a:t>Open:		0.50</a:t>
            </a:r>
            <a:br>
              <a:rPr lang="en-US" sz="3200" dirty="0" smtClean="0"/>
            </a:br>
            <a:r>
              <a:rPr lang="en-US" sz="3200" dirty="0" smtClean="0"/>
              <a:t>Bid:		37.60</a:t>
            </a:r>
            <a:br>
              <a:rPr lang="en-US" sz="3200" dirty="0" smtClean="0"/>
            </a:br>
            <a:r>
              <a:rPr lang="en-US" sz="3200" dirty="0" smtClean="0"/>
              <a:t>Ask:		40.90</a:t>
            </a:r>
            <a:br>
              <a:rPr lang="en-US" sz="3200" dirty="0" smtClean="0"/>
            </a:br>
            <a:r>
              <a:rPr lang="en-US" sz="3200" dirty="0" smtClean="0"/>
              <a:t>Strike:		592.50</a:t>
            </a:r>
            <a:br>
              <a:rPr lang="en-US" sz="3200" dirty="0" smtClean="0"/>
            </a:br>
            <a:r>
              <a:rPr lang="en-US" sz="3200" dirty="0" smtClean="0"/>
              <a:t>Expire Date:	20-Nov-15</a:t>
            </a:r>
            <a:br>
              <a:rPr lang="en-US" sz="3200" dirty="0" smtClean="0"/>
            </a:br>
            <a:r>
              <a:rPr lang="en-US" sz="3200" dirty="0" smtClean="0"/>
              <a:t>Day's Range:	0.05 - 57.50</a:t>
            </a:r>
            <a:br>
              <a:rPr lang="en-US" sz="3200" dirty="0" smtClean="0"/>
            </a:br>
            <a:r>
              <a:rPr lang="en-US" sz="3200" dirty="0" smtClean="0"/>
              <a:t>Contract Range:	N/A - N/A</a:t>
            </a:r>
            <a:br>
              <a:rPr lang="en-US" sz="3200" dirty="0" smtClean="0"/>
            </a:br>
            <a:r>
              <a:rPr lang="en-US" sz="3200" dirty="0" smtClean="0"/>
              <a:t>Volume:		520</a:t>
            </a:r>
            <a:br>
              <a:rPr lang="en-US" sz="3200" dirty="0" smtClean="0"/>
            </a:br>
            <a:r>
              <a:rPr lang="en-US" sz="3200" dirty="0" smtClean="0"/>
              <a:t>Open Interest:	294</a:t>
            </a:r>
            <a:endParaRPr lang="en-US"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3200" dirty="0" smtClean="0"/>
              <a:t>$595 Weekly Put</a:t>
            </a:r>
            <a:br>
              <a:rPr lang="en-US" sz="3200" dirty="0" smtClean="0"/>
            </a:br>
            <a:r>
              <a:rPr lang="en-US" sz="3200" dirty="0" smtClean="0"/>
              <a:t/>
            </a:r>
            <a:br>
              <a:rPr lang="en-US" sz="3200" dirty="0" smtClean="0"/>
            </a:br>
            <a:r>
              <a:rPr lang="en-US" sz="3200" dirty="0" err="1" smtClean="0"/>
              <a:t>Prev</a:t>
            </a:r>
            <a:r>
              <a:rPr lang="en-US" sz="3200" dirty="0" smtClean="0"/>
              <a:t> Close:	0.55</a:t>
            </a:r>
            <a:br>
              <a:rPr lang="en-US" sz="3200" dirty="0" smtClean="0"/>
            </a:br>
            <a:r>
              <a:rPr lang="en-US" sz="3200" dirty="0" smtClean="0"/>
              <a:t>Open:		0.41</a:t>
            </a:r>
            <a:br>
              <a:rPr lang="en-US" sz="3200" dirty="0" smtClean="0"/>
            </a:br>
            <a:r>
              <a:rPr lang="en-US" sz="3200" dirty="0" smtClean="0"/>
              <a:t>Bid:		39.80</a:t>
            </a:r>
            <a:br>
              <a:rPr lang="en-US" sz="3200" dirty="0" smtClean="0"/>
            </a:br>
            <a:r>
              <a:rPr lang="en-US" sz="3200" dirty="0" smtClean="0"/>
              <a:t>Ask:		42.80</a:t>
            </a:r>
            <a:br>
              <a:rPr lang="en-US" sz="3200" dirty="0" smtClean="0"/>
            </a:br>
            <a:r>
              <a:rPr lang="en-US" sz="3200" dirty="0" smtClean="0"/>
              <a:t>Strike:		595.00</a:t>
            </a:r>
            <a:br>
              <a:rPr lang="en-US" sz="3200" dirty="0" smtClean="0"/>
            </a:br>
            <a:r>
              <a:rPr lang="en-US" sz="3200" dirty="0" smtClean="0"/>
              <a:t>Expire Date:	20-Nov-15</a:t>
            </a:r>
            <a:br>
              <a:rPr lang="en-US" sz="3200" dirty="0" smtClean="0"/>
            </a:br>
            <a:r>
              <a:rPr lang="en-US" sz="3200" dirty="0" smtClean="0"/>
              <a:t>Day's Range:	0.20 - 60.00</a:t>
            </a:r>
            <a:br>
              <a:rPr lang="en-US" sz="3200" dirty="0" smtClean="0"/>
            </a:br>
            <a:r>
              <a:rPr lang="en-US" sz="3200" dirty="0" smtClean="0"/>
              <a:t>Contract Range:	N/A - N/A</a:t>
            </a:r>
            <a:br>
              <a:rPr lang="en-US" sz="3200" dirty="0" smtClean="0"/>
            </a:br>
            <a:r>
              <a:rPr lang="en-US" sz="3200" dirty="0" smtClean="0"/>
              <a:t>Volume:	506</a:t>
            </a:r>
            <a:br>
              <a:rPr lang="en-US" sz="3200" dirty="0" smtClean="0"/>
            </a:br>
            <a:r>
              <a:rPr lang="en-US" sz="3200" dirty="0" smtClean="0"/>
              <a:t>Open Interest:	348</a:t>
            </a:r>
            <a:endParaRPr lang="en-US"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sz="3200" dirty="0" smtClean="0"/>
              <a:t>$600 Weekly Put</a:t>
            </a:r>
            <a:br>
              <a:rPr lang="en-US" sz="3200" dirty="0" smtClean="0"/>
            </a:br>
            <a:r>
              <a:rPr lang="en-US" sz="3200" dirty="0" smtClean="0"/>
              <a:t/>
            </a:r>
            <a:br>
              <a:rPr lang="en-US" sz="3200" dirty="0" smtClean="0"/>
            </a:br>
            <a:r>
              <a:rPr lang="en-US" sz="3200" dirty="0" err="1" smtClean="0"/>
              <a:t>Prev</a:t>
            </a:r>
            <a:r>
              <a:rPr lang="en-US" sz="3200" dirty="0" smtClean="0"/>
              <a:t> Close:	       0.78</a:t>
            </a:r>
            <a:br>
              <a:rPr lang="en-US" sz="3200" dirty="0" smtClean="0"/>
            </a:br>
            <a:r>
              <a:rPr lang="en-US" sz="3200" dirty="0" smtClean="0"/>
              <a:t>Open:		0.90</a:t>
            </a:r>
            <a:br>
              <a:rPr lang="en-US" sz="3200" dirty="0" smtClean="0"/>
            </a:br>
            <a:r>
              <a:rPr lang="en-US" sz="3200" dirty="0" smtClean="0"/>
              <a:t>Bid:		   48.40</a:t>
            </a:r>
            <a:br>
              <a:rPr lang="en-US" sz="3200" dirty="0" smtClean="0"/>
            </a:br>
            <a:r>
              <a:rPr lang="en-US" sz="3200" dirty="0" smtClean="0"/>
              <a:t>Ask:		     52.30</a:t>
            </a:r>
            <a:br>
              <a:rPr lang="en-US" sz="3200" dirty="0" smtClean="0"/>
            </a:br>
            <a:r>
              <a:rPr lang="en-US" sz="3200" dirty="0" smtClean="0"/>
              <a:t>Strike:		600.00</a:t>
            </a:r>
            <a:br>
              <a:rPr lang="en-US" sz="3200" dirty="0" smtClean="0"/>
            </a:br>
            <a:r>
              <a:rPr lang="en-US" sz="3200" dirty="0" smtClean="0"/>
              <a:t>Expire Date:	20-Nov-15</a:t>
            </a:r>
            <a:br>
              <a:rPr lang="en-US" sz="3200" dirty="0" smtClean="0"/>
            </a:br>
            <a:r>
              <a:rPr lang="en-US" sz="3200" dirty="0" smtClean="0"/>
              <a:t>Day's Range:	0.64 - 65.00</a:t>
            </a:r>
            <a:br>
              <a:rPr lang="en-US" sz="3200" dirty="0" smtClean="0"/>
            </a:br>
            <a:r>
              <a:rPr lang="en-US" sz="3200" dirty="0" smtClean="0"/>
              <a:t>Contract Range:	N/A - N/A</a:t>
            </a:r>
            <a:br>
              <a:rPr lang="en-US" sz="3200" dirty="0" smtClean="0"/>
            </a:br>
            <a:r>
              <a:rPr lang="en-US" sz="3200" dirty="0" smtClean="0"/>
              <a:t>Volume:	         910</a:t>
            </a:r>
            <a:br>
              <a:rPr lang="en-US" sz="3200" dirty="0" smtClean="0"/>
            </a:br>
            <a:r>
              <a:rPr lang="en-US" sz="3200" dirty="0" smtClean="0"/>
              <a:t>Open Interest:	735</a:t>
            </a:r>
            <a:endParaRPr lang="en-US" sz="3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430962"/>
          </a:xfrm>
        </p:spPr>
        <p:txBody>
          <a:bodyPr/>
          <a:lstStyle/>
          <a:p>
            <a:r>
              <a:rPr lang="en-US" dirty="0" smtClean="0">
                <a:solidFill>
                  <a:srgbClr val="002060"/>
                </a:solidFill>
              </a:rPr>
              <a:t>Thanks for watching!</a:t>
            </a:r>
            <a:br>
              <a:rPr lang="en-US" dirty="0" smtClean="0">
                <a:solidFill>
                  <a:srgbClr val="002060"/>
                </a:solidFill>
              </a:rPr>
            </a:br>
            <a:r>
              <a:rPr lang="en-US" dirty="0" smtClean="0">
                <a:solidFill>
                  <a:srgbClr val="002060"/>
                </a:solidFill>
              </a:rPr>
              <a:t/>
            </a:r>
            <a:br>
              <a:rPr lang="en-US" dirty="0" smtClean="0">
                <a:solidFill>
                  <a:srgbClr val="002060"/>
                </a:solidFill>
              </a:rPr>
            </a:br>
            <a:r>
              <a:rPr lang="en-US" dirty="0" smtClean="0">
                <a:solidFill>
                  <a:srgbClr val="002060"/>
                </a:solidFill>
              </a:rPr>
              <a:t>Bill Davis</a:t>
            </a:r>
            <a:br>
              <a:rPr lang="en-US" dirty="0" smtClean="0">
                <a:solidFill>
                  <a:srgbClr val="002060"/>
                </a:solidFill>
              </a:rPr>
            </a:br>
            <a:r>
              <a:rPr lang="en-US" dirty="0" smtClean="0">
                <a:solidFill>
                  <a:srgbClr val="002060"/>
                </a:solidFill>
              </a:rPr>
              <a:t>Mad Day Trader</a:t>
            </a:r>
            <a:br>
              <a:rPr lang="en-US" dirty="0" smtClean="0">
                <a:solidFill>
                  <a:srgbClr val="002060"/>
                </a:solidFill>
              </a:rPr>
            </a:br>
            <a:r>
              <a:rPr lang="en-US" dirty="0" smtClean="0">
                <a:solidFill>
                  <a:srgbClr val="002060"/>
                </a:solidFill>
              </a:rPr>
              <a:t>November 25, 2015</a:t>
            </a:r>
            <a:br>
              <a:rPr lang="en-US" dirty="0" smtClean="0">
                <a:solidFill>
                  <a:srgbClr val="002060"/>
                </a:solidFill>
              </a:rPr>
            </a:br>
            <a:r>
              <a:rPr lang="en-US" dirty="0" smtClean="0">
                <a:solidFill>
                  <a:srgbClr val="002060"/>
                </a:solidFill>
              </a:rPr>
              <a:t> davismdt@gmail.com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I would like to review his</a:t>
            </a:r>
            <a:br>
              <a:rPr lang="en-US" dirty="0" smtClean="0"/>
            </a:br>
            <a:r>
              <a:rPr lang="en-US" dirty="0" smtClean="0"/>
              <a:t>trades in an attempt</a:t>
            </a:r>
            <a:br>
              <a:rPr lang="en-US" dirty="0" smtClean="0"/>
            </a:br>
            <a:r>
              <a:rPr lang="en-US" dirty="0" smtClean="0"/>
              <a:t>to help you if you</a:t>
            </a:r>
            <a:br>
              <a:rPr lang="en-US" dirty="0" smtClean="0"/>
            </a:br>
            <a:r>
              <a:rPr lang="en-US" dirty="0" smtClean="0"/>
              <a:t>do trade on a Friday.</a:t>
            </a:r>
            <a:br>
              <a:rPr lang="en-US" dirty="0" smtClean="0"/>
            </a:br>
            <a:r>
              <a:rPr lang="en-US" dirty="0" smtClean="0"/>
              <a:t>I do want to thank him</a:t>
            </a:r>
            <a:br>
              <a:rPr lang="en-US" dirty="0" smtClean="0"/>
            </a:br>
            <a:r>
              <a:rPr lang="en-US" dirty="0" smtClean="0"/>
              <a:t>for sharing what he did!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2800" dirty="0" smtClean="0"/>
              <a:t>“I don't know how much detail you require </a:t>
            </a:r>
            <a:br>
              <a:rPr lang="en-US" sz="2800" dirty="0" smtClean="0"/>
            </a:br>
            <a:r>
              <a:rPr lang="en-US" sz="2800" dirty="0" smtClean="0"/>
              <a:t>but  </a:t>
            </a:r>
            <a:r>
              <a:rPr lang="en-US" sz="2800" dirty="0" err="1" smtClean="0"/>
              <a:t>basicly</a:t>
            </a:r>
            <a:r>
              <a:rPr lang="en-US" sz="2800" dirty="0" smtClean="0"/>
              <a:t> I was oriented </a:t>
            </a:r>
            <a:br>
              <a:rPr lang="en-US" sz="2800" dirty="0" smtClean="0"/>
            </a:br>
            <a:r>
              <a:rPr lang="en-US" sz="2800" dirty="0" smtClean="0"/>
              <a:t>to a long position with the weekly </a:t>
            </a:r>
            <a:br>
              <a:rPr lang="en-US" sz="2800" dirty="0" smtClean="0"/>
            </a:br>
            <a:r>
              <a:rPr lang="en-US" sz="2800" dirty="0" smtClean="0"/>
              <a:t>that was expiring at the end of the </a:t>
            </a:r>
            <a:br>
              <a:rPr lang="en-US" sz="2800" dirty="0" smtClean="0"/>
            </a:br>
            <a:r>
              <a:rPr lang="en-US" sz="2800" dirty="0" smtClean="0"/>
              <a:t>day. I used the 114.50 strike. </a:t>
            </a:r>
            <a:br>
              <a:rPr lang="en-US" sz="2800" dirty="0" smtClean="0"/>
            </a:br>
            <a:r>
              <a:rPr lang="en-US" sz="2800" dirty="0" smtClean="0"/>
              <a:t/>
            </a:r>
            <a:br>
              <a:rPr lang="en-US" sz="2800" dirty="0" smtClean="0"/>
            </a:br>
            <a:r>
              <a:rPr lang="en-US" sz="2800" dirty="0" smtClean="0"/>
              <a:t>On a 10 lot position I started scaling in with </a:t>
            </a:r>
            <a:br>
              <a:rPr lang="en-US" sz="2800" dirty="0" smtClean="0"/>
            </a:br>
            <a:r>
              <a:rPr lang="en-US" sz="2800" dirty="0" smtClean="0"/>
              <a:t>1/10th of the position  during the 10:10 bar for 21cents. The position was only profitable </a:t>
            </a:r>
            <a:br>
              <a:rPr lang="en-US" sz="2800" dirty="0" smtClean="0"/>
            </a:br>
            <a:r>
              <a:rPr lang="en-US" sz="2800" dirty="0" smtClean="0"/>
              <a:t>for a few short minutes.” </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553200"/>
          </a:xfrm>
        </p:spPr>
        <p:txBody>
          <a:bodyPr/>
          <a:lstStyle/>
          <a:p>
            <a:r>
              <a:rPr lang="en-US" dirty="0" smtClean="0"/>
              <a:t>Let’s start by looking at</a:t>
            </a:r>
            <a:br>
              <a:rPr lang="en-US" dirty="0" smtClean="0"/>
            </a:br>
            <a:r>
              <a:rPr lang="en-US" dirty="0" smtClean="0"/>
              <a:t>the 60 minute chart</a:t>
            </a:r>
            <a:br>
              <a:rPr lang="en-US" dirty="0" smtClean="0"/>
            </a:br>
            <a:r>
              <a:rPr lang="en-US" dirty="0" smtClean="0"/>
              <a:t>for the QQQ.</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rry\Documents\Mad Day\Nov 25, 2015 Webinar\QQQ 60.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smtClean="0"/>
              <a:t>Let’s scale to a</a:t>
            </a:r>
            <a:br>
              <a:rPr lang="en-US" dirty="0" smtClean="0"/>
            </a:br>
            <a:r>
              <a:rPr lang="en-US" dirty="0" smtClean="0"/>
              <a:t>30 minute chart.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TotalTime>
  <Words>161</Words>
  <Application>Microsoft Office PowerPoint</Application>
  <PresentationFormat>On-screen Show (4:3)</PresentationFormat>
  <Paragraphs>31</Paragraphs>
  <Slides>49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PowerPoint Presentation</vt:lpstr>
      <vt:lpstr>This week I would like to review some charts from Friday and then take a look at few set ups based on the extreme Bollinger Bands.</vt:lpstr>
      <vt:lpstr>I would like to start with a trade that a member shared on Friday using the QQQ.</vt:lpstr>
      <vt:lpstr>He traded the $114.50 calls on the QQQ that expired last Friday and he was kind enough to share his trades.</vt:lpstr>
      <vt:lpstr>I would like to review his trades in an attempt to help you if you do trade on a Friday. I do want to thank him for sharing what he did!</vt:lpstr>
      <vt:lpstr>“I don't know how much detail you require  but  basicly I was oriented  to a long position with the weekly  that was expiring at the end of the  day. I used the 114.50 strike.   On a 10 lot position I started scaling in with  1/10th of the position  during the 10:10 bar for 21cents. The position was only profitable  for a few short minutes.” </vt:lpstr>
      <vt:lpstr>Let’s start by looking at the 60 minute chart for the QQQ.</vt:lpstr>
      <vt:lpstr>PowerPoint Presentation</vt:lpstr>
      <vt:lpstr>Let’s scale to a 30 minute chart.</vt:lpstr>
      <vt:lpstr>PowerPoint Presentation</vt:lpstr>
      <vt:lpstr>PowerPoint Presentation</vt:lpstr>
      <vt:lpstr>PowerPoint Presentation</vt:lpstr>
      <vt:lpstr>PowerPoint Presentation</vt:lpstr>
      <vt:lpstr>“I kept adding to the position during the pullbacks so that by  12:00 EST my average fill cost on the full position was 10.888 cents.    I sold the position in 3 stages from about  12:55 till 1:05. for 15  and 16 cents.  After costs I had approx.  33% return on capital at risk.” </vt:lpstr>
      <vt:lpstr>Couple of general comments. The QQQ had an ATR of $1.38 and the daily range was only $.43. Had the QQQ moved the ATR, his position could have been worth over $1,000, with an investment of only about $100.</vt:lpstr>
      <vt:lpstr>He wisely pulled   out the trade and was flat by around 1:00 EST. By 2:00 EST, time premium erodes quickly.</vt:lpstr>
      <vt:lpstr>Once the 2:00 EST hits, rapid premium decay sets in.</vt:lpstr>
      <vt:lpstr>Final comment …</vt:lpstr>
      <vt:lpstr>“I added to the position during the pullbacks  because the VIX  actually declined during  that same period.  and board leaders  like AMZN, GOOGl, and NFLX seemed to  be staying bid.    I sold the positions because the index  was approaching the level that it had  already stalled at twice and I was afraid  of accelerating time decay.     Hopefully that makes sense.   If not let me know.”</vt:lpstr>
      <vt:lpstr>PowerPoint Presentation</vt:lpstr>
      <vt:lpstr>Let’s look at some intra day charts from Monday.</vt:lpstr>
      <vt:lpstr>PowerPoint Presentation</vt:lpstr>
      <vt:lpstr>PowerPoint Presentation</vt:lpstr>
      <vt:lpstr>Let’s look at the same charts from yesterday, Tuesday November 24th </vt:lpstr>
      <vt:lpstr>From Tuesday’s DailyUpdate …  “Resistance should be at  17.19 and 18.75.”  “Look for support at 2,085  and 2,070.  And also at the minor support  level of 2,078.” </vt:lpstr>
      <vt:lpstr>PowerPoint Presentation</vt:lpstr>
      <vt:lpstr>PowerPoint Presentation</vt:lpstr>
      <vt:lpstr>SPY $207.50 Weekly Call  Prev Close: 2.06 Open:  1.24 Bid:  N/A Ask:  N/A Strike:  207.50 Expire Date: 27-Nov-15 Day's Range: 0.99 - 2.52 Contract Range: N/A - N/A Volume:  9,034 Open Interest: 7,555</vt:lpstr>
      <vt:lpstr> Had a question about ASNA &amp; X and stop loss &amp; money management.  “Looking at the charts, there are clear moments we should have gone out in my opinion. For the moment my lossing are far bigger than my gains and that's no the way I like to trade!”    </vt:lpstr>
      <vt:lpstr>Let me first start by saying if you feel you should get out … get out!  Let’s start with ASNA </vt:lpstr>
      <vt:lpstr>PowerPoint Presentation</vt:lpstr>
      <vt:lpstr>PowerPoint Presentation</vt:lpstr>
      <vt:lpstr>PowerPoint Presentation</vt:lpstr>
      <vt:lpstr>Let’s look at X …</vt:lpstr>
      <vt:lpstr>PowerPoint Presentation</vt:lpstr>
      <vt:lpstr>PowerPoint Presentation</vt:lpstr>
      <vt:lpstr>PowerPoint Presentation</vt:lpstr>
      <vt:lpstr>Bottom Band Pattern VRX</vt:lpstr>
      <vt:lpstr>PowerPoint Presentation</vt:lpstr>
      <vt:lpstr>PowerPoint Presentation</vt:lpstr>
      <vt:lpstr>VRX $72.50 Calls  $1.26 to $18.20  $75 calls  $.75 to $14.60</vt:lpstr>
      <vt:lpstr>I wanted to show one other move from last week … CMG</vt:lpstr>
      <vt:lpstr>PowerPoint Presentation</vt:lpstr>
      <vt:lpstr>PowerPoint Presentation</vt:lpstr>
      <vt:lpstr>PowerPoint Presentation</vt:lpstr>
      <vt:lpstr>CMG $592.50 Weekly Put  Prev Close: 0.30 Open:  0.50 Bid:  37.60 Ask:  40.90 Strike:  592.50 Expire Date: 20-Nov-15 Day's Range: 0.05 - 57.50 Contract Range: N/A - N/A Volume:  520 Open Interest: 294</vt:lpstr>
      <vt:lpstr>$595 Weekly Put  Prev Close: 0.55 Open:  0.41 Bid:  39.80 Ask:  42.80 Strike:  595.00 Expire Date: 20-Nov-15 Day's Range: 0.20 - 60.00 Contract Range: N/A - N/A Volume: 506 Open Interest: 348</vt:lpstr>
      <vt:lpstr>$600 Weekly Put  Prev Close:        0.78 Open:  0.90 Bid:     48.40 Ask:       52.30 Strike:  600.00 Expire Date: 20-Nov-15 Day's Range: 0.64 - 65.00 Contract Range: N/A - N/A Volume:          910 Open Interest: 735</vt:lpstr>
      <vt:lpstr>Thanks for watching!  Bill Davis Mad Day Trader November 25, 2015  davismdt@gmail.com</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Barry</dc:creator>
  <cp:lastModifiedBy>Barry Boswell</cp:lastModifiedBy>
  <cp:revision>12</cp:revision>
  <dcterms:created xsi:type="dcterms:W3CDTF">2015-06-16T15:14:51Z</dcterms:created>
  <dcterms:modified xsi:type="dcterms:W3CDTF">2015-11-25T15:52:48Z</dcterms:modified>
</cp:coreProperties>
</file>