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9" r:id="rId1"/>
  </p:sldMasterIdLst>
  <p:notesMasterIdLst>
    <p:notesMasterId r:id="rId78"/>
  </p:notesMasterIdLst>
  <p:sldIdLst>
    <p:sldId id="256" r:id="rId2"/>
    <p:sldId id="395" r:id="rId3"/>
    <p:sldId id="257" r:id="rId4"/>
    <p:sldId id="259" r:id="rId5"/>
    <p:sldId id="260" r:id="rId6"/>
    <p:sldId id="264" r:id="rId7"/>
    <p:sldId id="265" r:id="rId8"/>
    <p:sldId id="266" r:id="rId9"/>
    <p:sldId id="267" r:id="rId10"/>
    <p:sldId id="268" r:id="rId11"/>
    <p:sldId id="423" r:id="rId12"/>
    <p:sldId id="499" r:id="rId13"/>
    <p:sldId id="502" r:id="rId14"/>
    <p:sldId id="272" r:id="rId15"/>
    <p:sldId id="273" r:id="rId16"/>
    <p:sldId id="275" r:id="rId17"/>
    <p:sldId id="276" r:id="rId18"/>
    <p:sldId id="279" r:id="rId19"/>
    <p:sldId id="281" r:id="rId20"/>
    <p:sldId id="503" r:id="rId21"/>
    <p:sldId id="282" r:id="rId22"/>
    <p:sldId id="283" r:id="rId23"/>
    <p:sldId id="285" r:id="rId24"/>
    <p:sldId id="442" r:id="rId25"/>
    <p:sldId id="287" r:id="rId26"/>
    <p:sldId id="288" r:id="rId27"/>
    <p:sldId id="504" r:id="rId28"/>
    <p:sldId id="505" r:id="rId29"/>
    <p:sldId id="289" r:id="rId30"/>
    <p:sldId id="481" r:id="rId31"/>
    <p:sldId id="290" r:id="rId32"/>
    <p:sldId id="291" r:id="rId33"/>
    <p:sldId id="487" r:id="rId34"/>
    <p:sldId id="336" r:id="rId35"/>
    <p:sldId id="292" r:id="rId36"/>
    <p:sldId id="405" r:id="rId37"/>
    <p:sldId id="295" r:id="rId38"/>
    <p:sldId id="501" r:id="rId39"/>
    <p:sldId id="296" r:id="rId40"/>
    <p:sldId id="482" r:id="rId41"/>
    <p:sldId id="299" r:id="rId42"/>
    <p:sldId id="300" r:id="rId43"/>
    <p:sldId id="301" r:id="rId44"/>
    <p:sldId id="473" r:id="rId45"/>
    <p:sldId id="303" r:id="rId46"/>
    <p:sldId id="304" r:id="rId47"/>
    <p:sldId id="305" r:id="rId48"/>
    <p:sldId id="306" r:id="rId49"/>
    <p:sldId id="307" r:id="rId50"/>
    <p:sldId id="309" r:id="rId51"/>
    <p:sldId id="388" r:id="rId52"/>
    <p:sldId id="312" r:id="rId53"/>
    <p:sldId id="380" r:id="rId54"/>
    <p:sldId id="387" r:id="rId55"/>
    <p:sldId id="369" r:id="rId56"/>
    <p:sldId id="370" r:id="rId57"/>
    <p:sldId id="371" r:id="rId58"/>
    <p:sldId id="313" r:id="rId59"/>
    <p:sldId id="315" r:id="rId60"/>
    <p:sldId id="316" r:id="rId61"/>
    <p:sldId id="319" r:id="rId62"/>
    <p:sldId id="320" r:id="rId63"/>
    <p:sldId id="322" r:id="rId64"/>
    <p:sldId id="323" r:id="rId65"/>
    <p:sldId id="324" r:id="rId66"/>
    <p:sldId id="474" r:id="rId67"/>
    <p:sldId id="489" r:id="rId68"/>
    <p:sldId id="326" r:id="rId69"/>
    <p:sldId id="327" r:id="rId70"/>
    <p:sldId id="328" r:id="rId71"/>
    <p:sldId id="329" r:id="rId72"/>
    <p:sldId id="331" r:id="rId73"/>
    <p:sldId id="332" r:id="rId74"/>
    <p:sldId id="349" r:id="rId75"/>
    <p:sldId id="492" r:id="rId76"/>
    <p:sldId id="335" r:id="rId77"/>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D65DD7F7-462A-4F70-8277-D15755171BC1}">
  <a:tblStyle styleId="{D65DD7F7-462A-4F70-8277-D15755171BC1}"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3" autoAdjust="0"/>
    <p:restoredTop sz="94660"/>
  </p:normalViewPr>
  <p:slideViewPr>
    <p:cSldViewPr>
      <p:cViewPr varScale="1">
        <p:scale>
          <a:sx n="82" d="100"/>
          <a:sy n="82" d="100"/>
        </p:scale>
        <p:origin x="-94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16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randybronte:Documents:Positions:2015:November:Position%20Sheet%202015112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randybronte:Documents:Positions:2015:November:Performance%202015112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randybronte:Documents:Positions:2015:November:Performance%202015112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title>
      <c:layout/>
    </c:title>
    <c:plotArea>
      <c:layout/>
      <c:pieChart>
        <c:varyColors val="1"/>
        <c:ser>
          <c:idx val="0"/>
          <c:order val="0"/>
          <c:tx>
            <c:strRef>
              <c:f>Sheet1!$B$15</c:f>
              <c:strCache>
                <c:ptCount val="1"/>
              </c:strCache>
            </c:strRef>
          </c:tx>
          <c:explosion val="25"/>
          <c:val>
            <c:numRef>
              <c:f>Sheet1!$B$16:$B$25</c:f>
              <c:numCache>
                <c:formatCode>0.00%</c:formatCode>
                <c:ptCount val="10"/>
                <c:pt idx="0">
                  <c:v>0.1</c:v>
                </c:pt>
                <c:pt idx="1">
                  <c:v>0.1</c:v>
                </c:pt>
                <c:pt idx="2">
                  <c:v>0.1</c:v>
                </c:pt>
                <c:pt idx="3">
                  <c:v>0.1</c:v>
                </c:pt>
              </c:numCache>
            </c:numRef>
          </c:val>
        </c:ser>
        <c:dLbls/>
        <c:firstSliceAng val="0"/>
      </c:pieChart>
    </c:plotArea>
    <c:legend>
      <c:legendPos val="r"/>
      <c:layout/>
      <c:txPr>
        <a:bodyPr/>
        <a:lstStyle/>
        <a:p>
          <a:pPr rtl="0">
            <a:defRPr/>
          </a:pPr>
          <a:endParaRPr lang="en-US"/>
        </a:p>
      </c:txPr>
    </c:legend>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8"/>
  <c:chart>
    <c:plotArea>
      <c:layout/>
      <c:areaChart>
        <c:grouping val="standard"/>
        <c:ser>
          <c:idx val="0"/>
          <c:order val="0"/>
          <c:cat>
            <c:numRef>
              <c:f>Sheet1!$E$984:$E$1236</c:f>
              <c:numCache>
                <c:formatCode>m/d/yy</c:formatCode>
                <c:ptCount val="253"/>
                <c:pt idx="0">
                  <c:v>41971</c:v>
                </c:pt>
                <c:pt idx="1">
                  <c:v>41974</c:v>
                </c:pt>
                <c:pt idx="2">
                  <c:v>41975</c:v>
                </c:pt>
                <c:pt idx="3">
                  <c:v>41976</c:v>
                </c:pt>
                <c:pt idx="4">
                  <c:v>41977</c:v>
                </c:pt>
                <c:pt idx="5">
                  <c:v>41978</c:v>
                </c:pt>
                <c:pt idx="6">
                  <c:v>41981</c:v>
                </c:pt>
                <c:pt idx="7">
                  <c:v>41982</c:v>
                </c:pt>
                <c:pt idx="8">
                  <c:v>41983</c:v>
                </c:pt>
                <c:pt idx="9">
                  <c:v>41984</c:v>
                </c:pt>
                <c:pt idx="10">
                  <c:v>41985</c:v>
                </c:pt>
                <c:pt idx="11">
                  <c:v>41988</c:v>
                </c:pt>
                <c:pt idx="12">
                  <c:v>41989</c:v>
                </c:pt>
                <c:pt idx="13">
                  <c:v>41990</c:v>
                </c:pt>
                <c:pt idx="14">
                  <c:v>41991</c:v>
                </c:pt>
                <c:pt idx="15">
                  <c:v>41992</c:v>
                </c:pt>
                <c:pt idx="16">
                  <c:v>41995</c:v>
                </c:pt>
                <c:pt idx="17">
                  <c:v>41996</c:v>
                </c:pt>
                <c:pt idx="18">
                  <c:v>41997</c:v>
                </c:pt>
                <c:pt idx="19">
                  <c:v>41999</c:v>
                </c:pt>
                <c:pt idx="20">
                  <c:v>42002</c:v>
                </c:pt>
                <c:pt idx="21">
                  <c:v>42003</c:v>
                </c:pt>
                <c:pt idx="22">
                  <c:v>42004</c:v>
                </c:pt>
                <c:pt idx="23">
                  <c:v>42004</c:v>
                </c:pt>
                <c:pt idx="24">
                  <c:v>42006</c:v>
                </c:pt>
                <c:pt idx="25">
                  <c:v>42009</c:v>
                </c:pt>
                <c:pt idx="26">
                  <c:v>42010</c:v>
                </c:pt>
                <c:pt idx="27">
                  <c:v>42011</c:v>
                </c:pt>
                <c:pt idx="28">
                  <c:v>42012</c:v>
                </c:pt>
                <c:pt idx="29">
                  <c:v>42013</c:v>
                </c:pt>
                <c:pt idx="30">
                  <c:v>42016</c:v>
                </c:pt>
                <c:pt idx="31">
                  <c:v>42017</c:v>
                </c:pt>
                <c:pt idx="32">
                  <c:v>42018</c:v>
                </c:pt>
                <c:pt idx="33">
                  <c:v>42019</c:v>
                </c:pt>
                <c:pt idx="34">
                  <c:v>42020</c:v>
                </c:pt>
                <c:pt idx="35">
                  <c:v>42024</c:v>
                </c:pt>
                <c:pt idx="36">
                  <c:v>42025</c:v>
                </c:pt>
                <c:pt idx="37">
                  <c:v>42026</c:v>
                </c:pt>
                <c:pt idx="38">
                  <c:v>42027</c:v>
                </c:pt>
                <c:pt idx="39">
                  <c:v>42030</c:v>
                </c:pt>
                <c:pt idx="40">
                  <c:v>42031</c:v>
                </c:pt>
                <c:pt idx="41">
                  <c:v>42032</c:v>
                </c:pt>
                <c:pt idx="42">
                  <c:v>42033</c:v>
                </c:pt>
                <c:pt idx="43">
                  <c:v>42034</c:v>
                </c:pt>
                <c:pt idx="44">
                  <c:v>42037</c:v>
                </c:pt>
                <c:pt idx="45">
                  <c:v>42038</c:v>
                </c:pt>
                <c:pt idx="46">
                  <c:v>42039</c:v>
                </c:pt>
                <c:pt idx="47">
                  <c:v>42040</c:v>
                </c:pt>
                <c:pt idx="48">
                  <c:v>42041</c:v>
                </c:pt>
                <c:pt idx="49">
                  <c:v>42044</c:v>
                </c:pt>
                <c:pt idx="50">
                  <c:v>42045</c:v>
                </c:pt>
                <c:pt idx="51">
                  <c:v>42046</c:v>
                </c:pt>
                <c:pt idx="52">
                  <c:v>42047</c:v>
                </c:pt>
                <c:pt idx="53">
                  <c:v>42048</c:v>
                </c:pt>
                <c:pt idx="54">
                  <c:v>42052</c:v>
                </c:pt>
                <c:pt idx="55">
                  <c:v>42053</c:v>
                </c:pt>
                <c:pt idx="56">
                  <c:v>42054</c:v>
                </c:pt>
                <c:pt idx="57">
                  <c:v>42055</c:v>
                </c:pt>
                <c:pt idx="58">
                  <c:v>42058</c:v>
                </c:pt>
                <c:pt idx="59">
                  <c:v>42059</c:v>
                </c:pt>
                <c:pt idx="60">
                  <c:v>42060</c:v>
                </c:pt>
                <c:pt idx="61">
                  <c:v>42061</c:v>
                </c:pt>
                <c:pt idx="62">
                  <c:v>42062</c:v>
                </c:pt>
                <c:pt idx="63">
                  <c:v>42065</c:v>
                </c:pt>
                <c:pt idx="64">
                  <c:v>42066</c:v>
                </c:pt>
                <c:pt idx="65">
                  <c:v>42067</c:v>
                </c:pt>
                <c:pt idx="66">
                  <c:v>42068</c:v>
                </c:pt>
                <c:pt idx="67">
                  <c:v>42069</c:v>
                </c:pt>
                <c:pt idx="68">
                  <c:v>42072</c:v>
                </c:pt>
                <c:pt idx="69">
                  <c:v>42073</c:v>
                </c:pt>
                <c:pt idx="70">
                  <c:v>42074</c:v>
                </c:pt>
                <c:pt idx="71">
                  <c:v>42075</c:v>
                </c:pt>
                <c:pt idx="72">
                  <c:v>42076</c:v>
                </c:pt>
                <c:pt idx="73">
                  <c:v>42079</c:v>
                </c:pt>
                <c:pt idx="74">
                  <c:v>42080</c:v>
                </c:pt>
                <c:pt idx="75">
                  <c:v>42081</c:v>
                </c:pt>
                <c:pt idx="76">
                  <c:v>42082</c:v>
                </c:pt>
                <c:pt idx="77">
                  <c:v>42083</c:v>
                </c:pt>
                <c:pt idx="78">
                  <c:v>42086</c:v>
                </c:pt>
                <c:pt idx="79">
                  <c:v>42087</c:v>
                </c:pt>
                <c:pt idx="80">
                  <c:v>42088</c:v>
                </c:pt>
                <c:pt idx="81">
                  <c:v>42089</c:v>
                </c:pt>
                <c:pt idx="82">
                  <c:v>42090</c:v>
                </c:pt>
                <c:pt idx="83">
                  <c:v>42093</c:v>
                </c:pt>
                <c:pt idx="84">
                  <c:v>42094</c:v>
                </c:pt>
                <c:pt idx="85">
                  <c:v>42095</c:v>
                </c:pt>
                <c:pt idx="86">
                  <c:v>42096</c:v>
                </c:pt>
                <c:pt idx="87">
                  <c:v>42100</c:v>
                </c:pt>
                <c:pt idx="88">
                  <c:v>42101</c:v>
                </c:pt>
                <c:pt idx="89">
                  <c:v>42102</c:v>
                </c:pt>
                <c:pt idx="90">
                  <c:v>42103</c:v>
                </c:pt>
                <c:pt idx="91">
                  <c:v>42104</c:v>
                </c:pt>
                <c:pt idx="92">
                  <c:v>42107</c:v>
                </c:pt>
                <c:pt idx="93">
                  <c:v>42108</c:v>
                </c:pt>
                <c:pt idx="94">
                  <c:v>42109</c:v>
                </c:pt>
                <c:pt idx="95">
                  <c:v>42110</c:v>
                </c:pt>
                <c:pt idx="96">
                  <c:v>42111</c:v>
                </c:pt>
                <c:pt idx="97">
                  <c:v>42114</c:v>
                </c:pt>
                <c:pt idx="98">
                  <c:v>42115</c:v>
                </c:pt>
                <c:pt idx="99">
                  <c:v>42116</c:v>
                </c:pt>
                <c:pt idx="100">
                  <c:v>42117</c:v>
                </c:pt>
                <c:pt idx="101">
                  <c:v>42118</c:v>
                </c:pt>
                <c:pt idx="102">
                  <c:v>42121</c:v>
                </c:pt>
                <c:pt idx="103">
                  <c:v>42122</c:v>
                </c:pt>
                <c:pt idx="104">
                  <c:v>42123</c:v>
                </c:pt>
                <c:pt idx="105">
                  <c:v>42124</c:v>
                </c:pt>
                <c:pt idx="106">
                  <c:v>42125</c:v>
                </c:pt>
                <c:pt idx="107">
                  <c:v>42128</c:v>
                </c:pt>
                <c:pt idx="108">
                  <c:v>42129</c:v>
                </c:pt>
                <c:pt idx="109">
                  <c:v>42130</c:v>
                </c:pt>
                <c:pt idx="110">
                  <c:v>42131</c:v>
                </c:pt>
                <c:pt idx="111">
                  <c:v>42132</c:v>
                </c:pt>
                <c:pt idx="112">
                  <c:v>42135</c:v>
                </c:pt>
                <c:pt idx="113">
                  <c:v>42136</c:v>
                </c:pt>
                <c:pt idx="114">
                  <c:v>42137</c:v>
                </c:pt>
                <c:pt idx="115">
                  <c:v>42138</c:v>
                </c:pt>
                <c:pt idx="116">
                  <c:v>42139</c:v>
                </c:pt>
                <c:pt idx="117">
                  <c:v>42142</c:v>
                </c:pt>
                <c:pt idx="118">
                  <c:v>42143</c:v>
                </c:pt>
                <c:pt idx="119">
                  <c:v>42144</c:v>
                </c:pt>
                <c:pt idx="120">
                  <c:v>42145</c:v>
                </c:pt>
                <c:pt idx="121">
                  <c:v>42146</c:v>
                </c:pt>
                <c:pt idx="122">
                  <c:v>42150</c:v>
                </c:pt>
                <c:pt idx="123">
                  <c:v>42151</c:v>
                </c:pt>
                <c:pt idx="124">
                  <c:v>42152</c:v>
                </c:pt>
                <c:pt idx="125">
                  <c:v>42153</c:v>
                </c:pt>
                <c:pt idx="126">
                  <c:v>42156</c:v>
                </c:pt>
                <c:pt idx="127">
                  <c:v>42157</c:v>
                </c:pt>
                <c:pt idx="128">
                  <c:v>42158</c:v>
                </c:pt>
                <c:pt idx="129">
                  <c:v>42159</c:v>
                </c:pt>
                <c:pt idx="130">
                  <c:v>42160</c:v>
                </c:pt>
                <c:pt idx="131">
                  <c:v>42163</c:v>
                </c:pt>
                <c:pt idx="132">
                  <c:v>42164</c:v>
                </c:pt>
                <c:pt idx="133">
                  <c:v>42165</c:v>
                </c:pt>
                <c:pt idx="134">
                  <c:v>42166</c:v>
                </c:pt>
                <c:pt idx="135">
                  <c:v>42167</c:v>
                </c:pt>
                <c:pt idx="136">
                  <c:v>42170</c:v>
                </c:pt>
                <c:pt idx="137">
                  <c:v>42171</c:v>
                </c:pt>
                <c:pt idx="138">
                  <c:v>42172</c:v>
                </c:pt>
                <c:pt idx="139">
                  <c:v>42173</c:v>
                </c:pt>
                <c:pt idx="140">
                  <c:v>42174</c:v>
                </c:pt>
                <c:pt idx="141">
                  <c:v>42177</c:v>
                </c:pt>
                <c:pt idx="142">
                  <c:v>42178</c:v>
                </c:pt>
                <c:pt idx="143">
                  <c:v>42179</c:v>
                </c:pt>
                <c:pt idx="144">
                  <c:v>42180</c:v>
                </c:pt>
                <c:pt idx="145">
                  <c:v>42181</c:v>
                </c:pt>
                <c:pt idx="146">
                  <c:v>42184</c:v>
                </c:pt>
                <c:pt idx="147">
                  <c:v>42185</c:v>
                </c:pt>
                <c:pt idx="148">
                  <c:v>42186</c:v>
                </c:pt>
                <c:pt idx="149">
                  <c:v>42187</c:v>
                </c:pt>
                <c:pt idx="150">
                  <c:v>42191</c:v>
                </c:pt>
                <c:pt idx="151">
                  <c:v>42192</c:v>
                </c:pt>
                <c:pt idx="152">
                  <c:v>42193</c:v>
                </c:pt>
                <c:pt idx="153">
                  <c:v>42194</c:v>
                </c:pt>
                <c:pt idx="154">
                  <c:v>42195</c:v>
                </c:pt>
                <c:pt idx="155">
                  <c:v>42198</c:v>
                </c:pt>
                <c:pt idx="156">
                  <c:v>42199</c:v>
                </c:pt>
                <c:pt idx="157">
                  <c:v>42200</c:v>
                </c:pt>
                <c:pt idx="158">
                  <c:v>42201</c:v>
                </c:pt>
                <c:pt idx="159">
                  <c:v>42202</c:v>
                </c:pt>
                <c:pt idx="160">
                  <c:v>42205</c:v>
                </c:pt>
                <c:pt idx="161">
                  <c:v>42206</c:v>
                </c:pt>
                <c:pt idx="162">
                  <c:v>42207</c:v>
                </c:pt>
                <c:pt idx="163">
                  <c:v>42208</c:v>
                </c:pt>
                <c:pt idx="164">
                  <c:v>42209</c:v>
                </c:pt>
                <c:pt idx="165">
                  <c:v>42212</c:v>
                </c:pt>
                <c:pt idx="166">
                  <c:v>42213</c:v>
                </c:pt>
                <c:pt idx="167">
                  <c:v>42214</c:v>
                </c:pt>
                <c:pt idx="168">
                  <c:v>42215</c:v>
                </c:pt>
                <c:pt idx="169">
                  <c:v>42216</c:v>
                </c:pt>
                <c:pt idx="170">
                  <c:v>42219</c:v>
                </c:pt>
                <c:pt idx="171">
                  <c:v>42220</c:v>
                </c:pt>
                <c:pt idx="172">
                  <c:v>42221</c:v>
                </c:pt>
                <c:pt idx="173">
                  <c:v>42222</c:v>
                </c:pt>
                <c:pt idx="174">
                  <c:v>42223</c:v>
                </c:pt>
                <c:pt idx="175">
                  <c:v>42226</c:v>
                </c:pt>
                <c:pt idx="176">
                  <c:v>42227</c:v>
                </c:pt>
                <c:pt idx="177">
                  <c:v>42228</c:v>
                </c:pt>
                <c:pt idx="178">
                  <c:v>42229</c:v>
                </c:pt>
                <c:pt idx="179">
                  <c:v>42230</c:v>
                </c:pt>
                <c:pt idx="180">
                  <c:v>42233</c:v>
                </c:pt>
                <c:pt idx="181">
                  <c:v>42234</c:v>
                </c:pt>
                <c:pt idx="182">
                  <c:v>42235</c:v>
                </c:pt>
                <c:pt idx="183">
                  <c:v>42236</c:v>
                </c:pt>
                <c:pt idx="184">
                  <c:v>42237</c:v>
                </c:pt>
                <c:pt idx="185">
                  <c:v>42240</c:v>
                </c:pt>
                <c:pt idx="186">
                  <c:v>42241</c:v>
                </c:pt>
                <c:pt idx="187">
                  <c:v>42242</c:v>
                </c:pt>
                <c:pt idx="188">
                  <c:v>42243</c:v>
                </c:pt>
                <c:pt idx="189">
                  <c:v>42244</c:v>
                </c:pt>
                <c:pt idx="190">
                  <c:v>42247</c:v>
                </c:pt>
                <c:pt idx="191">
                  <c:v>42248</c:v>
                </c:pt>
                <c:pt idx="192">
                  <c:v>42249</c:v>
                </c:pt>
                <c:pt idx="193">
                  <c:v>42250</c:v>
                </c:pt>
                <c:pt idx="194">
                  <c:v>42251</c:v>
                </c:pt>
                <c:pt idx="195">
                  <c:v>42255</c:v>
                </c:pt>
                <c:pt idx="196">
                  <c:v>42256</c:v>
                </c:pt>
                <c:pt idx="197">
                  <c:v>42257</c:v>
                </c:pt>
                <c:pt idx="198">
                  <c:v>42258</c:v>
                </c:pt>
                <c:pt idx="199">
                  <c:v>42261</c:v>
                </c:pt>
                <c:pt idx="200">
                  <c:v>42262</c:v>
                </c:pt>
                <c:pt idx="201">
                  <c:v>42263</c:v>
                </c:pt>
                <c:pt idx="202">
                  <c:v>42264</c:v>
                </c:pt>
                <c:pt idx="203">
                  <c:v>42265</c:v>
                </c:pt>
                <c:pt idx="204">
                  <c:v>42268</c:v>
                </c:pt>
                <c:pt idx="205">
                  <c:v>42269</c:v>
                </c:pt>
                <c:pt idx="206">
                  <c:v>42270</c:v>
                </c:pt>
                <c:pt idx="207">
                  <c:v>42271</c:v>
                </c:pt>
                <c:pt idx="208">
                  <c:v>42272</c:v>
                </c:pt>
                <c:pt idx="209">
                  <c:v>42275</c:v>
                </c:pt>
                <c:pt idx="210">
                  <c:v>42276</c:v>
                </c:pt>
                <c:pt idx="211">
                  <c:v>42277</c:v>
                </c:pt>
                <c:pt idx="212">
                  <c:v>42278</c:v>
                </c:pt>
                <c:pt idx="213">
                  <c:v>42279</c:v>
                </c:pt>
                <c:pt idx="214">
                  <c:v>42282</c:v>
                </c:pt>
                <c:pt idx="215">
                  <c:v>42283</c:v>
                </c:pt>
                <c:pt idx="216">
                  <c:v>42284</c:v>
                </c:pt>
                <c:pt idx="217">
                  <c:v>42285</c:v>
                </c:pt>
                <c:pt idx="218">
                  <c:v>42286</c:v>
                </c:pt>
                <c:pt idx="219">
                  <c:v>42289</c:v>
                </c:pt>
                <c:pt idx="220">
                  <c:v>42290</c:v>
                </c:pt>
                <c:pt idx="221">
                  <c:v>42291</c:v>
                </c:pt>
                <c:pt idx="222">
                  <c:v>42292</c:v>
                </c:pt>
                <c:pt idx="223">
                  <c:v>42293</c:v>
                </c:pt>
                <c:pt idx="224">
                  <c:v>42296</c:v>
                </c:pt>
                <c:pt idx="225">
                  <c:v>42297</c:v>
                </c:pt>
                <c:pt idx="226">
                  <c:v>42298</c:v>
                </c:pt>
                <c:pt idx="227">
                  <c:v>42299</c:v>
                </c:pt>
                <c:pt idx="228">
                  <c:v>42300</c:v>
                </c:pt>
                <c:pt idx="229">
                  <c:v>42303</c:v>
                </c:pt>
                <c:pt idx="230">
                  <c:v>42304</c:v>
                </c:pt>
                <c:pt idx="231">
                  <c:v>42305</c:v>
                </c:pt>
                <c:pt idx="232">
                  <c:v>42306</c:v>
                </c:pt>
                <c:pt idx="233">
                  <c:v>42307</c:v>
                </c:pt>
                <c:pt idx="234">
                  <c:v>42310</c:v>
                </c:pt>
                <c:pt idx="235">
                  <c:v>42311</c:v>
                </c:pt>
                <c:pt idx="236">
                  <c:v>42312</c:v>
                </c:pt>
                <c:pt idx="237">
                  <c:v>42313</c:v>
                </c:pt>
                <c:pt idx="238">
                  <c:v>42314</c:v>
                </c:pt>
                <c:pt idx="239">
                  <c:v>42317</c:v>
                </c:pt>
                <c:pt idx="240">
                  <c:v>42318</c:v>
                </c:pt>
                <c:pt idx="241">
                  <c:v>42319</c:v>
                </c:pt>
                <c:pt idx="242">
                  <c:v>42320</c:v>
                </c:pt>
                <c:pt idx="243">
                  <c:v>42321</c:v>
                </c:pt>
                <c:pt idx="244">
                  <c:v>42324</c:v>
                </c:pt>
                <c:pt idx="245">
                  <c:v>42325</c:v>
                </c:pt>
                <c:pt idx="246">
                  <c:v>42326</c:v>
                </c:pt>
                <c:pt idx="247">
                  <c:v>42327</c:v>
                </c:pt>
                <c:pt idx="248">
                  <c:v>42328</c:v>
                </c:pt>
                <c:pt idx="249">
                  <c:v>42331</c:v>
                </c:pt>
                <c:pt idx="250">
                  <c:v>42332</c:v>
                </c:pt>
                <c:pt idx="251">
                  <c:v>42333</c:v>
                </c:pt>
                <c:pt idx="252">
                  <c:v>42335</c:v>
                </c:pt>
              </c:numCache>
            </c:numRef>
          </c:cat>
          <c:val>
            <c:numRef>
              <c:f>Sheet1!$F$984:$F$1236</c:f>
              <c:numCache>
                <c:formatCode>0.00%</c:formatCode>
                <c:ptCount val="253"/>
                <c:pt idx="0">
                  <c:v>0</c:v>
                </c:pt>
                <c:pt idx="1">
                  <c:v>-1.1900000000000003E-2</c:v>
                </c:pt>
                <c:pt idx="2">
                  <c:v>-7.9000000000000216E-3</c:v>
                </c:pt>
                <c:pt idx="3">
                  <c:v>-4.3999999999999604E-3</c:v>
                </c:pt>
                <c:pt idx="4">
                  <c:v>-1.9199999999999901E-2</c:v>
                </c:pt>
                <c:pt idx="5">
                  <c:v>8.0000000000013415E-4</c:v>
                </c:pt>
                <c:pt idx="6">
                  <c:v>-2.9999999999999808E-2</c:v>
                </c:pt>
                <c:pt idx="7">
                  <c:v>-3.3399999999999909E-2</c:v>
                </c:pt>
                <c:pt idx="8">
                  <c:v>-5.6300000000000003E-2</c:v>
                </c:pt>
                <c:pt idx="9">
                  <c:v>-4.3899999999999814E-2</c:v>
                </c:pt>
                <c:pt idx="10">
                  <c:v>-6.349999999999989E-2</c:v>
                </c:pt>
                <c:pt idx="11">
                  <c:v>-7.729999999999991E-2</c:v>
                </c:pt>
                <c:pt idx="12">
                  <c:v>-6.2999999999999903E-2</c:v>
                </c:pt>
                <c:pt idx="13">
                  <c:v>-5.3399999999999913E-2</c:v>
                </c:pt>
                <c:pt idx="14">
                  <c:v>-5.909999999999991E-2</c:v>
                </c:pt>
                <c:pt idx="15">
                  <c:v>-6.0500000000000005E-2</c:v>
                </c:pt>
                <c:pt idx="16">
                  <c:v>-6.5899999999999792E-2</c:v>
                </c:pt>
                <c:pt idx="17">
                  <c:v>-6.3399999999999887E-2</c:v>
                </c:pt>
                <c:pt idx="18">
                  <c:v>-6.6400000000000001E-2</c:v>
                </c:pt>
                <c:pt idx="19">
                  <c:v>-6.7399999999999891E-2</c:v>
                </c:pt>
                <c:pt idx="20">
                  <c:v>-6.9099999999999898E-2</c:v>
                </c:pt>
                <c:pt idx="21">
                  <c:v>-7.8299999999999814E-2</c:v>
                </c:pt>
                <c:pt idx="22">
                  <c:v>-8.7599999999999914E-2</c:v>
                </c:pt>
                <c:pt idx="23">
                  <c:v>-7.15999999999999E-2</c:v>
                </c:pt>
                <c:pt idx="24">
                  <c:v>-9.1599999999999904E-2</c:v>
                </c:pt>
                <c:pt idx="25">
                  <c:v>-0.14390000000000003</c:v>
                </c:pt>
                <c:pt idx="26">
                  <c:v>-0.10640000000000001</c:v>
                </c:pt>
                <c:pt idx="27">
                  <c:v>-4.8400000000000006E-2</c:v>
                </c:pt>
                <c:pt idx="28">
                  <c:v>-8.6900000000000019E-2</c:v>
                </c:pt>
                <c:pt idx="29">
                  <c:v>-0.11210000000000001</c:v>
                </c:pt>
                <c:pt idx="30">
                  <c:v>-0.1018</c:v>
                </c:pt>
                <c:pt idx="31">
                  <c:v>-0.10050000000000001</c:v>
                </c:pt>
                <c:pt idx="32">
                  <c:v>-0.12759999999999999</c:v>
                </c:pt>
                <c:pt idx="33">
                  <c:v>-0.1119</c:v>
                </c:pt>
                <c:pt idx="34">
                  <c:v>-0.12320000000000002</c:v>
                </c:pt>
                <c:pt idx="35">
                  <c:v>-0.12410000000000002</c:v>
                </c:pt>
                <c:pt idx="36">
                  <c:v>-0.10810000000000002</c:v>
                </c:pt>
                <c:pt idx="37">
                  <c:v>-0.10680000000000001</c:v>
                </c:pt>
                <c:pt idx="38">
                  <c:v>-8.9299999999999921E-2</c:v>
                </c:pt>
                <c:pt idx="39">
                  <c:v>-9.3899999999999803E-2</c:v>
                </c:pt>
                <c:pt idx="40">
                  <c:v>-9.2700000000000018E-2</c:v>
                </c:pt>
                <c:pt idx="41">
                  <c:v>-5.9399999999999911E-2</c:v>
                </c:pt>
                <c:pt idx="42">
                  <c:v>-8.1099999999999908E-2</c:v>
                </c:pt>
                <c:pt idx="43">
                  <c:v>-7.3699999999999904E-2</c:v>
                </c:pt>
                <c:pt idx="44">
                  <c:v>-8.0299999999999816E-2</c:v>
                </c:pt>
                <c:pt idx="45">
                  <c:v>-7.6299999999999812E-2</c:v>
                </c:pt>
                <c:pt idx="46">
                  <c:v>-6.25E-2</c:v>
                </c:pt>
                <c:pt idx="47">
                  <c:v>-6.0999999999999908E-2</c:v>
                </c:pt>
                <c:pt idx="48">
                  <c:v>-5.8400000000000001E-2</c:v>
                </c:pt>
                <c:pt idx="49">
                  <c:v>-5.3799999999999806E-2</c:v>
                </c:pt>
                <c:pt idx="50">
                  <c:v>-4.2300000000000011E-2</c:v>
                </c:pt>
                <c:pt idx="51">
                  <c:v>-4.5499999999999909E-2</c:v>
                </c:pt>
                <c:pt idx="52">
                  <c:v>-3.949999999999991E-2</c:v>
                </c:pt>
                <c:pt idx="53">
                  <c:v>-3.6100000000000007E-2</c:v>
                </c:pt>
                <c:pt idx="54">
                  <c:v>-3.0300000000000004E-2</c:v>
                </c:pt>
                <c:pt idx="55">
                  <c:v>-1.9299999999999901E-2</c:v>
                </c:pt>
                <c:pt idx="56">
                  <c:v>-1.8699999999999901E-2</c:v>
                </c:pt>
                <c:pt idx="57">
                  <c:v>-1.5799999999999804E-2</c:v>
                </c:pt>
                <c:pt idx="58">
                  <c:v>-1.3099999999999903E-2</c:v>
                </c:pt>
                <c:pt idx="59">
                  <c:v>-9.1999999999998697E-3</c:v>
                </c:pt>
                <c:pt idx="60">
                  <c:v>-2.4999999999999506E-3</c:v>
                </c:pt>
                <c:pt idx="61">
                  <c:v>-4.9999999999998908E-3</c:v>
                </c:pt>
                <c:pt idx="62">
                  <c:v>1.5000000000000603E-3</c:v>
                </c:pt>
                <c:pt idx="63">
                  <c:v>-3.4999999999998409E-3</c:v>
                </c:pt>
                <c:pt idx="64">
                  <c:v>-8.9999999999990099E-4</c:v>
                </c:pt>
                <c:pt idx="65">
                  <c:v>2.1999999999999802E-3</c:v>
                </c:pt>
                <c:pt idx="66">
                  <c:v>-1.1900000000000003E-2</c:v>
                </c:pt>
                <c:pt idx="67">
                  <c:v>-9.4999999999998402E-3</c:v>
                </c:pt>
                <c:pt idx="68">
                  <c:v>-9.4999999999998402E-3</c:v>
                </c:pt>
                <c:pt idx="69">
                  <c:v>-9.4999999999998402E-3</c:v>
                </c:pt>
                <c:pt idx="70">
                  <c:v>-9.4999999999998402E-3</c:v>
                </c:pt>
                <c:pt idx="71">
                  <c:v>-9.4999999999998402E-3</c:v>
                </c:pt>
                <c:pt idx="72">
                  <c:v>-9.4999999999998402E-3</c:v>
                </c:pt>
                <c:pt idx="73">
                  <c:v>-9.4999999999998402E-3</c:v>
                </c:pt>
                <c:pt idx="74">
                  <c:v>1.9100000000000103E-2</c:v>
                </c:pt>
                <c:pt idx="75">
                  <c:v>7.100000000000101E-3</c:v>
                </c:pt>
                <c:pt idx="76">
                  <c:v>8.3000000000001926E-3</c:v>
                </c:pt>
                <c:pt idx="77">
                  <c:v>7.700000000000041E-3</c:v>
                </c:pt>
                <c:pt idx="78">
                  <c:v>7.5000000000000613E-3</c:v>
                </c:pt>
                <c:pt idx="79">
                  <c:v>6.9000000000001317E-3</c:v>
                </c:pt>
                <c:pt idx="80">
                  <c:v>2.8000000000001309E-3</c:v>
                </c:pt>
                <c:pt idx="81">
                  <c:v>3.0000000000001107E-3</c:v>
                </c:pt>
                <c:pt idx="82">
                  <c:v>2.7400000000000108E-2</c:v>
                </c:pt>
                <c:pt idx="83">
                  <c:v>2.5000000000000105E-2</c:v>
                </c:pt>
                <c:pt idx="84">
                  <c:v>2.4400000000000005E-2</c:v>
                </c:pt>
                <c:pt idx="85">
                  <c:v>2.6200000000000005E-2</c:v>
                </c:pt>
                <c:pt idx="86">
                  <c:v>3.9100000000000107E-2</c:v>
                </c:pt>
                <c:pt idx="87">
                  <c:v>4.4800000000000215E-2</c:v>
                </c:pt>
                <c:pt idx="88">
                  <c:v>6.2700000000000006E-2</c:v>
                </c:pt>
                <c:pt idx="89">
                  <c:v>6.0400000000000002E-2</c:v>
                </c:pt>
                <c:pt idx="90">
                  <c:v>6.83E-2</c:v>
                </c:pt>
                <c:pt idx="91">
                  <c:v>8.3900000000000113E-2</c:v>
                </c:pt>
                <c:pt idx="92">
                  <c:v>7.2300000000000003E-2</c:v>
                </c:pt>
                <c:pt idx="93">
                  <c:v>0.10490000000000001</c:v>
                </c:pt>
                <c:pt idx="94">
                  <c:v>0.112</c:v>
                </c:pt>
                <c:pt idx="95">
                  <c:v>5.4300000000000008E-2</c:v>
                </c:pt>
                <c:pt idx="96">
                  <c:v>9.7600000000000117E-2</c:v>
                </c:pt>
                <c:pt idx="97">
                  <c:v>0.11510000000000001</c:v>
                </c:pt>
                <c:pt idx="98">
                  <c:v>0.1178</c:v>
                </c:pt>
                <c:pt idx="99">
                  <c:v>0.1133</c:v>
                </c:pt>
                <c:pt idx="100">
                  <c:v>0.10500000000000001</c:v>
                </c:pt>
                <c:pt idx="101">
                  <c:v>0.1328</c:v>
                </c:pt>
                <c:pt idx="102">
                  <c:v>0.1295</c:v>
                </c:pt>
                <c:pt idx="103">
                  <c:v>0.14940000000000003</c:v>
                </c:pt>
                <c:pt idx="104">
                  <c:v>9.1200000000000114E-2</c:v>
                </c:pt>
                <c:pt idx="105">
                  <c:v>0.11210000000000001</c:v>
                </c:pt>
                <c:pt idx="106">
                  <c:v>0.114</c:v>
                </c:pt>
                <c:pt idx="107">
                  <c:v>0.1118</c:v>
                </c:pt>
                <c:pt idx="108">
                  <c:v>9.5800000000000107E-2</c:v>
                </c:pt>
                <c:pt idx="109">
                  <c:v>9.7300000000000109E-2</c:v>
                </c:pt>
                <c:pt idx="110">
                  <c:v>9.7300000000000109E-2</c:v>
                </c:pt>
                <c:pt idx="111">
                  <c:v>0.1348</c:v>
                </c:pt>
                <c:pt idx="112">
                  <c:v>0.14030000000000001</c:v>
                </c:pt>
                <c:pt idx="113">
                  <c:v>0.13620000000000002</c:v>
                </c:pt>
                <c:pt idx="114">
                  <c:v>0.12509999999999999</c:v>
                </c:pt>
                <c:pt idx="115">
                  <c:v>0.12410000000000002</c:v>
                </c:pt>
                <c:pt idx="116">
                  <c:v>0.13650000000000001</c:v>
                </c:pt>
                <c:pt idx="117">
                  <c:v>0.14370000000000002</c:v>
                </c:pt>
                <c:pt idx="118">
                  <c:v>0.14170000000000002</c:v>
                </c:pt>
                <c:pt idx="119">
                  <c:v>0.1368</c:v>
                </c:pt>
                <c:pt idx="120">
                  <c:v>0.14440000000000003</c:v>
                </c:pt>
                <c:pt idx="121">
                  <c:v>0.14830000000000002</c:v>
                </c:pt>
                <c:pt idx="122">
                  <c:v>0.14710000000000001</c:v>
                </c:pt>
                <c:pt idx="123">
                  <c:v>0.14520000000000002</c:v>
                </c:pt>
                <c:pt idx="124">
                  <c:v>0.14270000000000002</c:v>
                </c:pt>
                <c:pt idx="125">
                  <c:v>0.14750000000000002</c:v>
                </c:pt>
                <c:pt idx="126">
                  <c:v>0.13640000000000002</c:v>
                </c:pt>
                <c:pt idx="127">
                  <c:v>0.14250000000000002</c:v>
                </c:pt>
                <c:pt idx="128">
                  <c:v>0.13120000000000001</c:v>
                </c:pt>
                <c:pt idx="129">
                  <c:v>0.15550000000000003</c:v>
                </c:pt>
                <c:pt idx="130">
                  <c:v>0.14610000000000001</c:v>
                </c:pt>
                <c:pt idx="131">
                  <c:v>0.15000000000000002</c:v>
                </c:pt>
                <c:pt idx="132">
                  <c:v>0.16920000000000002</c:v>
                </c:pt>
                <c:pt idx="133">
                  <c:v>0.16620000000000001</c:v>
                </c:pt>
                <c:pt idx="134">
                  <c:v>0.16650000000000001</c:v>
                </c:pt>
                <c:pt idx="135">
                  <c:v>0.16720000000000002</c:v>
                </c:pt>
                <c:pt idx="136">
                  <c:v>0.17</c:v>
                </c:pt>
                <c:pt idx="137">
                  <c:v>0.17860000000000001</c:v>
                </c:pt>
                <c:pt idx="138">
                  <c:v>0.17840000000000003</c:v>
                </c:pt>
                <c:pt idx="139">
                  <c:v>0.17870000000000003</c:v>
                </c:pt>
                <c:pt idx="140">
                  <c:v>0.17950000000000002</c:v>
                </c:pt>
                <c:pt idx="141">
                  <c:v>0.17950000000000002</c:v>
                </c:pt>
                <c:pt idx="142">
                  <c:v>0.17950000000000002</c:v>
                </c:pt>
                <c:pt idx="143">
                  <c:v>0.17950000000000002</c:v>
                </c:pt>
                <c:pt idx="144">
                  <c:v>0.17950000000000002</c:v>
                </c:pt>
                <c:pt idx="145">
                  <c:v>0.17950000000000002</c:v>
                </c:pt>
                <c:pt idx="146">
                  <c:v>0.17950000000000002</c:v>
                </c:pt>
                <c:pt idx="147">
                  <c:v>0.17950000000000002</c:v>
                </c:pt>
                <c:pt idx="148">
                  <c:v>0.17950000000000002</c:v>
                </c:pt>
                <c:pt idx="149">
                  <c:v>0.17950000000000002</c:v>
                </c:pt>
                <c:pt idx="150">
                  <c:v>0.17950000000000002</c:v>
                </c:pt>
                <c:pt idx="151">
                  <c:v>0.17950000000000002</c:v>
                </c:pt>
                <c:pt idx="152">
                  <c:v>0.16900000000000001</c:v>
                </c:pt>
                <c:pt idx="153">
                  <c:v>0.19120000000000001</c:v>
                </c:pt>
                <c:pt idx="154">
                  <c:v>0.21200000000000002</c:v>
                </c:pt>
                <c:pt idx="155">
                  <c:v>0.21440000000000003</c:v>
                </c:pt>
                <c:pt idx="156">
                  <c:v>0.21770000000000003</c:v>
                </c:pt>
                <c:pt idx="157">
                  <c:v>0.2228</c:v>
                </c:pt>
                <c:pt idx="158">
                  <c:v>0.22740000000000002</c:v>
                </c:pt>
                <c:pt idx="159">
                  <c:v>0.22540000000000002</c:v>
                </c:pt>
                <c:pt idx="160">
                  <c:v>0.22040000000000001</c:v>
                </c:pt>
                <c:pt idx="161">
                  <c:v>0.2281</c:v>
                </c:pt>
                <c:pt idx="162">
                  <c:v>0.22670000000000001</c:v>
                </c:pt>
                <c:pt idx="163">
                  <c:v>0.22650000000000001</c:v>
                </c:pt>
                <c:pt idx="164">
                  <c:v>0.23</c:v>
                </c:pt>
                <c:pt idx="165">
                  <c:v>0.23430000000000001</c:v>
                </c:pt>
                <c:pt idx="166">
                  <c:v>0.2298</c:v>
                </c:pt>
                <c:pt idx="167">
                  <c:v>0.23100000000000001</c:v>
                </c:pt>
                <c:pt idx="168">
                  <c:v>0.2341</c:v>
                </c:pt>
                <c:pt idx="169">
                  <c:v>0.24370000000000003</c:v>
                </c:pt>
                <c:pt idx="170">
                  <c:v>0.24540000000000003</c:v>
                </c:pt>
                <c:pt idx="171">
                  <c:v>0.25390000000000001</c:v>
                </c:pt>
                <c:pt idx="172">
                  <c:v>0.25580000000000003</c:v>
                </c:pt>
                <c:pt idx="173">
                  <c:v>0.25340000000000001</c:v>
                </c:pt>
                <c:pt idx="174">
                  <c:v>0.2596</c:v>
                </c:pt>
                <c:pt idx="175">
                  <c:v>0.24580000000000002</c:v>
                </c:pt>
                <c:pt idx="176">
                  <c:v>0.255</c:v>
                </c:pt>
                <c:pt idx="177">
                  <c:v>0.27660000000000001</c:v>
                </c:pt>
                <c:pt idx="178">
                  <c:v>0.27900000000000003</c:v>
                </c:pt>
                <c:pt idx="179">
                  <c:v>0.28400000000000003</c:v>
                </c:pt>
                <c:pt idx="180">
                  <c:v>0.29610000000000003</c:v>
                </c:pt>
                <c:pt idx="181">
                  <c:v>0.29260000000000003</c:v>
                </c:pt>
                <c:pt idx="182">
                  <c:v>0.28960000000000002</c:v>
                </c:pt>
                <c:pt idx="183">
                  <c:v>0.26469999999999999</c:v>
                </c:pt>
                <c:pt idx="184">
                  <c:v>0.23890000000000003</c:v>
                </c:pt>
                <c:pt idx="185">
                  <c:v>0.24940000000000004</c:v>
                </c:pt>
                <c:pt idx="186">
                  <c:v>0.23710000000000001</c:v>
                </c:pt>
                <c:pt idx="187">
                  <c:v>0.20470000000000002</c:v>
                </c:pt>
                <c:pt idx="188">
                  <c:v>0.2243</c:v>
                </c:pt>
                <c:pt idx="189">
                  <c:v>0.23470000000000002</c:v>
                </c:pt>
                <c:pt idx="190">
                  <c:v>0.22890000000000002</c:v>
                </c:pt>
                <c:pt idx="191">
                  <c:v>0.25259999999999999</c:v>
                </c:pt>
                <c:pt idx="192">
                  <c:v>0.26300000000000001</c:v>
                </c:pt>
                <c:pt idx="193">
                  <c:v>0.26340000000000002</c:v>
                </c:pt>
                <c:pt idx="194">
                  <c:v>0.26390000000000002</c:v>
                </c:pt>
                <c:pt idx="195">
                  <c:v>0.26730000000000004</c:v>
                </c:pt>
                <c:pt idx="196">
                  <c:v>0.27310000000000001</c:v>
                </c:pt>
                <c:pt idx="197">
                  <c:v>0.27400000000000002</c:v>
                </c:pt>
                <c:pt idx="198">
                  <c:v>0.27400000000000002</c:v>
                </c:pt>
                <c:pt idx="199">
                  <c:v>0.27400000000000002</c:v>
                </c:pt>
                <c:pt idx="200">
                  <c:v>0.27400000000000002</c:v>
                </c:pt>
                <c:pt idx="201">
                  <c:v>0.27400000000000002</c:v>
                </c:pt>
                <c:pt idx="202">
                  <c:v>0.2747</c:v>
                </c:pt>
                <c:pt idx="203">
                  <c:v>0.28380000000000005</c:v>
                </c:pt>
                <c:pt idx="204">
                  <c:v>0.29320000000000002</c:v>
                </c:pt>
                <c:pt idx="205">
                  <c:v>0.29400000000000004</c:v>
                </c:pt>
                <c:pt idx="206">
                  <c:v>0.32400000000000007</c:v>
                </c:pt>
                <c:pt idx="207">
                  <c:v>0.34660000000000002</c:v>
                </c:pt>
                <c:pt idx="208">
                  <c:v>0.34730000000000005</c:v>
                </c:pt>
                <c:pt idx="209">
                  <c:v>0.36020000000000002</c:v>
                </c:pt>
                <c:pt idx="210">
                  <c:v>0.35460000000000003</c:v>
                </c:pt>
                <c:pt idx="211">
                  <c:v>0.35260000000000002</c:v>
                </c:pt>
                <c:pt idx="212">
                  <c:v>0.34910000000000002</c:v>
                </c:pt>
                <c:pt idx="213">
                  <c:v>0.30270000000000002</c:v>
                </c:pt>
                <c:pt idx="214">
                  <c:v>0.29200000000000004</c:v>
                </c:pt>
                <c:pt idx="215">
                  <c:v>0.28370000000000001</c:v>
                </c:pt>
                <c:pt idx="216">
                  <c:v>0.28590000000000004</c:v>
                </c:pt>
                <c:pt idx="217">
                  <c:v>0.28540000000000004</c:v>
                </c:pt>
                <c:pt idx="218">
                  <c:v>0.28470000000000001</c:v>
                </c:pt>
                <c:pt idx="219">
                  <c:v>0.28920000000000001</c:v>
                </c:pt>
                <c:pt idx="220">
                  <c:v>0.28760000000000002</c:v>
                </c:pt>
                <c:pt idx="221">
                  <c:v>0.27260000000000001</c:v>
                </c:pt>
                <c:pt idx="222">
                  <c:v>0.27050000000000002</c:v>
                </c:pt>
                <c:pt idx="223">
                  <c:v>0.27650000000000002</c:v>
                </c:pt>
                <c:pt idx="224">
                  <c:v>0.28320000000000001</c:v>
                </c:pt>
                <c:pt idx="225">
                  <c:v>0.28000000000000003</c:v>
                </c:pt>
                <c:pt idx="226">
                  <c:v>0.28200000000000003</c:v>
                </c:pt>
                <c:pt idx="227">
                  <c:v>0.28320000000000001</c:v>
                </c:pt>
                <c:pt idx="228">
                  <c:v>0.2802</c:v>
                </c:pt>
                <c:pt idx="229">
                  <c:v>0.28120000000000001</c:v>
                </c:pt>
                <c:pt idx="230">
                  <c:v>0.28070000000000001</c:v>
                </c:pt>
                <c:pt idx="231">
                  <c:v>0.28530000000000005</c:v>
                </c:pt>
                <c:pt idx="232">
                  <c:v>0.29270000000000002</c:v>
                </c:pt>
                <c:pt idx="233">
                  <c:v>0.28430000000000005</c:v>
                </c:pt>
                <c:pt idx="234">
                  <c:v>0.30080000000000007</c:v>
                </c:pt>
                <c:pt idx="235">
                  <c:v>0.30120000000000002</c:v>
                </c:pt>
                <c:pt idx="236">
                  <c:v>0.30350000000000005</c:v>
                </c:pt>
                <c:pt idx="237">
                  <c:v>0.31770000000000004</c:v>
                </c:pt>
                <c:pt idx="238">
                  <c:v>0.32280000000000009</c:v>
                </c:pt>
                <c:pt idx="239">
                  <c:v>0.31590000000000007</c:v>
                </c:pt>
                <c:pt idx="240">
                  <c:v>0.32370000000000004</c:v>
                </c:pt>
                <c:pt idx="241">
                  <c:v>0.32710000000000006</c:v>
                </c:pt>
                <c:pt idx="242">
                  <c:v>0.33570000000000005</c:v>
                </c:pt>
                <c:pt idx="243">
                  <c:v>0.33470000000000005</c:v>
                </c:pt>
                <c:pt idx="244">
                  <c:v>0.32690000000000008</c:v>
                </c:pt>
                <c:pt idx="245">
                  <c:v>0.34480000000000005</c:v>
                </c:pt>
                <c:pt idx="246">
                  <c:v>0.32970000000000005</c:v>
                </c:pt>
                <c:pt idx="247">
                  <c:v>0.33660000000000007</c:v>
                </c:pt>
                <c:pt idx="248">
                  <c:v>0.34180000000000005</c:v>
                </c:pt>
                <c:pt idx="249">
                  <c:v>0.33760000000000007</c:v>
                </c:pt>
                <c:pt idx="250">
                  <c:v>0.3412</c:v>
                </c:pt>
                <c:pt idx="251">
                  <c:v>0.34510000000000002</c:v>
                </c:pt>
                <c:pt idx="252">
                  <c:v>0.34930000000000005</c:v>
                </c:pt>
              </c:numCache>
            </c:numRef>
          </c:val>
        </c:ser>
        <c:dLbls/>
        <c:axId val="114664192"/>
        <c:axId val="114665728"/>
      </c:areaChart>
      <c:dateAx>
        <c:axId val="114664192"/>
        <c:scaling>
          <c:orientation val="minMax"/>
        </c:scaling>
        <c:axPos val="b"/>
        <c:numFmt formatCode="m/d/yy" sourceLinked="1"/>
        <c:tickLblPos val="nextTo"/>
        <c:crossAx val="114665728"/>
        <c:crosses val="autoZero"/>
        <c:auto val="1"/>
        <c:lblOffset val="100"/>
        <c:baseTimeUnit val="days"/>
      </c:dateAx>
      <c:valAx>
        <c:axId val="114665728"/>
        <c:scaling>
          <c:orientation val="minMax"/>
        </c:scaling>
        <c:axPos val="l"/>
        <c:majorGridlines/>
        <c:numFmt formatCode="0.00%" sourceLinked="1"/>
        <c:tickLblPos val="nextTo"/>
        <c:crossAx val="114664192"/>
        <c:crosses val="autoZero"/>
        <c:crossBetween val="midCat"/>
      </c:valAx>
    </c:plotArea>
    <c:legend>
      <c:legendPos val="r"/>
      <c:layout/>
    </c:legend>
    <c:plotVisOnly val="1"/>
    <c:dispBlanksAs val="zero"/>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18"/>
  <c:chart>
    <c:plotArea>
      <c:layout/>
      <c:areaChart>
        <c:grouping val="standard"/>
        <c:ser>
          <c:idx val="0"/>
          <c:order val="0"/>
          <c:cat>
            <c:numRef>
              <c:f>Sheet1!$A$10:$A$1235</c:f>
              <c:numCache>
                <c:formatCode>m/d/yy</c:formatCode>
                <c:ptCount val="1226"/>
                <c:pt idx="0">
                  <c:v>40520</c:v>
                </c:pt>
                <c:pt idx="1">
                  <c:v>40521</c:v>
                </c:pt>
                <c:pt idx="2">
                  <c:v>40522</c:v>
                </c:pt>
                <c:pt idx="3">
                  <c:v>40525</c:v>
                </c:pt>
                <c:pt idx="4">
                  <c:v>40526</c:v>
                </c:pt>
                <c:pt idx="5">
                  <c:v>40527</c:v>
                </c:pt>
                <c:pt idx="6">
                  <c:v>40528</c:v>
                </c:pt>
                <c:pt idx="7">
                  <c:v>40529</c:v>
                </c:pt>
                <c:pt idx="8">
                  <c:v>40532</c:v>
                </c:pt>
                <c:pt idx="9">
                  <c:v>40534</c:v>
                </c:pt>
                <c:pt idx="10">
                  <c:v>40535</c:v>
                </c:pt>
                <c:pt idx="11">
                  <c:v>40536</c:v>
                </c:pt>
                <c:pt idx="12">
                  <c:v>40539</c:v>
                </c:pt>
                <c:pt idx="13">
                  <c:v>40540</c:v>
                </c:pt>
                <c:pt idx="14">
                  <c:v>40541</c:v>
                </c:pt>
                <c:pt idx="15">
                  <c:v>40542</c:v>
                </c:pt>
                <c:pt idx="16">
                  <c:v>40543</c:v>
                </c:pt>
                <c:pt idx="17">
                  <c:v>40546</c:v>
                </c:pt>
                <c:pt idx="18">
                  <c:v>40547</c:v>
                </c:pt>
                <c:pt idx="19">
                  <c:v>40548</c:v>
                </c:pt>
                <c:pt idx="20">
                  <c:v>40549</c:v>
                </c:pt>
                <c:pt idx="21">
                  <c:v>40550</c:v>
                </c:pt>
                <c:pt idx="22">
                  <c:v>40553</c:v>
                </c:pt>
                <c:pt idx="23">
                  <c:v>40554</c:v>
                </c:pt>
                <c:pt idx="24">
                  <c:v>40555</c:v>
                </c:pt>
                <c:pt idx="25">
                  <c:v>40556</c:v>
                </c:pt>
                <c:pt idx="26">
                  <c:v>40557</c:v>
                </c:pt>
                <c:pt idx="27">
                  <c:v>40561</c:v>
                </c:pt>
                <c:pt idx="28">
                  <c:v>40562</c:v>
                </c:pt>
                <c:pt idx="29">
                  <c:v>40563</c:v>
                </c:pt>
                <c:pt idx="30">
                  <c:v>40564</c:v>
                </c:pt>
                <c:pt idx="31">
                  <c:v>40567</c:v>
                </c:pt>
                <c:pt idx="32">
                  <c:v>40568</c:v>
                </c:pt>
                <c:pt idx="33">
                  <c:v>40569</c:v>
                </c:pt>
                <c:pt idx="34">
                  <c:v>40570</c:v>
                </c:pt>
                <c:pt idx="35">
                  <c:v>40571</c:v>
                </c:pt>
                <c:pt idx="36">
                  <c:v>40574</c:v>
                </c:pt>
                <c:pt idx="37">
                  <c:v>40575</c:v>
                </c:pt>
                <c:pt idx="38">
                  <c:v>40576</c:v>
                </c:pt>
                <c:pt idx="39">
                  <c:v>40577</c:v>
                </c:pt>
                <c:pt idx="40">
                  <c:v>40578</c:v>
                </c:pt>
                <c:pt idx="41">
                  <c:v>40581</c:v>
                </c:pt>
                <c:pt idx="42">
                  <c:v>40582</c:v>
                </c:pt>
                <c:pt idx="43">
                  <c:v>40583</c:v>
                </c:pt>
                <c:pt idx="44">
                  <c:v>40584</c:v>
                </c:pt>
                <c:pt idx="45">
                  <c:v>40585</c:v>
                </c:pt>
                <c:pt idx="46">
                  <c:v>40588</c:v>
                </c:pt>
                <c:pt idx="47">
                  <c:v>40589</c:v>
                </c:pt>
                <c:pt idx="48">
                  <c:v>40590</c:v>
                </c:pt>
                <c:pt idx="49">
                  <c:v>40591</c:v>
                </c:pt>
                <c:pt idx="50">
                  <c:v>40592</c:v>
                </c:pt>
                <c:pt idx="51">
                  <c:v>40596</c:v>
                </c:pt>
                <c:pt idx="52">
                  <c:v>40597</c:v>
                </c:pt>
                <c:pt idx="53">
                  <c:v>40598</c:v>
                </c:pt>
                <c:pt idx="54">
                  <c:v>40599</c:v>
                </c:pt>
                <c:pt idx="55">
                  <c:v>40602</c:v>
                </c:pt>
                <c:pt idx="56">
                  <c:v>40603</c:v>
                </c:pt>
                <c:pt idx="57">
                  <c:v>40604</c:v>
                </c:pt>
                <c:pt idx="58">
                  <c:v>40605</c:v>
                </c:pt>
                <c:pt idx="59">
                  <c:v>40606</c:v>
                </c:pt>
                <c:pt idx="60">
                  <c:v>40609</c:v>
                </c:pt>
                <c:pt idx="61">
                  <c:v>40610</c:v>
                </c:pt>
                <c:pt idx="62">
                  <c:v>40611</c:v>
                </c:pt>
                <c:pt idx="63">
                  <c:v>40612</c:v>
                </c:pt>
                <c:pt idx="64">
                  <c:v>40613</c:v>
                </c:pt>
                <c:pt idx="65">
                  <c:v>40616</c:v>
                </c:pt>
                <c:pt idx="66">
                  <c:v>40617</c:v>
                </c:pt>
                <c:pt idx="67">
                  <c:v>40618</c:v>
                </c:pt>
                <c:pt idx="68">
                  <c:v>40619</c:v>
                </c:pt>
                <c:pt idx="69">
                  <c:v>40620</c:v>
                </c:pt>
                <c:pt idx="70">
                  <c:v>40624</c:v>
                </c:pt>
                <c:pt idx="71">
                  <c:v>40625</c:v>
                </c:pt>
                <c:pt idx="72">
                  <c:v>40627</c:v>
                </c:pt>
                <c:pt idx="73">
                  <c:v>40630</c:v>
                </c:pt>
                <c:pt idx="74">
                  <c:v>40644</c:v>
                </c:pt>
                <c:pt idx="75">
                  <c:v>40645</c:v>
                </c:pt>
                <c:pt idx="76">
                  <c:v>40646</c:v>
                </c:pt>
                <c:pt idx="77">
                  <c:v>40647</c:v>
                </c:pt>
                <c:pt idx="78">
                  <c:v>40648</c:v>
                </c:pt>
                <c:pt idx="79">
                  <c:v>40651</c:v>
                </c:pt>
                <c:pt idx="80">
                  <c:v>40652</c:v>
                </c:pt>
                <c:pt idx="81">
                  <c:v>40653</c:v>
                </c:pt>
                <c:pt idx="82">
                  <c:v>40654</c:v>
                </c:pt>
                <c:pt idx="83">
                  <c:v>40658</c:v>
                </c:pt>
                <c:pt idx="84">
                  <c:v>40659</c:v>
                </c:pt>
                <c:pt idx="85">
                  <c:v>40662</c:v>
                </c:pt>
                <c:pt idx="86">
                  <c:v>40665</c:v>
                </c:pt>
                <c:pt idx="87">
                  <c:v>40666</c:v>
                </c:pt>
                <c:pt idx="88">
                  <c:v>40667</c:v>
                </c:pt>
                <c:pt idx="89">
                  <c:v>40668</c:v>
                </c:pt>
                <c:pt idx="90">
                  <c:v>40673</c:v>
                </c:pt>
                <c:pt idx="91">
                  <c:v>40674</c:v>
                </c:pt>
                <c:pt idx="92">
                  <c:v>40675</c:v>
                </c:pt>
                <c:pt idx="93">
                  <c:v>40676</c:v>
                </c:pt>
                <c:pt idx="94">
                  <c:v>40679</c:v>
                </c:pt>
                <c:pt idx="95">
                  <c:v>40680</c:v>
                </c:pt>
                <c:pt idx="96">
                  <c:v>40681</c:v>
                </c:pt>
                <c:pt idx="97">
                  <c:v>40682</c:v>
                </c:pt>
                <c:pt idx="98">
                  <c:v>40683</c:v>
                </c:pt>
                <c:pt idx="99">
                  <c:v>40686</c:v>
                </c:pt>
                <c:pt idx="100">
                  <c:v>40687</c:v>
                </c:pt>
                <c:pt idx="101">
                  <c:v>40688</c:v>
                </c:pt>
                <c:pt idx="102">
                  <c:v>40689</c:v>
                </c:pt>
                <c:pt idx="103">
                  <c:v>40690</c:v>
                </c:pt>
                <c:pt idx="104">
                  <c:v>40694</c:v>
                </c:pt>
                <c:pt idx="105">
                  <c:v>40695</c:v>
                </c:pt>
                <c:pt idx="106">
                  <c:v>40696</c:v>
                </c:pt>
                <c:pt idx="107">
                  <c:v>40697</c:v>
                </c:pt>
                <c:pt idx="108">
                  <c:v>40700</c:v>
                </c:pt>
                <c:pt idx="109">
                  <c:v>40701</c:v>
                </c:pt>
                <c:pt idx="110">
                  <c:v>40702</c:v>
                </c:pt>
                <c:pt idx="111">
                  <c:v>40703</c:v>
                </c:pt>
                <c:pt idx="112">
                  <c:v>40704</c:v>
                </c:pt>
                <c:pt idx="113">
                  <c:v>40707</c:v>
                </c:pt>
                <c:pt idx="114">
                  <c:v>40708</c:v>
                </c:pt>
                <c:pt idx="115">
                  <c:v>40709</c:v>
                </c:pt>
                <c:pt idx="116">
                  <c:v>40710</c:v>
                </c:pt>
                <c:pt idx="117">
                  <c:v>40711</c:v>
                </c:pt>
                <c:pt idx="118">
                  <c:v>40714</c:v>
                </c:pt>
                <c:pt idx="119">
                  <c:v>40715</c:v>
                </c:pt>
                <c:pt idx="120">
                  <c:v>40716</c:v>
                </c:pt>
                <c:pt idx="121">
                  <c:v>40717</c:v>
                </c:pt>
                <c:pt idx="122">
                  <c:v>40718</c:v>
                </c:pt>
                <c:pt idx="123">
                  <c:v>40721</c:v>
                </c:pt>
                <c:pt idx="124">
                  <c:v>40723</c:v>
                </c:pt>
                <c:pt idx="125">
                  <c:v>40724</c:v>
                </c:pt>
                <c:pt idx="126">
                  <c:v>40725</c:v>
                </c:pt>
                <c:pt idx="127">
                  <c:v>40729</c:v>
                </c:pt>
                <c:pt idx="128">
                  <c:v>40730</c:v>
                </c:pt>
                <c:pt idx="129">
                  <c:v>40732</c:v>
                </c:pt>
                <c:pt idx="130">
                  <c:v>40735</c:v>
                </c:pt>
                <c:pt idx="131">
                  <c:v>40736</c:v>
                </c:pt>
                <c:pt idx="132">
                  <c:v>40737</c:v>
                </c:pt>
                <c:pt idx="133">
                  <c:v>40738</c:v>
                </c:pt>
                <c:pt idx="134">
                  <c:v>40739</c:v>
                </c:pt>
                <c:pt idx="135">
                  <c:v>40742</c:v>
                </c:pt>
                <c:pt idx="136">
                  <c:v>40743</c:v>
                </c:pt>
                <c:pt idx="137">
                  <c:v>40744</c:v>
                </c:pt>
                <c:pt idx="138">
                  <c:v>40745</c:v>
                </c:pt>
                <c:pt idx="139">
                  <c:v>40746</c:v>
                </c:pt>
                <c:pt idx="140">
                  <c:v>40749</c:v>
                </c:pt>
                <c:pt idx="141">
                  <c:v>40750</c:v>
                </c:pt>
                <c:pt idx="142">
                  <c:v>40751</c:v>
                </c:pt>
                <c:pt idx="143">
                  <c:v>40752</c:v>
                </c:pt>
                <c:pt idx="144">
                  <c:v>40753</c:v>
                </c:pt>
                <c:pt idx="145">
                  <c:v>40756</c:v>
                </c:pt>
                <c:pt idx="146">
                  <c:v>40757</c:v>
                </c:pt>
                <c:pt idx="147">
                  <c:v>40758</c:v>
                </c:pt>
                <c:pt idx="148">
                  <c:v>40759</c:v>
                </c:pt>
                <c:pt idx="149">
                  <c:v>40760</c:v>
                </c:pt>
                <c:pt idx="150">
                  <c:v>40763</c:v>
                </c:pt>
                <c:pt idx="151">
                  <c:v>40764</c:v>
                </c:pt>
                <c:pt idx="152">
                  <c:v>40765</c:v>
                </c:pt>
                <c:pt idx="153">
                  <c:v>40766</c:v>
                </c:pt>
                <c:pt idx="154">
                  <c:v>40767</c:v>
                </c:pt>
                <c:pt idx="155">
                  <c:v>40770</c:v>
                </c:pt>
                <c:pt idx="156">
                  <c:v>40771</c:v>
                </c:pt>
                <c:pt idx="157">
                  <c:v>40772</c:v>
                </c:pt>
                <c:pt idx="158">
                  <c:v>40773</c:v>
                </c:pt>
                <c:pt idx="159">
                  <c:v>40774</c:v>
                </c:pt>
                <c:pt idx="160">
                  <c:v>40777</c:v>
                </c:pt>
                <c:pt idx="161">
                  <c:v>40778</c:v>
                </c:pt>
                <c:pt idx="162">
                  <c:v>40779</c:v>
                </c:pt>
                <c:pt idx="163">
                  <c:v>40780</c:v>
                </c:pt>
                <c:pt idx="164">
                  <c:v>40781</c:v>
                </c:pt>
                <c:pt idx="165">
                  <c:v>40784</c:v>
                </c:pt>
                <c:pt idx="166">
                  <c:v>40785</c:v>
                </c:pt>
                <c:pt idx="167">
                  <c:v>40786</c:v>
                </c:pt>
                <c:pt idx="168">
                  <c:v>40787</c:v>
                </c:pt>
                <c:pt idx="169">
                  <c:v>40788</c:v>
                </c:pt>
                <c:pt idx="170">
                  <c:v>40792</c:v>
                </c:pt>
                <c:pt idx="171">
                  <c:v>40793</c:v>
                </c:pt>
                <c:pt idx="172">
                  <c:v>40795</c:v>
                </c:pt>
                <c:pt idx="173">
                  <c:v>40798</c:v>
                </c:pt>
                <c:pt idx="174">
                  <c:v>40799</c:v>
                </c:pt>
                <c:pt idx="175">
                  <c:v>40800</c:v>
                </c:pt>
                <c:pt idx="176">
                  <c:v>40801</c:v>
                </c:pt>
                <c:pt idx="177">
                  <c:v>40802</c:v>
                </c:pt>
                <c:pt idx="178">
                  <c:v>40805</c:v>
                </c:pt>
                <c:pt idx="179">
                  <c:v>40806</c:v>
                </c:pt>
                <c:pt idx="180">
                  <c:v>40807</c:v>
                </c:pt>
                <c:pt idx="181">
                  <c:v>40808</c:v>
                </c:pt>
                <c:pt idx="182">
                  <c:v>40812</c:v>
                </c:pt>
                <c:pt idx="183">
                  <c:v>40813</c:v>
                </c:pt>
                <c:pt idx="184">
                  <c:v>40815</c:v>
                </c:pt>
                <c:pt idx="185">
                  <c:v>40816</c:v>
                </c:pt>
                <c:pt idx="186">
                  <c:v>40819</c:v>
                </c:pt>
                <c:pt idx="187">
                  <c:v>40821</c:v>
                </c:pt>
                <c:pt idx="188">
                  <c:v>40822</c:v>
                </c:pt>
                <c:pt idx="189">
                  <c:v>40826</c:v>
                </c:pt>
                <c:pt idx="190">
                  <c:v>40827</c:v>
                </c:pt>
                <c:pt idx="191">
                  <c:v>40828</c:v>
                </c:pt>
                <c:pt idx="192">
                  <c:v>40829</c:v>
                </c:pt>
                <c:pt idx="193">
                  <c:v>40830</c:v>
                </c:pt>
                <c:pt idx="194">
                  <c:v>40833</c:v>
                </c:pt>
                <c:pt idx="195">
                  <c:v>40834</c:v>
                </c:pt>
                <c:pt idx="196">
                  <c:v>40835</c:v>
                </c:pt>
                <c:pt idx="197">
                  <c:v>40837</c:v>
                </c:pt>
                <c:pt idx="198">
                  <c:v>40840</c:v>
                </c:pt>
                <c:pt idx="199">
                  <c:v>40841</c:v>
                </c:pt>
                <c:pt idx="200">
                  <c:v>40842</c:v>
                </c:pt>
                <c:pt idx="201">
                  <c:v>40847</c:v>
                </c:pt>
                <c:pt idx="202">
                  <c:v>40848</c:v>
                </c:pt>
                <c:pt idx="203">
                  <c:v>40849</c:v>
                </c:pt>
                <c:pt idx="204">
                  <c:v>40850</c:v>
                </c:pt>
                <c:pt idx="205">
                  <c:v>40851</c:v>
                </c:pt>
                <c:pt idx="206">
                  <c:v>40855</c:v>
                </c:pt>
                <c:pt idx="207">
                  <c:v>40856</c:v>
                </c:pt>
                <c:pt idx="208">
                  <c:v>40857</c:v>
                </c:pt>
                <c:pt idx="209">
                  <c:v>40858</c:v>
                </c:pt>
                <c:pt idx="210">
                  <c:v>40861</c:v>
                </c:pt>
                <c:pt idx="211">
                  <c:v>40862</c:v>
                </c:pt>
                <c:pt idx="212">
                  <c:v>40863</c:v>
                </c:pt>
                <c:pt idx="213">
                  <c:v>40864</c:v>
                </c:pt>
                <c:pt idx="214">
                  <c:v>40865</c:v>
                </c:pt>
                <c:pt idx="215">
                  <c:v>40868</c:v>
                </c:pt>
                <c:pt idx="216">
                  <c:v>40869</c:v>
                </c:pt>
                <c:pt idx="217">
                  <c:v>40870</c:v>
                </c:pt>
                <c:pt idx="218">
                  <c:v>40872</c:v>
                </c:pt>
                <c:pt idx="219">
                  <c:v>40875</c:v>
                </c:pt>
                <c:pt idx="220">
                  <c:v>40876</c:v>
                </c:pt>
                <c:pt idx="221">
                  <c:v>40877</c:v>
                </c:pt>
                <c:pt idx="222">
                  <c:v>40878</c:v>
                </c:pt>
                <c:pt idx="223">
                  <c:v>40879</c:v>
                </c:pt>
                <c:pt idx="224">
                  <c:v>40882</c:v>
                </c:pt>
                <c:pt idx="225">
                  <c:v>40883</c:v>
                </c:pt>
                <c:pt idx="226">
                  <c:v>40884</c:v>
                </c:pt>
                <c:pt idx="227">
                  <c:v>40885</c:v>
                </c:pt>
                <c:pt idx="228">
                  <c:v>40886</c:v>
                </c:pt>
                <c:pt idx="229">
                  <c:v>40889</c:v>
                </c:pt>
                <c:pt idx="230">
                  <c:v>40890</c:v>
                </c:pt>
                <c:pt idx="231">
                  <c:v>40891</c:v>
                </c:pt>
                <c:pt idx="232">
                  <c:v>40892</c:v>
                </c:pt>
                <c:pt idx="233">
                  <c:v>40893</c:v>
                </c:pt>
                <c:pt idx="234">
                  <c:v>40896</c:v>
                </c:pt>
                <c:pt idx="235">
                  <c:v>40897</c:v>
                </c:pt>
                <c:pt idx="236">
                  <c:v>40898</c:v>
                </c:pt>
                <c:pt idx="237">
                  <c:v>40899</c:v>
                </c:pt>
                <c:pt idx="238">
                  <c:v>40900</c:v>
                </c:pt>
                <c:pt idx="239">
                  <c:v>40903</c:v>
                </c:pt>
                <c:pt idx="240">
                  <c:v>40904</c:v>
                </c:pt>
                <c:pt idx="241">
                  <c:v>40905</c:v>
                </c:pt>
                <c:pt idx="242">
                  <c:v>40906</c:v>
                </c:pt>
                <c:pt idx="243">
                  <c:v>40907</c:v>
                </c:pt>
                <c:pt idx="244">
                  <c:v>40910</c:v>
                </c:pt>
                <c:pt idx="245">
                  <c:v>40911</c:v>
                </c:pt>
                <c:pt idx="246">
                  <c:v>40912</c:v>
                </c:pt>
                <c:pt idx="247">
                  <c:v>40913</c:v>
                </c:pt>
                <c:pt idx="248">
                  <c:v>40914</c:v>
                </c:pt>
                <c:pt idx="249">
                  <c:v>40917</c:v>
                </c:pt>
                <c:pt idx="250">
                  <c:v>40918</c:v>
                </c:pt>
                <c:pt idx="251">
                  <c:v>40919</c:v>
                </c:pt>
                <c:pt idx="252">
                  <c:v>40920</c:v>
                </c:pt>
                <c:pt idx="253">
                  <c:v>40921</c:v>
                </c:pt>
                <c:pt idx="254">
                  <c:v>40925</c:v>
                </c:pt>
                <c:pt idx="255">
                  <c:v>40926</c:v>
                </c:pt>
                <c:pt idx="256">
                  <c:v>40927</c:v>
                </c:pt>
                <c:pt idx="257">
                  <c:v>40928</c:v>
                </c:pt>
                <c:pt idx="258">
                  <c:v>40931</c:v>
                </c:pt>
                <c:pt idx="259">
                  <c:v>40932</c:v>
                </c:pt>
                <c:pt idx="260">
                  <c:v>40933</c:v>
                </c:pt>
                <c:pt idx="261">
                  <c:v>40934</c:v>
                </c:pt>
                <c:pt idx="262">
                  <c:v>40935</c:v>
                </c:pt>
                <c:pt idx="263">
                  <c:v>40938</c:v>
                </c:pt>
                <c:pt idx="264">
                  <c:v>40939</c:v>
                </c:pt>
                <c:pt idx="265">
                  <c:v>40940</c:v>
                </c:pt>
                <c:pt idx="266">
                  <c:v>40941</c:v>
                </c:pt>
                <c:pt idx="267">
                  <c:v>40942</c:v>
                </c:pt>
                <c:pt idx="268">
                  <c:v>40945</c:v>
                </c:pt>
                <c:pt idx="269">
                  <c:v>40946</c:v>
                </c:pt>
                <c:pt idx="270">
                  <c:v>40947</c:v>
                </c:pt>
                <c:pt idx="271">
                  <c:v>40948</c:v>
                </c:pt>
                <c:pt idx="272">
                  <c:v>40949</c:v>
                </c:pt>
                <c:pt idx="273">
                  <c:v>40952</c:v>
                </c:pt>
                <c:pt idx="274">
                  <c:v>40953</c:v>
                </c:pt>
                <c:pt idx="275">
                  <c:v>40954</c:v>
                </c:pt>
                <c:pt idx="276">
                  <c:v>40955</c:v>
                </c:pt>
                <c:pt idx="277">
                  <c:v>40956</c:v>
                </c:pt>
                <c:pt idx="278">
                  <c:v>40960</c:v>
                </c:pt>
                <c:pt idx="279">
                  <c:v>40961</c:v>
                </c:pt>
                <c:pt idx="280">
                  <c:v>40962</c:v>
                </c:pt>
                <c:pt idx="281">
                  <c:v>40963</c:v>
                </c:pt>
                <c:pt idx="282">
                  <c:v>40966</c:v>
                </c:pt>
                <c:pt idx="283">
                  <c:v>40967</c:v>
                </c:pt>
                <c:pt idx="284">
                  <c:v>40968</c:v>
                </c:pt>
                <c:pt idx="285">
                  <c:v>40969</c:v>
                </c:pt>
                <c:pt idx="286">
                  <c:v>40970</c:v>
                </c:pt>
                <c:pt idx="287">
                  <c:v>40973</c:v>
                </c:pt>
                <c:pt idx="288">
                  <c:v>40974</c:v>
                </c:pt>
                <c:pt idx="289">
                  <c:v>40975</c:v>
                </c:pt>
                <c:pt idx="290">
                  <c:v>40976</c:v>
                </c:pt>
                <c:pt idx="291">
                  <c:v>40977</c:v>
                </c:pt>
                <c:pt idx="292">
                  <c:v>40980</c:v>
                </c:pt>
                <c:pt idx="293">
                  <c:v>40981</c:v>
                </c:pt>
                <c:pt idx="294">
                  <c:v>40982</c:v>
                </c:pt>
                <c:pt idx="295">
                  <c:v>40983</c:v>
                </c:pt>
                <c:pt idx="296">
                  <c:v>40984</c:v>
                </c:pt>
                <c:pt idx="297">
                  <c:v>40987</c:v>
                </c:pt>
                <c:pt idx="298">
                  <c:v>40988</c:v>
                </c:pt>
                <c:pt idx="299">
                  <c:v>40989</c:v>
                </c:pt>
                <c:pt idx="300">
                  <c:v>40990</c:v>
                </c:pt>
                <c:pt idx="301">
                  <c:v>40991</c:v>
                </c:pt>
                <c:pt idx="302">
                  <c:v>40994</c:v>
                </c:pt>
                <c:pt idx="303">
                  <c:v>40995</c:v>
                </c:pt>
                <c:pt idx="304">
                  <c:v>40996</c:v>
                </c:pt>
                <c:pt idx="305">
                  <c:v>40997</c:v>
                </c:pt>
                <c:pt idx="306">
                  <c:v>40998</c:v>
                </c:pt>
                <c:pt idx="307">
                  <c:v>41001</c:v>
                </c:pt>
                <c:pt idx="308">
                  <c:v>41002</c:v>
                </c:pt>
                <c:pt idx="309">
                  <c:v>41003</c:v>
                </c:pt>
                <c:pt idx="310">
                  <c:v>41004</c:v>
                </c:pt>
                <c:pt idx="311">
                  <c:v>41008</c:v>
                </c:pt>
                <c:pt idx="312">
                  <c:v>41009</c:v>
                </c:pt>
                <c:pt idx="313">
                  <c:v>41010</c:v>
                </c:pt>
                <c:pt idx="314">
                  <c:v>41011</c:v>
                </c:pt>
                <c:pt idx="315">
                  <c:v>41012</c:v>
                </c:pt>
                <c:pt idx="316">
                  <c:v>41015</c:v>
                </c:pt>
                <c:pt idx="317">
                  <c:v>41017</c:v>
                </c:pt>
                <c:pt idx="318">
                  <c:v>41018</c:v>
                </c:pt>
                <c:pt idx="319">
                  <c:v>41019</c:v>
                </c:pt>
                <c:pt idx="320">
                  <c:v>41022</c:v>
                </c:pt>
                <c:pt idx="321">
                  <c:v>41023</c:v>
                </c:pt>
                <c:pt idx="322">
                  <c:v>41024</c:v>
                </c:pt>
                <c:pt idx="323">
                  <c:v>41025</c:v>
                </c:pt>
                <c:pt idx="324">
                  <c:v>41026</c:v>
                </c:pt>
                <c:pt idx="325">
                  <c:v>41029</c:v>
                </c:pt>
                <c:pt idx="326">
                  <c:v>41030</c:v>
                </c:pt>
                <c:pt idx="327">
                  <c:v>41031</c:v>
                </c:pt>
                <c:pt idx="328">
                  <c:v>41032</c:v>
                </c:pt>
                <c:pt idx="329">
                  <c:v>41033</c:v>
                </c:pt>
                <c:pt idx="330">
                  <c:v>41036</c:v>
                </c:pt>
                <c:pt idx="331">
                  <c:v>41037</c:v>
                </c:pt>
                <c:pt idx="332">
                  <c:v>41038</c:v>
                </c:pt>
                <c:pt idx="333">
                  <c:v>41039</c:v>
                </c:pt>
                <c:pt idx="334">
                  <c:v>41040</c:v>
                </c:pt>
                <c:pt idx="335">
                  <c:v>41043</c:v>
                </c:pt>
                <c:pt idx="336">
                  <c:v>41044</c:v>
                </c:pt>
                <c:pt idx="337">
                  <c:v>41045</c:v>
                </c:pt>
                <c:pt idx="338">
                  <c:v>41046</c:v>
                </c:pt>
                <c:pt idx="339">
                  <c:v>41047</c:v>
                </c:pt>
                <c:pt idx="340">
                  <c:v>41050</c:v>
                </c:pt>
                <c:pt idx="341">
                  <c:v>41051</c:v>
                </c:pt>
                <c:pt idx="342">
                  <c:v>41052</c:v>
                </c:pt>
                <c:pt idx="343">
                  <c:v>41053</c:v>
                </c:pt>
                <c:pt idx="344">
                  <c:v>41054</c:v>
                </c:pt>
                <c:pt idx="345">
                  <c:v>41058</c:v>
                </c:pt>
                <c:pt idx="346">
                  <c:v>41059</c:v>
                </c:pt>
                <c:pt idx="347">
                  <c:v>41060</c:v>
                </c:pt>
                <c:pt idx="348">
                  <c:v>41061</c:v>
                </c:pt>
                <c:pt idx="349">
                  <c:v>41064</c:v>
                </c:pt>
                <c:pt idx="350">
                  <c:v>41065</c:v>
                </c:pt>
                <c:pt idx="351">
                  <c:v>41066</c:v>
                </c:pt>
                <c:pt idx="352">
                  <c:v>41067</c:v>
                </c:pt>
                <c:pt idx="353">
                  <c:v>41068</c:v>
                </c:pt>
                <c:pt idx="354">
                  <c:v>41071</c:v>
                </c:pt>
                <c:pt idx="355">
                  <c:v>41072</c:v>
                </c:pt>
                <c:pt idx="356">
                  <c:v>41073</c:v>
                </c:pt>
                <c:pt idx="357">
                  <c:v>41074</c:v>
                </c:pt>
                <c:pt idx="358">
                  <c:v>41075</c:v>
                </c:pt>
                <c:pt idx="359">
                  <c:v>41078</c:v>
                </c:pt>
                <c:pt idx="360">
                  <c:v>41079</c:v>
                </c:pt>
                <c:pt idx="361">
                  <c:v>41080</c:v>
                </c:pt>
                <c:pt idx="362">
                  <c:v>41081</c:v>
                </c:pt>
                <c:pt idx="363">
                  <c:v>41082</c:v>
                </c:pt>
                <c:pt idx="364">
                  <c:v>41085</c:v>
                </c:pt>
                <c:pt idx="365">
                  <c:v>41086</c:v>
                </c:pt>
                <c:pt idx="366">
                  <c:v>41087</c:v>
                </c:pt>
                <c:pt idx="367">
                  <c:v>41088</c:v>
                </c:pt>
                <c:pt idx="368">
                  <c:v>41089</c:v>
                </c:pt>
                <c:pt idx="369">
                  <c:v>41092</c:v>
                </c:pt>
                <c:pt idx="370">
                  <c:v>41093</c:v>
                </c:pt>
                <c:pt idx="371">
                  <c:v>41095</c:v>
                </c:pt>
                <c:pt idx="372">
                  <c:v>41096</c:v>
                </c:pt>
                <c:pt idx="373">
                  <c:v>41099</c:v>
                </c:pt>
                <c:pt idx="374">
                  <c:v>41100</c:v>
                </c:pt>
                <c:pt idx="375">
                  <c:v>41101</c:v>
                </c:pt>
                <c:pt idx="376">
                  <c:v>41102</c:v>
                </c:pt>
                <c:pt idx="377">
                  <c:v>41103</c:v>
                </c:pt>
                <c:pt idx="378">
                  <c:v>41106</c:v>
                </c:pt>
                <c:pt idx="379">
                  <c:v>41107</c:v>
                </c:pt>
                <c:pt idx="380">
                  <c:v>41108</c:v>
                </c:pt>
                <c:pt idx="381">
                  <c:v>41109</c:v>
                </c:pt>
                <c:pt idx="382">
                  <c:v>41110</c:v>
                </c:pt>
                <c:pt idx="383">
                  <c:v>41113</c:v>
                </c:pt>
                <c:pt idx="384">
                  <c:v>41114</c:v>
                </c:pt>
                <c:pt idx="385">
                  <c:v>41115</c:v>
                </c:pt>
                <c:pt idx="386">
                  <c:v>41116</c:v>
                </c:pt>
                <c:pt idx="387">
                  <c:v>41117</c:v>
                </c:pt>
                <c:pt idx="388">
                  <c:v>41120</c:v>
                </c:pt>
                <c:pt idx="389">
                  <c:v>41121</c:v>
                </c:pt>
                <c:pt idx="390">
                  <c:v>41123</c:v>
                </c:pt>
                <c:pt idx="391">
                  <c:v>41124</c:v>
                </c:pt>
                <c:pt idx="392">
                  <c:v>41127</c:v>
                </c:pt>
                <c:pt idx="393">
                  <c:v>41128</c:v>
                </c:pt>
                <c:pt idx="394">
                  <c:v>41129</c:v>
                </c:pt>
                <c:pt idx="395">
                  <c:v>41130</c:v>
                </c:pt>
                <c:pt idx="396">
                  <c:v>41131</c:v>
                </c:pt>
                <c:pt idx="397">
                  <c:v>41134</c:v>
                </c:pt>
                <c:pt idx="398">
                  <c:v>41135</c:v>
                </c:pt>
                <c:pt idx="399">
                  <c:v>41136</c:v>
                </c:pt>
                <c:pt idx="400">
                  <c:v>41137</c:v>
                </c:pt>
                <c:pt idx="401">
                  <c:v>41138</c:v>
                </c:pt>
                <c:pt idx="402">
                  <c:v>41141</c:v>
                </c:pt>
                <c:pt idx="403">
                  <c:v>41142</c:v>
                </c:pt>
                <c:pt idx="404">
                  <c:v>41143</c:v>
                </c:pt>
                <c:pt idx="405">
                  <c:v>41144</c:v>
                </c:pt>
                <c:pt idx="406">
                  <c:v>41145</c:v>
                </c:pt>
                <c:pt idx="407">
                  <c:v>41148</c:v>
                </c:pt>
                <c:pt idx="408">
                  <c:v>41149</c:v>
                </c:pt>
                <c:pt idx="409">
                  <c:v>41150</c:v>
                </c:pt>
                <c:pt idx="410">
                  <c:v>41151</c:v>
                </c:pt>
                <c:pt idx="411">
                  <c:v>41152</c:v>
                </c:pt>
                <c:pt idx="412">
                  <c:v>41156</c:v>
                </c:pt>
                <c:pt idx="413">
                  <c:v>41157</c:v>
                </c:pt>
                <c:pt idx="414">
                  <c:v>41158</c:v>
                </c:pt>
                <c:pt idx="415">
                  <c:v>41159</c:v>
                </c:pt>
                <c:pt idx="416">
                  <c:v>41162</c:v>
                </c:pt>
                <c:pt idx="417">
                  <c:v>41163</c:v>
                </c:pt>
                <c:pt idx="418">
                  <c:v>41164</c:v>
                </c:pt>
                <c:pt idx="419">
                  <c:v>41165</c:v>
                </c:pt>
                <c:pt idx="420">
                  <c:v>41168</c:v>
                </c:pt>
                <c:pt idx="421">
                  <c:v>41169</c:v>
                </c:pt>
                <c:pt idx="422">
                  <c:v>41170</c:v>
                </c:pt>
                <c:pt idx="423">
                  <c:v>41171</c:v>
                </c:pt>
                <c:pt idx="424">
                  <c:v>41172</c:v>
                </c:pt>
                <c:pt idx="425">
                  <c:v>41173</c:v>
                </c:pt>
                <c:pt idx="426">
                  <c:v>41176</c:v>
                </c:pt>
                <c:pt idx="427">
                  <c:v>41177</c:v>
                </c:pt>
                <c:pt idx="428">
                  <c:v>41178</c:v>
                </c:pt>
                <c:pt idx="429">
                  <c:v>41179</c:v>
                </c:pt>
                <c:pt idx="430">
                  <c:v>41183</c:v>
                </c:pt>
                <c:pt idx="431">
                  <c:v>41184</c:v>
                </c:pt>
                <c:pt idx="432">
                  <c:v>41185</c:v>
                </c:pt>
                <c:pt idx="433">
                  <c:v>41186</c:v>
                </c:pt>
                <c:pt idx="434">
                  <c:v>41187</c:v>
                </c:pt>
                <c:pt idx="435">
                  <c:v>41190</c:v>
                </c:pt>
                <c:pt idx="436">
                  <c:v>41191</c:v>
                </c:pt>
                <c:pt idx="437">
                  <c:v>41192</c:v>
                </c:pt>
                <c:pt idx="438">
                  <c:v>41193</c:v>
                </c:pt>
                <c:pt idx="439">
                  <c:v>41194</c:v>
                </c:pt>
                <c:pt idx="440">
                  <c:v>41197</c:v>
                </c:pt>
                <c:pt idx="441">
                  <c:v>41198</c:v>
                </c:pt>
                <c:pt idx="442">
                  <c:v>41199</c:v>
                </c:pt>
                <c:pt idx="443">
                  <c:v>41200</c:v>
                </c:pt>
                <c:pt idx="444">
                  <c:v>41201</c:v>
                </c:pt>
                <c:pt idx="445">
                  <c:v>41204</c:v>
                </c:pt>
                <c:pt idx="446">
                  <c:v>41205</c:v>
                </c:pt>
                <c:pt idx="447">
                  <c:v>41206</c:v>
                </c:pt>
                <c:pt idx="448">
                  <c:v>41207</c:v>
                </c:pt>
                <c:pt idx="449">
                  <c:v>41208</c:v>
                </c:pt>
                <c:pt idx="450">
                  <c:v>41212</c:v>
                </c:pt>
                <c:pt idx="451">
                  <c:v>41213</c:v>
                </c:pt>
                <c:pt idx="452">
                  <c:v>41214</c:v>
                </c:pt>
                <c:pt idx="453">
                  <c:v>41215</c:v>
                </c:pt>
                <c:pt idx="454">
                  <c:v>41218</c:v>
                </c:pt>
                <c:pt idx="455">
                  <c:v>41219</c:v>
                </c:pt>
                <c:pt idx="456">
                  <c:v>41220</c:v>
                </c:pt>
                <c:pt idx="457">
                  <c:v>41221</c:v>
                </c:pt>
                <c:pt idx="458">
                  <c:v>41222</c:v>
                </c:pt>
                <c:pt idx="459">
                  <c:v>41225</c:v>
                </c:pt>
                <c:pt idx="460">
                  <c:v>41226</c:v>
                </c:pt>
                <c:pt idx="461">
                  <c:v>41227</c:v>
                </c:pt>
                <c:pt idx="462">
                  <c:v>41228</c:v>
                </c:pt>
                <c:pt idx="463">
                  <c:v>41229</c:v>
                </c:pt>
                <c:pt idx="464">
                  <c:v>41232</c:v>
                </c:pt>
                <c:pt idx="465">
                  <c:v>41233</c:v>
                </c:pt>
                <c:pt idx="466">
                  <c:v>41234</c:v>
                </c:pt>
                <c:pt idx="467">
                  <c:v>41236</c:v>
                </c:pt>
                <c:pt idx="468">
                  <c:v>41239</c:v>
                </c:pt>
                <c:pt idx="469">
                  <c:v>41240</c:v>
                </c:pt>
                <c:pt idx="470">
                  <c:v>41241</c:v>
                </c:pt>
                <c:pt idx="471">
                  <c:v>41242</c:v>
                </c:pt>
                <c:pt idx="472">
                  <c:v>41243</c:v>
                </c:pt>
                <c:pt idx="473">
                  <c:v>41246</c:v>
                </c:pt>
                <c:pt idx="474">
                  <c:v>41247</c:v>
                </c:pt>
                <c:pt idx="475">
                  <c:v>41248</c:v>
                </c:pt>
                <c:pt idx="476">
                  <c:v>41249</c:v>
                </c:pt>
                <c:pt idx="477">
                  <c:v>41250</c:v>
                </c:pt>
                <c:pt idx="478">
                  <c:v>41253</c:v>
                </c:pt>
                <c:pt idx="479">
                  <c:v>41254</c:v>
                </c:pt>
                <c:pt idx="480">
                  <c:v>41255</c:v>
                </c:pt>
                <c:pt idx="481">
                  <c:v>41256</c:v>
                </c:pt>
                <c:pt idx="482">
                  <c:v>41257</c:v>
                </c:pt>
                <c:pt idx="483">
                  <c:v>41260</c:v>
                </c:pt>
                <c:pt idx="484">
                  <c:v>41261</c:v>
                </c:pt>
                <c:pt idx="485">
                  <c:v>41262</c:v>
                </c:pt>
                <c:pt idx="486">
                  <c:v>41263</c:v>
                </c:pt>
                <c:pt idx="487">
                  <c:v>41264</c:v>
                </c:pt>
                <c:pt idx="488">
                  <c:v>41267</c:v>
                </c:pt>
                <c:pt idx="489">
                  <c:v>41269</c:v>
                </c:pt>
                <c:pt idx="490">
                  <c:v>41270</c:v>
                </c:pt>
                <c:pt idx="491">
                  <c:v>41271</c:v>
                </c:pt>
                <c:pt idx="492">
                  <c:v>41274</c:v>
                </c:pt>
                <c:pt idx="493">
                  <c:v>41276</c:v>
                </c:pt>
                <c:pt idx="494">
                  <c:v>41277</c:v>
                </c:pt>
                <c:pt idx="495">
                  <c:v>41278</c:v>
                </c:pt>
                <c:pt idx="496">
                  <c:v>41281</c:v>
                </c:pt>
                <c:pt idx="497">
                  <c:v>41282</c:v>
                </c:pt>
                <c:pt idx="498">
                  <c:v>41283</c:v>
                </c:pt>
                <c:pt idx="499">
                  <c:v>41284</c:v>
                </c:pt>
                <c:pt idx="500">
                  <c:v>41285</c:v>
                </c:pt>
                <c:pt idx="501">
                  <c:v>41288</c:v>
                </c:pt>
                <c:pt idx="502">
                  <c:v>41289</c:v>
                </c:pt>
                <c:pt idx="503">
                  <c:v>41290</c:v>
                </c:pt>
                <c:pt idx="504">
                  <c:v>41291</c:v>
                </c:pt>
                <c:pt idx="505">
                  <c:v>41292</c:v>
                </c:pt>
                <c:pt idx="506">
                  <c:v>41296</c:v>
                </c:pt>
                <c:pt idx="507">
                  <c:v>41297</c:v>
                </c:pt>
                <c:pt idx="508">
                  <c:v>41298</c:v>
                </c:pt>
                <c:pt idx="509">
                  <c:v>41299</c:v>
                </c:pt>
                <c:pt idx="510">
                  <c:v>41302</c:v>
                </c:pt>
                <c:pt idx="511">
                  <c:v>41303</c:v>
                </c:pt>
                <c:pt idx="512">
                  <c:v>41304</c:v>
                </c:pt>
                <c:pt idx="513">
                  <c:v>41305</c:v>
                </c:pt>
                <c:pt idx="514">
                  <c:v>41306</c:v>
                </c:pt>
                <c:pt idx="515">
                  <c:v>41309</c:v>
                </c:pt>
                <c:pt idx="516">
                  <c:v>41310</c:v>
                </c:pt>
                <c:pt idx="517">
                  <c:v>41311</c:v>
                </c:pt>
                <c:pt idx="518">
                  <c:v>41312</c:v>
                </c:pt>
                <c:pt idx="519">
                  <c:v>41313</c:v>
                </c:pt>
                <c:pt idx="520">
                  <c:v>41316</c:v>
                </c:pt>
                <c:pt idx="521">
                  <c:v>41317</c:v>
                </c:pt>
                <c:pt idx="522">
                  <c:v>41318</c:v>
                </c:pt>
                <c:pt idx="523">
                  <c:v>41319</c:v>
                </c:pt>
                <c:pt idx="524">
                  <c:v>41320</c:v>
                </c:pt>
                <c:pt idx="525">
                  <c:v>41324</c:v>
                </c:pt>
                <c:pt idx="526">
                  <c:v>41325</c:v>
                </c:pt>
                <c:pt idx="527">
                  <c:v>41326</c:v>
                </c:pt>
                <c:pt idx="528">
                  <c:v>41327</c:v>
                </c:pt>
                <c:pt idx="529">
                  <c:v>41330</c:v>
                </c:pt>
                <c:pt idx="530">
                  <c:v>41331</c:v>
                </c:pt>
                <c:pt idx="531">
                  <c:v>41332</c:v>
                </c:pt>
                <c:pt idx="532">
                  <c:v>41333</c:v>
                </c:pt>
                <c:pt idx="533">
                  <c:v>41334</c:v>
                </c:pt>
                <c:pt idx="534">
                  <c:v>41337</c:v>
                </c:pt>
                <c:pt idx="535">
                  <c:v>41338</c:v>
                </c:pt>
                <c:pt idx="536">
                  <c:v>41339</c:v>
                </c:pt>
                <c:pt idx="537">
                  <c:v>41340</c:v>
                </c:pt>
                <c:pt idx="538">
                  <c:v>41341</c:v>
                </c:pt>
                <c:pt idx="539">
                  <c:v>41344</c:v>
                </c:pt>
                <c:pt idx="540">
                  <c:v>41345</c:v>
                </c:pt>
                <c:pt idx="541">
                  <c:v>41346</c:v>
                </c:pt>
                <c:pt idx="542">
                  <c:v>41347</c:v>
                </c:pt>
                <c:pt idx="543">
                  <c:v>41348</c:v>
                </c:pt>
                <c:pt idx="544">
                  <c:v>41351</c:v>
                </c:pt>
                <c:pt idx="545">
                  <c:v>41352</c:v>
                </c:pt>
                <c:pt idx="546">
                  <c:v>41353</c:v>
                </c:pt>
                <c:pt idx="547">
                  <c:v>41354</c:v>
                </c:pt>
                <c:pt idx="548">
                  <c:v>41355</c:v>
                </c:pt>
                <c:pt idx="549">
                  <c:v>41358</c:v>
                </c:pt>
                <c:pt idx="550">
                  <c:v>41359</c:v>
                </c:pt>
                <c:pt idx="551">
                  <c:v>41360</c:v>
                </c:pt>
                <c:pt idx="552">
                  <c:v>41361</c:v>
                </c:pt>
                <c:pt idx="553">
                  <c:v>41365</c:v>
                </c:pt>
                <c:pt idx="554">
                  <c:v>41366</c:v>
                </c:pt>
                <c:pt idx="555">
                  <c:v>41367</c:v>
                </c:pt>
                <c:pt idx="556">
                  <c:v>41368</c:v>
                </c:pt>
                <c:pt idx="557">
                  <c:v>41369</c:v>
                </c:pt>
                <c:pt idx="558">
                  <c:v>41372</c:v>
                </c:pt>
                <c:pt idx="559">
                  <c:v>41373</c:v>
                </c:pt>
                <c:pt idx="560">
                  <c:v>41374</c:v>
                </c:pt>
                <c:pt idx="561">
                  <c:v>41375</c:v>
                </c:pt>
                <c:pt idx="562">
                  <c:v>41376</c:v>
                </c:pt>
                <c:pt idx="563">
                  <c:v>41379</c:v>
                </c:pt>
                <c:pt idx="564">
                  <c:v>41380</c:v>
                </c:pt>
                <c:pt idx="565">
                  <c:v>41381</c:v>
                </c:pt>
                <c:pt idx="566">
                  <c:v>41382</c:v>
                </c:pt>
                <c:pt idx="567">
                  <c:v>41383</c:v>
                </c:pt>
                <c:pt idx="568">
                  <c:v>41386</c:v>
                </c:pt>
                <c:pt idx="569">
                  <c:v>41387</c:v>
                </c:pt>
                <c:pt idx="570">
                  <c:v>41388</c:v>
                </c:pt>
                <c:pt idx="571">
                  <c:v>41389</c:v>
                </c:pt>
                <c:pt idx="572">
                  <c:v>41390</c:v>
                </c:pt>
                <c:pt idx="573">
                  <c:v>41393</c:v>
                </c:pt>
                <c:pt idx="574">
                  <c:v>41394</c:v>
                </c:pt>
                <c:pt idx="575">
                  <c:v>41395</c:v>
                </c:pt>
                <c:pt idx="576">
                  <c:v>41396</c:v>
                </c:pt>
                <c:pt idx="577">
                  <c:v>41397</c:v>
                </c:pt>
                <c:pt idx="578">
                  <c:v>41400</c:v>
                </c:pt>
                <c:pt idx="579">
                  <c:v>41401</c:v>
                </c:pt>
                <c:pt idx="580">
                  <c:v>41402</c:v>
                </c:pt>
                <c:pt idx="581">
                  <c:v>41403</c:v>
                </c:pt>
                <c:pt idx="582">
                  <c:v>41404</c:v>
                </c:pt>
                <c:pt idx="583">
                  <c:v>41407</c:v>
                </c:pt>
                <c:pt idx="584">
                  <c:v>41408</c:v>
                </c:pt>
                <c:pt idx="585">
                  <c:v>41409</c:v>
                </c:pt>
                <c:pt idx="586">
                  <c:v>41410</c:v>
                </c:pt>
                <c:pt idx="587">
                  <c:v>41411</c:v>
                </c:pt>
                <c:pt idx="588">
                  <c:v>41414</c:v>
                </c:pt>
                <c:pt idx="589">
                  <c:v>41415</c:v>
                </c:pt>
                <c:pt idx="590">
                  <c:v>41416</c:v>
                </c:pt>
                <c:pt idx="591">
                  <c:v>41417</c:v>
                </c:pt>
                <c:pt idx="592">
                  <c:v>41418</c:v>
                </c:pt>
                <c:pt idx="593">
                  <c:v>41422</c:v>
                </c:pt>
                <c:pt idx="594">
                  <c:v>41423</c:v>
                </c:pt>
                <c:pt idx="595">
                  <c:v>41424</c:v>
                </c:pt>
                <c:pt idx="596">
                  <c:v>41425</c:v>
                </c:pt>
                <c:pt idx="597">
                  <c:v>41428</c:v>
                </c:pt>
                <c:pt idx="598">
                  <c:v>41429</c:v>
                </c:pt>
                <c:pt idx="599">
                  <c:v>41430</c:v>
                </c:pt>
                <c:pt idx="600">
                  <c:v>41431</c:v>
                </c:pt>
                <c:pt idx="601">
                  <c:v>41432</c:v>
                </c:pt>
                <c:pt idx="602">
                  <c:v>41435</c:v>
                </c:pt>
                <c:pt idx="603">
                  <c:v>41436</c:v>
                </c:pt>
                <c:pt idx="604">
                  <c:v>41437</c:v>
                </c:pt>
                <c:pt idx="605">
                  <c:v>41438</c:v>
                </c:pt>
                <c:pt idx="606">
                  <c:v>41439</c:v>
                </c:pt>
                <c:pt idx="607">
                  <c:v>41442</c:v>
                </c:pt>
                <c:pt idx="608">
                  <c:v>41443</c:v>
                </c:pt>
                <c:pt idx="609">
                  <c:v>41444</c:v>
                </c:pt>
                <c:pt idx="610">
                  <c:v>41445</c:v>
                </c:pt>
                <c:pt idx="611">
                  <c:v>41446</c:v>
                </c:pt>
                <c:pt idx="612">
                  <c:v>41449</c:v>
                </c:pt>
                <c:pt idx="613">
                  <c:v>41450</c:v>
                </c:pt>
                <c:pt idx="614">
                  <c:v>41451</c:v>
                </c:pt>
                <c:pt idx="615">
                  <c:v>41452</c:v>
                </c:pt>
                <c:pt idx="616">
                  <c:v>41453</c:v>
                </c:pt>
                <c:pt idx="617">
                  <c:v>41456</c:v>
                </c:pt>
                <c:pt idx="618">
                  <c:v>41457</c:v>
                </c:pt>
                <c:pt idx="619">
                  <c:v>41458</c:v>
                </c:pt>
                <c:pt idx="620">
                  <c:v>41460</c:v>
                </c:pt>
                <c:pt idx="621">
                  <c:v>41463</c:v>
                </c:pt>
                <c:pt idx="622">
                  <c:v>41464</c:v>
                </c:pt>
                <c:pt idx="623">
                  <c:v>41465</c:v>
                </c:pt>
                <c:pt idx="624">
                  <c:v>41466</c:v>
                </c:pt>
                <c:pt idx="625">
                  <c:v>41467</c:v>
                </c:pt>
                <c:pt idx="626">
                  <c:v>41470</c:v>
                </c:pt>
                <c:pt idx="627">
                  <c:v>41471</c:v>
                </c:pt>
                <c:pt idx="628">
                  <c:v>41472</c:v>
                </c:pt>
                <c:pt idx="629">
                  <c:v>41473</c:v>
                </c:pt>
                <c:pt idx="630">
                  <c:v>41474</c:v>
                </c:pt>
                <c:pt idx="631">
                  <c:v>41477</c:v>
                </c:pt>
                <c:pt idx="632">
                  <c:v>41478</c:v>
                </c:pt>
                <c:pt idx="633">
                  <c:v>41479</c:v>
                </c:pt>
                <c:pt idx="634">
                  <c:v>41480</c:v>
                </c:pt>
                <c:pt idx="635">
                  <c:v>41481</c:v>
                </c:pt>
                <c:pt idx="636">
                  <c:v>41484</c:v>
                </c:pt>
                <c:pt idx="637">
                  <c:v>41485</c:v>
                </c:pt>
                <c:pt idx="638">
                  <c:v>41486</c:v>
                </c:pt>
                <c:pt idx="639">
                  <c:v>41487</c:v>
                </c:pt>
                <c:pt idx="640">
                  <c:v>41488</c:v>
                </c:pt>
                <c:pt idx="641">
                  <c:v>41491</c:v>
                </c:pt>
                <c:pt idx="642">
                  <c:v>41492</c:v>
                </c:pt>
                <c:pt idx="643">
                  <c:v>41493</c:v>
                </c:pt>
                <c:pt idx="644">
                  <c:v>41494</c:v>
                </c:pt>
                <c:pt idx="645">
                  <c:v>41495</c:v>
                </c:pt>
                <c:pt idx="646">
                  <c:v>41498</c:v>
                </c:pt>
                <c:pt idx="647">
                  <c:v>41499</c:v>
                </c:pt>
                <c:pt idx="648">
                  <c:v>41500</c:v>
                </c:pt>
                <c:pt idx="649">
                  <c:v>41501</c:v>
                </c:pt>
                <c:pt idx="650">
                  <c:v>41502</c:v>
                </c:pt>
                <c:pt idx="651">
                  <c:v>41505</c:v>
                </c:pt>
                <c:pt idx="652">
                  <c:v>41506</c:v>
                </c:pt>
                <c:pt idx="653">
                  <c:v>41507</c:v>
                </c:pt>
                <c:pt idx="654">
                  <c:v>41508</c:v>
                </c:pt>
                <c:pt idx="655">
                  <c:v>41509</c:v>
                </c:pt>
                <c:pt idx="656">
                  <c:v>41512</c:v>
                </c:pt>
                <c:pt idx="657">
                  <c:v>41513</c:v>
                </c:pt>
                <c:pt idx="658">
                  <c:v>41514</c:v>
                </c:pt>
                <c:pt idx="659">
                  <c:v>41515</c:v>
                </c:pt>
                <c:pt idx="660">
                  <c:v>41516</c:v>
                </c:pt>
                <c:pt idx="661">
                  <c:v>41520</c:v>
                </c:pt>
                <c:pt idx="662">
                  <c:v>41521</c:v>
                </c:pt>
                <c:pt idx="663">
                  <c:v>41522</c:v>
                </c:pt>
                <c:pt idx="664">
                  <c:v>41523</c:v>
                </c:pt>
                <c:pt idx="665">
                  <c:v>41526</c:v>
                </c:pt>
                <c:pt idx="666">
                  <c:v>41527</c:v>
                </c:pt>
                <c:pt idx="667">
                  <c:v>41528</c:v>
                </c:pt>
                <c:pt idx="668">
                  <c:v>41529</c:v>
                </c:pt>
                <c:pt idx="669">
                  <c:v>41530</c:v>
                </c:pt>
                <c:pt idx="670">
                  <c:v>41533</c:v>
                </c:pt>
                <c:pt idx="671">
                  <c:v>41534</c:v>
                </c:pt>
                <c:pt idx="672">
                  <c:v>41535</c:v>
                </c:pt>
                <c:pt idx="673">
                  <c:v>41536</c:v>
                </c:pt>
                <c:pt idx="674">
                  <c:v>41537</c:v>
                </c:pt>
                <c:pt idx="675">
                  <c:v>41540</c:v>
                </c:pt>
                <c:pt idx="676">
                  <c:v>41541</c:v>
                </c:pt>
                <c:pt idx="677">
                  <c:v>41542</c:v>
                </c:pt>
                <c:pt idx="678">
                  <c:v>41543</c:v>
                </c:pt>
                <c:pt idx="679">
                  <c:v>41544</c:v>
                </c:pt>
                <c:pt idx="680">
                  <c:v>41547</c:v>
                </c:pt>
                <c:pt idx="681">
                  <c:v>41548</c:v>
                </c:pt>
                <c:pt idx="682">
                  <c:v>41549</c:v>
                </c:pt>
                <c:pt idx="683">
                  <c:v>41550</c:v>
                </c:pt>
                <c:pt idx="684">
                  <c:v>41551</c:v>
                </c:pt>
                <c:pt idx="685">
                  <c:v>41554</c:v>
                </c:pt>
                <c:pt idx="686">
                  <c:v>41555</c:v>
                </c:pt>
                <c:pt idx="687">
                  <c:v>41556</c:v>
                </c:pt>
                <c:pt idx="688">
                  <c:v>41557</c:v>
                </c:pt>
                <c:pt idx="689">
                  <c:v>41558</c:v>
                </c:pt>
                <c:pt idx="690">
                  <c:v>41561</c:v>
                </c:pt>
                <c:pt idx="691">
                  <c:v>41562</c:v>
                </c:pt>
                <c:pt idx="692">
                  <c:v>41563</c:v>
                </c:pt>
                <c:pt idx="693">
                  <c:v>41564</c:v>
                </c:pt>
                <c:pt idx="694">
                  <c:v>41565</c:v>
                </c:pt>
                <c:pt idx="695">
                  <c:v>41568</c:v>
                </c:pt>
                <c:pt idx="696">
                  <c:v>41569</c:v>
                </c:pt>
                <c:pt idx="697">
                  <c:v>41570</c:v>
                </c:pt>
                <c:pt idx="698">
                  <c:v>41571</c:v>
                </c:pt>
                <c:pt idx="699">
                  <c:v>41572</c:v>
                </c:pt>
                <c:pt idx="700">
                  <c:v>41575</c:v>
                </c:pt>
                <c:pt idx="701">
                  <c:v>41576</c:v>
                </c:pt>
                <c:pt idx="702">
                  <c:v>41577</c:v>
                </c:pt>
                <c:pt idx="703">
                  <c:v>41578</c:v>
                </c:pt>
                <c:pt idx="704">
                  <c:v>41579</c:v>
                </c:pt>
                <c:pt idx="705">
                  <c:v>41582</c:v>
                </c:pt>
                <c:pt idx="706">
                  <c:v>41583</c:v>
                </c:pt>
                <c:pt idx="707">
                  <c:v>41584</c:v>
                </c:pt>
                <c:pt idx="708">
                  <c:v>41585</c:v>
                </c:pt>
                <c:pt idx="709">
                  <c:v>41586</c:v>
                </c:pt>
                <c:pt idx="710">
                  <c:v>41589</c:v>
                </c:pt>
                <c:pt idx="711">
                  <c:v>41590</c:v>
                </c:pt>
                <c:pt idx="712">
                  <c:v>41591</c:v>
                </c:pt>
                <c:pt idx="713">
                  <c:v>41592</c:v>
                </c:pt>
                <c:pt idx="714">
                  <c:v>41593</c:v>
                </c:pt>
                <c:pt idx="715">
                  <c:v>41596</c:v>
                </c:pt>
                <c:pt idx="716">
                  <c:v>41597</c:v>
                </c:pt>
                <c:pt idx="717">
                  <c:v>41598</c:v>
                </c:pt>
                <c:pt idx="718">
                  <c:v>41599</c:v>
                </c:pt>
                <c:pt idx="719">
                  <c:v>41600</c:v>
                </c:pt>
                <c:pt idx="720">
                  <c:v>41603</c:v>
                </c:pt>
                <c:pt idx="721">
                  <c:v>41604</c:v>
                </c:pt>
                <c:pt idx="722">
                  <c:v>41605</c:v>
                </c:pt>
                <c:pt idx="723">
                  <c:v>41607</c:v>
                </c:pt>
                <c:pt idx="724">
                  <c:v>41610</c:v>
                </c:pt>
                <c:pt idx="725">
                  <c:v>41611</c:v>
                </c:pt>
                <c:pt idx="726">
                  <c:v>41612</c:v>
                </c:pt>
                <c:pt idx="727">
                  <c:v>41613</c:v>
                </c:pt>
                <c:pt idx="728">
                  <c:v>41614</c:v>
                </c:pt>
                <c:pt idx="729">
                  <c:v>41617</c:v>
                </c:pt>
                <c:pt idx="730">
                  <c:v>41618</c:v>
                </c:pt>
                <c:pt idx="731">
                  <c:v>41619</c:v>
                </c:pt>
                <c:pt idx="732">
                  <c:v>41620</c:v>
                </c:pt>
                <c:pt idx="733">
                  <c:v>41621</c:v>
                </c:pt>
                <c:pt idx="734">
                  <c:v>41624</c:v>
                </c:pt>
                <c:pt idx="735">
                  <c:v>41625</c:v>
                </c:pt>
                <c:pt idx="736">
                  <c:v>41626</c:v>
                </c:pt>
                <c:pt idx="737">
                  <c:v>41627</c:v>
                </c:pt>
                <c:pt idx="738">
                  <c:v>41628</c:v>
                </c:pt>
                <c:pt idx="739">
                  <c:v>41631</c:v>
                </c:pt>
                <c:pt idx="740">
                  <c:v>41632</c:v>
                </c:pt>
                <c:pt idx="741">
                  <c:v>41634</c:v>
                </c:pt>
                <c:pt idx="742">
                  <c:v>41635</c:v>
                </c:pt>
                <c:pt idx="743">
                  <c:v>41638</c:v>
                </c:pt>
                <c:pt idx="744">
                  <c:v>41639</c:v>
                </c:pt>
                <c:pt idx="745">
                  <c:v>41641</c:v>
                </c:pt>
                <c:pt idx="746">
                  <c:v>41642</c:v>
                </c:pt>
                <c:pt idx="747">
                  <c:v>41645</c:v>
                </c:pt>
                <c:pt idx="748">
                  <c:v>41646</c:v>
                </c:pt>
                <c:pt idx="749">
                  <c:v>41647</c:v>
                </c:pt>
                <c:pt idx="750">
                  <c:v>41648</c:v>
                </c:pt>
                <c:pt idx="751">
                  <c:v>41649</c:v>
                </c:pt>
                <c:pt idx="752">
                  <c:v>41652</c:v>
                </c:pt>
                <c:pt idx="753">
                  <c:v>41653</c:v>
                </c:pt>
                <c:pt idx="754">
                  <c:v>41654</c:v>
                </c:pt>
                <c:pt idx="755">
                  <c:v>41655</c:v>
                </c:pt>
                <c:pt idx="756">
                  <c:v>41656</c:v>
                </c:pt>
                <c:pt idx="757">
                  <c:v>41660</c:v>
                </c:pt>
                <c:pt idx="758">
                  <c:v>41661</c:v>
                </c:pt>
                <c:pt idx="759">
                  <c:v>41662</c:v>
                </c:pt>
                <c:pt idx="760">
                  <c:v>41663</c:v>
                </c:pt>
                <c:pt idx="761">
                  <c:v>41666</c:v>
                </c:pt>
                <c:pt idx="762">
                  <c:v>41667</c:v>
                </c:pt>
                <c:pt idx="763">
                  <c:v>41668</c:v>
                </c:pt>
                <c:pt idx="764">
                  <c:v>41669</c:v>
                </c:pt>
                <c:pt idx="765">
                  <c:v>41670</c:v>
                </c:pt>
                <c:pt idx="766">
                  <c:v>41673</c:v>
                </c:pt>
                <c:pt idx="767">
                  <c:v>41674</c:v>
                </c:pt>
                <c:pt idx="768">
                  <c:v>41675</c:v>
                </c:pt>
                <c:pt idx="769">
                  <c:v>41676</c:v>
                </c:pt>
                <c:pt idx="770">
                  <c:v>41677</c:v>
                </c:pt>
                <c:pt idx="771">
                  <c:v>41680</c:v>
                </c:pt>
                <c:pt idx="772">
                  <c:v>41681</c:v>
                </c:pt>
                <c:pt idx="773">
                  <c:v>41682</c:v>
                </c:pt>
                <c:pt idx="774">
                  <c:v>41683</c:v>
                </c:pt>
                <c:pt idx="775">
                  <c:v>41684</c:v>
                </c:pt>
                <c:pt idx="776">
                  <c:v>41688</c:v>
                </c:pt>
                <c:pt idx="777">
                  <c:v>41689</c:v>
                </c:pt>
                <c:pt idx="778">
                  <c:v>41690</c:v>
                </c:pt>
                <c:pt idx="779">
                  <c:v>41691</c:v>
                </c:pt>
                <c:pt idx="780">
                  <c:v>41694</c:v>
                </c:pt>
                <c:pt idx="781">
                  <c:v>41695</c:v>
                </c:pt>
                <c:pt idx="782">
                  <c:v>41696</c:v>
                </c:pt>
                <c:pt idx="783">
                  <c:v>41697</c:v>
                </c:pt>
                <c:pt idx="784">
                  <c:v>41698</c:v>
                </c:pt>
                <c:pt idx="785">
                  <c:v>41701</c:v>
                </c:pt>
                <c:pt idx="786">
                  <c:v>41702</c:v>
                </c:pt>
                <c:pt idx="787">
                  <c:v>41703</c:v>
                </c:pt>
                <c:pt idx="788">
                  <c:v>41704</c:v>
                </c:pt>
                <c:pt idx="789">
                  <c:v>41705</c:v>
                </c:pt>
                <c:pt idx="790">
                  <c:v>41708</c:v>
                </c:pt>
                <c:pt idx="791">
                  <c:v>41709</c:v>
                </c:pt>
                <c:pt idx="792">
                  <c:v>41710</c:v>
                </c:pt>
                <c:pt idx="793">
                  <c:v>41711</c:v>
                </c:pt>
                <c:pt idx="794">
                  <c:v>41712</c:v>
                </c:pt>
                <c:pt idx="795">
                  <c:v>41715</c:v>
                </c:pt>
                <c:pt idx="796">
                  <c:v>41716</c:v>
                </c:pt>
                <c:pt idx="797">
                  <c:v>41717</c:v>
                </c:pt>
                <c:pt idx="798">
                  <c:v>41718</c:v>
                </c:pt>
                <c:pt idx="799">
                  <c:v>41719</c:v>
                </c:pt>
                <c:pt idx="800">
                  <c:v>41722</c:v>
                </c:pt>
                <c:pt idx="801">
                  <c:v>41723</c:v>
                </c:pt>
                <c:pt idx="802">
                  <c:v>41724</c:v>
                </c:pt>
                <c:pt idx="803">
                  <c:v>41725</c:v>
                </c:pt>
                <c:pt idx="804">
                  <c:v>41726</c:v>
                </c:pt>
                <c:pt idx="805">
                  <c:v>41729</c:v>
                </c:pt>
                <c:pt idx="806">
                  <c:v>41730</c:v>
                </c:pt>
                <c:pt idx="807">
                  <c:v>41731</c:v>
                </c:pt>
                <c:pt idx="808">
                  <c:v>41732</c:v>
                </c:pt>
                <c:pt idx="809">
                  <c:v>41733</c:v>
                </c:pt>
                <c:pt idx="810">
                  <c:v>41736</c:v>
                </c:pt>
                <c:pt idx="811">
                  <c:v>41737</c:v>
                </c:pt>
                <c:pt idx="812">
                  <c:v>41738</c:v>
                </c:pt>
                <c:pt idx="813">
                  <c:v>41739</c:v>
                </c:pt>
                <c:pt idx="814">
                  <c:v>41740</c:v>
                </c:pt>
                <c:pt idx="815">
                  <c:v>41743</c:v>
                </c:pt>
                <c:pt idx="816">
                  <c:v>41744</c:v>
                </c:pt>
                <c:pt idx="817">
                  <c:v>41745</c:v>
                </c:pt>
                <c:pt idx="818">
                  <c:v>41746</c:v>
                </c:pt>
                <c:pt idx="819">
                  <c:v>41750</c:v>
                </c:pt>
                <c:pt idx="820">
                  <c:v>41751</c:v>
                </c:pt>
                <c:pt idx="821">
                  <c:v>41752</c:v>
                </c:pt>
                <c:pt idx="822">
                  <c:v>41753</c:v>
                </c:pt>
                <c:pt idx="823">
                  <c:v>41754</c:v>
                </c:pt>
                <c:pt idx="824">
                  <c:v>41757</c:v>
                </c:pt>
                <c:pt idx="825">
                  <c:v>41758</c:v>
                </c:pt>
                <c:pt idx="826">
                  <c:v>41759</c:v>
                </c:pt>
                <c:pt idx="827">
                  <c:v>41760</c:v>
                </c:pt>
                <c:pt idx="828">
                  <c:v>41761</c:v>
                </c:pt>
                <c:pt idx="829">
                  <c:v>41764</c:v>
                </c:pt>
                <c:pt idx="830">
                  <c:v>41765</c:v>
                </c:pt>
                <c:pt idx="831">
                  <c:v>41766</c:v>
                </c:pt>
                <c:pt idx="832">
                  <c:v>41767</c:v>
                </c:pt>
                <c:pt idx="833">
                  <c:v>41768</c:v>
                </c:pt>
                <c:pt idx="834">
                  <c:v>41771</c:v>
                </c:pt>
                <c:pt idx="835">
                  <c:v>41772</c:v>
                </c:pt>
                <c:pt idx="836">
                  <c:v>41773</c:v>
                </c:pt>
                <c:pt idx="837">
                  <c:v>41774</c:v>
                </c:pt>
                <c:pt idx="838">
                  <c:v>41775</c:v>
                </c:pt>
                <c:pt idx="839">
                  <c:v>41778</c:v>
                </c:pt>
                <c:pt idx="840">
                  <c:v>41779</c:v>
                </c:pt>
                <c:pt idx="841">
                  <c:v>41780</c:v>
                </c:pt>
                <c:pt idx="842">
                  <c:v>41781</c:v>
                </c:pt>
                <c:pt idx="843">
                  <c:v>41782</c:v>
                </c:pt>
                <c:pt idx="844">
                  <c:v>41786</c:v>
                </c:pt>
                <c:pt idx="845">
                  <c:v>41787</c:v>
                </c:pt>
                <c:pt idx="846">
                  <c:v>41788</c:v>
                </c:pt>
                <c:pt idx="847">
                  <c:v>41789</c:v>
                </c:pt>
                <c:pt idx="848">
                  <c:v>41792</c:v>
                </c:pt>
                <c:pt idx="849">
                  <c:v>41793</c:v>
                </c:pt>
                <c:pt idx="850">
                  <c:v>41794</c:v>
                </c:pt>
                <c:pt idx="851">
                  <c:v>41795</c:v>
                </c:pt>
                <c:pt idx="852">
                  <c:v>41796</c:v>
                </c:pt>
                <c:pt idx="853">
                  <c:v>41799</c:v>
                </c:pt>
                <c:pt idx="854">
                  <c:v>41800</c:v>
                </c:pt>
                <c:pt idx="855">
                  <c:v>41801</c:v>
                </c:pt>
                <c:pt idx="856">
                  <c:v>41802</c:v>
                </c:pt>
                <c:pt idx="857">
                  <c:v>41803</c:v>
                </c:pt>
                <c:pt idx="858">
                  <c:v>41806</c:v>
                </c:pt>
                <c:pt idx="859">
                  <c:v>41807</c:v>
                </c:pt>
                <c:pt idx="860">
                  <c:v>41808</c:v>
                </c:pt>
                <c:pt idx="861">
                  <c:v>41809</c:v>
                </c:pt>
                <c:pt idx="862">
                  <c:v>41810</c:v>
                </c:pt>
                <c:pt idx="863">
                  <c:v>41813</c:v>
                </c:pt>
                <c:pt idx="864">
                  <c:v>41814</c:v>
                </c:pt>
                <c:pt idx="865">
                  <c:v>41815</c:v>
                </c:pt>
                <c:pt idx="866">
                  <c:v>41816</c:v>
                </c:pt>
                <c:pt idx="867">
                  <c:v>41817</c:v>
                </c:pt>
                <c:pt idx="868">
                  <c:v>41820</c:v>
                </c:pt>
                <c:pt idx="869">
                  <c:v>41821</c:v>
                </c:pt>
                <c:pt idx="870">
                  <c:v>41822</c:v>
                </c:pt>
                <c:pt idx="871">
                  <c:v>41823</c:v>
                </c:pt>
                <c:pt idx="872">
                  <c:v>41827</c:v>
                </c:pt>
                <c:pt idx="873">
                  <c:v>41828</c:v>
                </c:pt>
                <c:pt idx="874">
                  <c:v>41829</c:v>
                </c:pt>
                <c:pt idx="875">
                  <c:v>41830</c:v>
                </c:pt>
                <c:pt idx="876">
                  <c:v>41831</c:v>
                </c:pt>
                <c:pt idx="877">
                  <c:v>41834</c:v>
                </c:pt>
                <c:pt idx="878">
                  <c:v>41835</c:v>
                </c:pt>
                <c:pt idx="879">
                  <c:v>41836</c:v>
                </c:pt>
                <c:pt idx="880">
                  <c:v>41837</c:v>
                </c:pt>
                <c:pt idx="881">
                  <c:v>41838</c:v>
                </c:pt>
                <c:pt idx="882">
                  <c:v>41841</c:v>
                </c:pt>
                <c:pt idx="883">
                  <c:v>41842</c:v>
                </c:pt>
                <c:pt idx="884">
                  <c:v>41843</c:v>
                </c:pt>
                <c:pt idx="885">
                  <c:v>41844</c:v>
                </c:pt>
                <c:pt idx="886">
                  <c:v>41845</c:v>
                </c:pt>
                <c:pt idx="887">
                  <c:v>41848</c:v>
                </c:pt>
                <c:pt idx="888">
                  <c:v>41849</c:v>
                </c:pt>
                <c:pt idx="889">
                  <c:v>41850</c:v>
                </c:pt>
                <c:pt idx="890">
                  <c:v>41851</c:v>
                </c:pt>
                <c:pt idx="891">
                  <c:v>41852</c:v>
                </c:pt>
                <c:pt idx="892">
                  <c:v>41855</c:v>
                </c:pt>
                <c:pt idx="893">
                  <c:v>41856</c:v>
                </c:pt>
                <c:pt idx="894">
                  <c:v>41857</c:v>
                </c:pt>
                <c:pt idx="895">
                  <c:v>41858</c:v>
                </c:pt>
                <c:pt idx="896">
                  <c:v>41859</c:v>
                </c:pt>
                <c:pt idx="897">
                  <c:v>41862</c:v>
                </c:pt>
                <c:pt idx="898">
                  <c:v>41863</c:v>
                </c:pt>
                <c:pt idx="899">
                  <c:v>41864</c:v>
                </c:pt>
                <c:pt idx="900">
                  <c:v>41865</c:v>
                </c:pt>
                <c:pt idx="901">
                  <c:v>41866</c:v>
                </c:pt>
                <c:pt idx="902">
                  <c:v>41869</c:v>
                </c:pt>
                <c:pt idx="903">
                  <c:v>41870</c:v>
                </c:pt>
                <c:pt idx="904">
                  <c:v>41871</c:v>
                </c:pt>
                <c:pt idx="905">
                  <c:v>41872</c:v>
                </c:pt>
                <c:pt idx="906">
                  <c:v>41873</c:v>
                </c:pt>
                <c:pt idx="907">
                  <c:v>41876</c:v>
                </c:pt>
                <c:pt idx="908">
                  <c:v>41877</c:v>
                </c:pt>
                <c:pt idx="909">
                  <c:v>41878</c:v>
                </c:pt>
                <c:pt idx="910">
                  <c:v>41879</c:v>
                </c:pt>
                <c:pt idx="911">
                  <c:v>41880</c:v>
                </c:pt>
                <c:pt idx="912">
                  <c:v>41884</c:v>
                </c:pt>
                <c:pt idx="913">
                  <c:v>41885</c:v>
                </c:pt>
                <c:pt idx="914">
                  <c:v>41886</c:v>
                </c:pt>
                <c:pt idx="915">
                  <c:v>41887</c:v>
                </c:pt>
                <c:pt idx="916">
                  <c:v>41890</c:v>
                </c:pt>
                <c:pt idx="917">
                  <c:v>41891</c:v>
                </c:pt>
                <c:pt idx="918">
                  <c:v>41892</c:v>
                </c:pt>
                <c:pt idx="919">
                  <c:v>41893</c:v>
                </c:pt>
                <c:pt idx="920">
                  <c:v>41894</c:v>
                </c:pt>
                <c:pt idx="921">
                  <c:v>41897</c:v>
                </c:pt>
                <c:pt idx="922">
                  <c:v>41898</c:v>
                </c:pt>
                <c:pt idx="923">
                  <c:v>41899</c:v>
                </c:pt>
                <c:pt idx="924">
                  <c:v>41900</c:v>
                </c:pt>
                <c:pt idx="925">
                  <c:v>41901</c:v>
                </c:pt>
                <c:pt idx="926">
                  <c:v>41904</c:v>
                </c:pt>
                <c:pt idx="927">
                  <c:v>41905</c:v>
                </c:pt>
                <c:pt idx="928">
                  <c:v>41906</c:v>
                </c:pt>
                <c:pt idx="929">
                  <c:v>41907</c:v>
                </c:pt>
                <c:pt idx="930">
                  <c:v>41908</c:v>
                </c:pt>
                <c:pt idx="931">
                  <c:v>41911</c:v>
                </c:pt>
                <c:pt idx="932">
                  <c:v>41912</c:v>
                </c:pt>
                <c:pt idx="933">
                  <c:v>41913</c:v>
                </c:pt>
                <c:pt idx="934">
                  <c:v>41914</c:v>
                </c:pt>
                <c:pt idx="935">
                  <c:v>41915</c:v>
                </c:pt>
                <c:pt idx="936">
                  <c:v>41918</c:v>
                </c:pt>
                <c:pt idx="937">
                  <c:v>41919</c:v>
                </c:pt>
                <c:pt idx="938">
                  <c:v>41920</c:v>
                </c:pt>
                <c:pt idx="939">
                  <c:v>41921</c:v>
                </c:pt>
                <c:pt idx="940">
                  <c:v>41922</c:v>
                </c:pt>
                <c:pt idx="941">
                  <c:v>41925</c:v>
                </c:pt>
                <c:pt idx="942">
                  <c:v>41926</c:v>
                </c:pt>
                <c:pt idx="943">
                  <c:v>41927</c:v>
                </c:pt>
                <c:pt idx="944">
                  <c:v>41928</c:v>
                </c:pt>
                <c:pt idx="945">
                  <c:v>41929</c:v>
                </c:pt>
                <c:pt idx="946">
                  <c:v>41932</c:v>
                </c:pt>
                <c:pt idx="947">
                  <c:v>41933</c:v>
                </c:pt>
                <c:pt idx="948">
                  <c:v>41934</c:v>
                </c:pt>
                <c:pt idx="949">
                  <c:v>41935</c:v>
                </c:pt>
                <c:pt idx="950">
                  <c:v>41936</c:v>
                </c:pt>
                <c:pt idx="951">
                  <c:v>41939</c:v>
                </c:pt>
                <c:pt idx="952">
                  <c:v>41940</c:v>
                </c:pt>
                <c:pt idx="953">
                  <c:v>41941</c:v>
                </c:pt>
                <c:pt idx="954">
                  <c:v>41942</c:v>
                </c:pt>
                <c:pt idx="955">
                  <c:v>41943</c:v>
                </c:pt>
                <c:pt idx="956">
                  <c:v>41946</c:v>
                </c:pt>
                <c:pt idx="957">
                  <c:v>41947</c:v>
                </c:pt>
                <c:pt idx="958">
                  <c:v>41948</c:v>
                </c:pt>
                <c:pt idx="959">
                  <c:v>41949</c:v>
                </c:pt>
                <c:pt idx="960">
                  <c:v>41950</c:v>
                </c:pt>
                <c:pt idx="961">
                  <c:v>41953</c:v>
                </c:pt>
                <c:pt idx="962">
                  <c:v>41954</c:v>
                </c:pt>
                <c:pt idx="963">
                  <c:v>41955</c:v>
                </c:pt>
                <c:pt idx="964">
                  <c:v>41956</c:v>
                </c:pt>
                <c:pt idx="965">
                  <c:v>41957</c:v>
                </c:pt>
                <c:pt idx="966">
                  <c:v>41960</c:v>
                </c:pt>
                <c:pt idx="967">
                  <c:v>41961</c:v>
                </c:pt>
                <c:pt idx="968">
                  <c:v>41962</c:v>
                </c:pt>
                <c:pt idx="969">
                  <c:v>41963</c:v>
                </c:pt>
                <c:pt idx="970">
                  <c:v>41964</c:v>
                </c:pt>
                <c:pt idx="971">
                  <c:v>41967</c:v>
                </c:pt>
                <c:pt idx="972">
                  <c:v>41968</c:v>
                </c:pt>
                <c:pt idx="973">
                  <c:v>41969</c:v>
                </c:pt>
                <c:pt idx="974">
                  <c:v>41971</c:v>
                </c:pt>
                <c:pt idx="975">
                  <c:v>41974</c:v>
                </c:pt>
                <c:pt idx="976">
                  <c:v>41975</c:v>
                </c:pt>
                <c:pt idx="977">
                  <c:v>41976</c:v>
                </c:pt>
                <c:pt idx="978">
                  <c:v>41977</c:v>
                </c:pt>
                <c:pt idx="979">
                  <c:v>41978</c:v>
                </c:pt>
                <c:pt idx="980">
                  <c:v>41981</c:v>
                </c:pt>
                <c:pt idx="981">
                  <c:v>41982</c:v>
                </c:pt>
                <c:pt idx="982">
                  <c:v>41983</c:v>
                </c:pt>
                <c:pt idx="983">
                  <c:v>41984</c:v>
                </c:pt>
                <c:pt idx="984">
                  <c:v>41985</c:v>
                </c:pt>
                <c:pt idx="985">
                  <c:v>41988</c:v>
                </c:pt>
                <c:pt idx="986">
                  <c:v>41989</c:v>
                </c:pt>
                <c:pt idx="987">
                  <c:v>41990</c:v>
                </c:pt>
                <c:pt idx="988">
                  <c:v>41991</c:v>
                </c:pt>
                <c:pt idx="989">
                  <c:v>41992</c:v>
                </c:pt>
                <c:pt idx="990">
                  <c:v>41995</c:v>
                </c:pt>
                <c:pt idx="991">
                  <c:v>41996</c:v>
                </c:pt>
                <c:pt idx="992">
                  <c:v>41997</c:v>
                </c:pt>
                <c:pt idx="993">
                  <c:v>41999</c:v>
                </c:pt>
                <c:pt idx="994">
                  <c:v>42002</c:v>
                </c:pt>
                <c:pt idx="995">
                  <c:v>42003</c:v>
                </c:pt>
                <c:pt idx="996">
                  <c:v>42004</c:v>
                </c:pt>
                <c:pt idx="997">
                  <c:v>42006</c:v>
                </c:pt>
                <c:pt idx="998">
                  <c:v>42009</c:v>
                </c:pt>
                <c:pt idx="999">
                  <c:v>42010</c:v>
                </c:pt>
                <c:pt idx="1000">
                  <c:v>42011</c:v>
                </c:pt>
                <c:pt idx="1001">
                  <c:v>42012</c:v>
                </c:pt>
                <c:pt idx="1002">
                  <c:v>42013</c:v>
                </c:pt>
                <c:pt idx="1003">
                  <c:v>42016</c:v>
                </c:pt>
                <c:pt idx="1004">
                  <c:v>42017</c:v>
                </c:pt>
                <c:pt idx="1005">
                  <c:v>42018</c:v>
                </c:pt>
                <c:pt idx="1006">
                  <c:v>42019</c:v>
                </c:pt>
                <c:pt idx="1007">
                  <c:v>42020</c:v>
                </c:pt>
                <c:pt idx="1008">
                  <c:v>42024</c:v>
                </c:pt>
                <c:pt idx="1009">
                  <c:v>42025</c:v>
                </c:pt>
                <c:pt idx="1010">
                  <c:v>42026</c:v>
                </c:pt>
                <c:pt idx="1011">
                  <c:v>42027</c:v>
                </c:pt>
                <c:pt idx="1012">
                  <c:v>42030</c:v>
                </c:pt>
                <c:pt idx="1013">
                  <c:v>42031</c:v>
                </c:pt>
                <c:pt idx="1014">
                  <c:v>42032</c:v>
                </c:pt>
                <c:pt idx="1015">
                  <c:v>42033</c:v>
                </c:pt>
                <c:pt idx="1016">
                  <c:v>42034</c:v>
                </c:pt>
                <c:pt idx="1017">
                  <c:v>42037</c:v>
                </c:pt>
                <c:pt idx="1018">
                  <c:v>42038</c:v>
                </c:pt>
                <c:pt idx="1019">
                  <c:v>42039</c:v>
                </c:pt>
                <c:pt idx="1020">
                  <c:v>42040</c:v>
                </c:pt>
                <c:pt idx="1021">
                  <c:v>42041</c:v>
                </c:pt>
                <c:pt idx="1022">
                  <c:v>42044</c:v>
                </c:pt>
                <c:pt idx="1023">
                  <c:v>42045</c:v>
                </c:pt>
                <c:pt idx="1024">
                  <c:v>42046</c:v>
                </c:pt>
                <c:pt idx="1025">
                  <c:v>42047</c:v>
                </c:pt>
                <c:pt idx="1026">
                  <c:v>42048</c:v>
                </c:pt>
                <c:pt idx="1027">
                  <c:v>42052</c:v>
                </c:pt>
                <c:pt idx="1028">
                  <c:v>42053</c:v>
                </c:pt>
                <c:pt idx="1029">
                  <c:v>42054</c:v>
                </c:pt>
                <c:pt idx="1030">
                  <c:v>42055</c:v>
                </c:pt>
                <c:pt idx="1031">
                  <c:v>42058</c:v>
                </c:pt>
                <c:pt idx="1032">
                  <c:v>42059</c:v>
                </c:pt>
                <c:pt idx="1033">
                  <c:v>42060</c:v>
                </c:pt>
                <c:pt idx="1034">
                  <c:v>42061</c:v>
                </c:pt>
                <c:pt idx="1035">
                  <c:v>42062</c:v>
                </c:pt>
                <c:pt idx="1036">
                  <c:v>42065</c:v>
                </c:pt>
                <c:pt idx="1037">
                  <c:v>42066</c:v>
                </c:pt>
                <c:pt idx="1038">
                  <c:v>42067</c:v>
                </c:pt>
                <c:pt idx="1039">
                  <c:v>42068</c:v>
                </c:pt>
                <c:pt idx="1040">
                  <c:v>42069</c:v>
                </c:pt>
                <c:pt idx="1041">
                  <c:v>42072</c:v>
                </c:pt>
                <c:pt idx="1042">
                  <c:v>42073</c:v>
                </c:pt>
                <c:pt idx="1043">
                  <c:v>42074</c:v>
                </c:pt>
                <c:pt idx="1044">
                  <c:v>42075</c:v>
                </c:pt>
                <c:pt idx="1045">
                  <c:v>42076</c:v>
                </c:pt>
                <c:pt idx="1046">
                  <c:v>42079</c:v>
                </c:pt>
                <c:pt idx="1047">
                  <c:v>42080</c:v>
                </c:pt>
                <c:pt idx="1048">
                  <c:v>42081</c:v>
                </c:pt>
                <c:pt idx="1049">
                  <c:v>42082</c:v>
                </c:pt>
                <c:pt idx="1050">
                  <c:v>42083</c:v>
                </c:pt>
                <c:pt idx="1051">
                  <c:v>42086</c:v>
                </c:pt>
                <c:pt idx="1052">
                  <c:v>42087</c:v>
                </c:pt>
                <c:pt idx="1053">
                  <c:v>42088</c:v>
                </c:pt>
                <c:pt idx="1054">
                  <c:v>42089</c:v>
                </c:pt>
                <c:pt idx="1055">
                  <c:v>42090</c:v>
                </c:pt>
                <c:pt idx="1056">
                  <c:v>42093</c:v>
                </c:pt>
                <c:pt idx="1057">
                  <c:v>42094</c:v>
                </c:pt>
                <c:pt idx="1058">
                  <c:v>42095</c:v>
                </c:pt>
                <c:pt idx="1059">
                  <c:v>42096</c:v>
                </c:pt>
                <c:pt idx="1060">
                  <c:v>42100</c:v>
                </c:pt>
                <c:pt idx="1061">
                  <c:v>42101</c:v>
                </c:pt>
                <c:pt idx="1062">
                  <c:v>42102</c:v>
                </c:pt>
                <c:pt idx="1063">
                  <c:v>42103</c:v>
                </c:pt>
                <c:pt idx="1064">
                  <c:v>42104</c:v>
                </c:pt>
                <c:pt idx="1065">
                  <c:v>42107</c:v>
                </c:pt>
                <c:pt idx="1066">
                  <c:v>42108</c:v>
                </c:pt>
                <c:pt idx="1067">
                  <c:v>42109</c:v>
                </c:pt>
                <c:pt idx="1068">
                  <c:v>42110</c:v>
                </c:pt>
                <c:pt idx="1069">
                  <c:v>42111</c:v>
                </c:pt>
                <c:pt idx="1070">
                  <c:v>42114</c:v>
                </c:pt>
                <c:pt idx="1071">
                  <c:v>42115</c:v>
                </c:pt>
                <c:pt idx="1072">
                  <c:v>42116</c:v>
                </c:pt>
                <c:pt idx="1073">
                  <c:v>42117</c:v>
                </c:pt>
                <c:pt idx="1074">
                  <c:v>42118</c:v>
                </c:pt>
                <c:pt idx="1075">
                  <c:v>42121</c:v>
                </c:pt>
                <c:pt idx="1076">
                  <c:v>42122</c:v>
                </c:pt>
                <c:pt idx="1077">
                  <c:v>42123</c:v>
                </c:pt>
                <c:pt idx="1078">
                  <c:v>42124</c:v>
                </c:pt>
                <c:pt idx="1079">
                  <c:v>42125</c:v>
                </c:pt>
                <c:pt idx="1080">
                  <c:v>42128</c:v>
                </c:pt>
                <c:pt idx="1081">
                  <c:v>42129</c:v>
                </c:pt>
                <c:pt idx="1082">
                  <c:v>42130</c:v>
                </c:pt>
                <c:pt idx="1083">
                  <c:v>42131</c:v>
                </c:pt>
                <c:pt idx="1084">
                  <c:v>42132</c:v>
                </c:pt>
                <c:pt idx="1085">
                  <c:v>42135</c:v>
                </c:pt>
                <c:pt idx="1086">
                  <c:v>42136</c:v>
                </c:pt>
                <c:pt idx="1087">
                  <c:v>42137</c:v>
                </c:pt>
                <c:pt idx="1088">
                  <c:v>42138</c:v>
                </c:pt>
                <c:pt idx="1089">
                  <c:v>42139</c:v>
                </c:pt>
                <c:pt idx="1090">
                  <c:v>42142</c:v>
                </c:pt>
                <c:pt idx="1091">
                  <c:v>42143</c:v>
                </c:pt>
                <c:pt idx="1092">
                  <c:v>42144</c:v>
                </c:pt>
                <c:pt idx="1093">
                  <c:v>42145</c:v>
                </c:pt>
                <c:pt idx="1094">
                  <c:v>42146</c:v>
                </c:pt>
                <c:pt idx="1095">
                  <c:v>42150</c:v>
                </c:pt>
                <c:pt idx="1096">
                  <c:v>42151</c:v>
                </c:pt>
                <c:pt idx="1097">
                  <c:v>42152</c:v>
                </c:pt>
                <c:pt idx="1098">
                  <c:v>42153</c:v>
                </c:pt>
                <c:pt idx="1099">
                  <c:v>42156</c:v>
                </c:pt>
                <c:pt idx="1100">
                  <c:v>42157</c:v>
                </c:pt>
                <c:pt idx="1101">
                  <c:v>42158</c:v>
                </c:pt>
                <c:pt idx="1102">
                  <c:v>42159</c:v>
                </c:pt>
                <c:pt idx="1103">
                  <c:v>42160</c:v>
                </c:pt>
                <c:pt idx="1104">
                  <c:v>42163</c:v>
                </c:pt>
                <c:pt idx="1105">
                  <c:v>42164</c:v>
                </c:pt>
                <c:pt idx="1106">
                  <c:v>42165</c:v>
                </c:pt>
                <c:pt idx="1107">
                  <c:v>42166</c:v>
                </c:pt>
                <c:pt idx="1108">
                  <c:v>42167</c:v>
                </c:pt>
                <c:pt idx="1109">
                  <c:v>42170</c:v>
                </c:pt>
                <c:pt idx="1110">
                  <c:v>42171</c:v>
                </c:pt>
                <c:pt idx="1111">
                  <c:v>42172</c:v>
                </c:pt>
                <c:pt idx="1112">
                  <c:v>42173</c:v>
                </c:pt>
                <c:pt idx="1113">
                  <c:v>42174</c:v>
                </c:pt>
                <c:pt idx="1114">
                  <c:v>42177</c:v>
                </c:pt>
                <c:pt idx="1115">
                  <c:v>42178</c:v>
                </c:pt>
                <c:pt idx="1116">
                  <c:v>42179</c:v>
                </c:pt>
                <c:pt idx="1117">
                  <c:v>42180</c:v>
                </c:pt>
                <c:pt idx="1118">
                  <c:v>42181</c:v>
                </c:pt>
                <c:pt idx="1119">
                  <c:v>42184</c:v>
                </c:pt>
                <c:pt idx="1120">
                  <c:v>42185</c:v>
                </c:pt>
                <c:pt idx="1121">
                  <c:v>42186</c:v>
                </c:pt>
                <c:pt idx="1122">
                  <c:v>42187</c:v>
                </c:pt>
                <c:pt idx="1123">
                  <c:v>42191</c:v>
                </c:pt>
                <c:pt idx="1124">
                  <c:v>42192</c:v>
                </c:pt>
                <c:pt idx="1125">
                  <c:v>42193</c:v>
                </c:pt>
                <c:pt idx="1126">
                  <c:v>42194</c:v>
                </c:pt>
                <c:pt idx="1127">
                  <c:v>42195</c:v>
                </c:pt>
                <c:pt idx="1128">
                  <c:v>42198</c:v>
                </c:pt>
                <c:pt idx="1129">
                  <c:v>42199</c:v>
                </c:pt>
                <c:pt idx="1130">
                  <c:v>42200</c:v>
                </c:pt>
                <c:pt idx="1131">
                  <c:v>42201</c:v>
                </c:pt>
                <c:pt idx="1132">
                  <c:v>42202</c:v>
                </c:pt>
                <c:pt idx="1133">
                  <c:v>42205</c:v>
                </c:pt>
                <c:pt idx="1134">
                  <c:v>42206</c:v>
                </c:pt>
                <c:pt idx="1135">
                  <c:v>42207</c:v>
                </c:pt>
                <c:pt idx="1136">
                  <c:v>42208</c:v>
                </c:pt>
                <c:pt idx="1137">
                  <c:v>42209</c:v>
                </c:pt>
                <c:pt idx="1138">
                  <c:v>42212</c:v>
                </c:pt>
                <c:pt idx="1139">
                  <c:v>42213</c:v>
                </c:pt>
                <c:pt idx="1140">
                  <c:v>42214</c:v>
                </c:pt>
                <c:pt idx="1141">
                  <c:v>42215</c:v>
                </c:pt>
                <c:pt idx="1142">
                  <c:v>42216</c:v>
                </c:pt>
                <c:pt idx="1143">
                  <c:v>42219</c:v>
                </c:pt>
                <c:pt idx="1144">
                  <c:v>42220</c:v>
                </c:pt>
                <c:pt idx="1145">
                  <c:v>42221</c:v>
                </c:pt>
                <c:pt idx="1146">
                  <c:v>42222</c:v>
                </c:pt>
                <c:pt idx="1147">
                  <c:v>42223</c:v>
                </c:pt>
                <c:pt idx="1148">
                  <c:v>42226</c:v>
                </c:pt>
                <c:pt idx="1149">
                  <c:v>42227</c:v>
                </c:pt>
                <c:pt idx="1150">
                  <c:v>42228</c:v>
                </c:pt>
                <c:pt idx="1151">
                  <c:v>42229</c:v>
                </c:pt>
                <c:pt idx="1152">
                  <c:v>42230</c:v>
                </c:pt>
                <c:pt idx="1153">
                  <c:v>42233</c:v>
                </c:pt>
                <c:pt idx="1154">
                  <c:v>42234</c:v>
                </c:pt>
                <c:pt idx="1155">
                  <c:v>42235</c:v>
                </c:pt>
                <c:pt idx="1156">
                  <c:v>42236</c:v>
                </c:pt>
                <c:pt idx="1157">
                  <c:v>42237</c:v>
                </c:pt>
                <c:pt idx="1158">
                  <c:v>42240</c:v>
                </c:pt>
                <c:pt idx="1159">
                  <c:v>42241</c:v>
                </c:pt>
                <c:pt idx="1160">
                  <c:v>42242</c:v>
                </c:pt>
                <c:pt idx="1161">
                  <c:v>42243</c:v>
                </c:pt>
                <c:pt idx="1162">
                  <c:v>42244</c:v>
                </c:pt>
                <c:pt idx="1163">
                  <c:v>42247</c:v>
                </c:pt>
                <c:pt idx="1164">
                  <c:v>42248</c:v>
                </c:pt>
                <c:pt idx="1165">
                  <c:v>42249</c:v>
                </c:pt>
                <c:pt idx="1166">
                  <c:v>42250</c:v>
                </c:pt>
                <c:pt idx="1167">
                  <c:v>42251</c:v>
                </c:pt>
                <c:pt idx="1168">
                  <c:v>42255</c:v>
                </c:pt>
                <c:pt idx="1169">
                  <c:v>42256</c:v>
                </c:pt>
                <c:pt idx="1170">
                  <c:v>42257</c:v>
                </c:pt>
                <c:pt idx="1171">
                  <c:v>42258</c:v>
                </c:pt>
                <c:pt idx="1172">
                  <c:v>42261</c:v>
                </c:pt>
                <c:pt idx="1173">
                  <c:v>42262</c:v>
                </c:pt>
                <c:pt idx="1174">
                  <c:v>42263</c:v>
                </c:pt>
                <c:pt idx="1175">
                  <c:v>42264</c:v>
                </c:pt>
                <c:pt idx="1176">
                  <c:v>42265</c:v>
                </c:pt>
                <c:pt idx="1177">
                  <c:v>42268</c:v>
                </c:pt>
                <c:pt idx="1178">
                  <c:v>42269</c:v>
                </c:pt>
                <c:pt idx="1179">
                  <c:v>42270</c:v>
                </c:pt>
                <c:pt idx="1180">
                  <c:v>42271</c:v>
                </c:pt>
                <c:pt idx="1181">
                  <c:v>42272</c:v>
                </c:pt>
                <c:pt idx="1182">
                  <c:v>42275</c:v>
                </c:pt>
                <c:pt idx="1183">
                  <c:v>42276</c:v>
                </c:pt>
                <c:pt idx="1184">
                  <c:v>42277</c:v>
                </c:pt>
                <c:pt idx="1185">
                  <c:v>42278</c:v>
                </c:pt>
                <c:pt idx="1186">
                  <c:v>42279</c:v>
                </c:pt>
                <c:pt idx="1187">
                  <c:v>42282</c:v>
                </c:pt>
                <c:pt idx="1188">
                  <c:v>42283</c:v>
                </c:pt>
                <c:pt idx="1189">
                  <c:v>42284</c:v>
                </c:pt>
                <c:pt idx="1190">
                  <c:v>42285</c:v>
                </c:pt>
                <c:pt idx="1191">
                  <c:v>42286</c:v>
                </c:pt>
                <c:pt idx="1192">
                  <c:v>42289</c:v>
                </c:pt>
                <c:pt idx="1193">
                  <c:v>42290</c:v>
                </c:pt>
                <c:pt idx="1194">
                  <c:v>42291</c:v>
                </c:pt>
                <c:pt idx="1195">
                  <c:v>42292</c:v>
                </c:pt>
                <c:pt idx="1196">
                  <c:v>42293</c:v>
                </c:pt>
                <c:pt idx="1197">
                  <c:v>42296</c:v>
                </c:pt>
                <c:pt idx="1198">
                  <c:v>42297</c:v>
                </c:pt>
                <c:pt idx="1199">
                  <c:v>42298</c:v>
                </c:pt>
                <c:pt idx="1200">
                  <c:v>42299</c:v>
                </c:pt>
                <c:pt idx="1201">
                  <c:v>42300</c:v>
                </c:pt>
                <c:pt idx="1202">
                  <c:v>42303</c:v>
                </c:pt>
                <c:pt idx="1203">
                  <c:v>42304</c:v>
                </c:pt>
                <c:pt idx="1204">
                  <c:v>42305</c:v>
                </c:pt>
                <c:pt idx="1205">
                  <c:v>42306</c:v>
                </c:pt>
                <c:pt idx="1206">
                  <c:v>42307</c:v>
                </c:pt>
                <c:pt idx="1207">
                  <c:v>42310</c:v>
                </c:pt>
                <c:pt idx="1208">
                  <c:v>42311</c:v>
                </c:pt>
                <c:pt idx="1209">
                  <c:v>42312</c:v>
                </c:pt>
                <c:pt idx="1210">
                  <c:v>42313</c:v>
                </c:pt>
                <c:pt idx="1211">
                  <c:v>42314</c:v>
                </c:pt>
                <c:pt idx="1212">
                  <c:v>42317</c:v>
                </c:pt>
                <c:pt idx="1213">
                  <c:v>42318</c:v>
                </c:pt>
                <c:pt idx="1214">
                  <c:v>42319</c:v>
                </c:pt>
                <c:pt idx="1215">
                  <c:v>42320</c:v>
                </c:pt>
                <c:pt idx="1216">
                  <c:v>42321</c:v>
                </c:pt>
                <c:pt idx="1217">
                  <c:v>42324</c:v>
                </c:pt>
                <c:pt idx="1218">
                  <c:v>42325</c:v>
                </c:pt>
                <c:pt idx="1219">
                  <c:v>42326</c:v>
                </c:pt>
                <c:pt idx="1220">
                  <c:v>42327</c:v>
                </c:pt>
                <c:pt idx="1221">
                  <c:v>42328</c:v>
                </c:pt>
                <c:pt idx="1222">
                  <c:v>42331</c:v>
                </c:pt>
                <c:pt idx="1223">
                  <c:v>42332</c:v>
                </c:pt>
                <c:pt idx="1224">
                  <c:v>42333</c:v>
                </c:pt>
                <c:pt idx="1225">
                  <c:v>42335</c:v>
                </c:pt>
              </c:numCache>
            </c:numRef>
          </c:cat>
          <c:val>
            <c:numRef>
              <c:f>Sheet1!$B$10:$B$1235</c:f>
              <c:numCache>
                <c:formatCode>0.00%</c:formatCode>
                <c:ptCount val="1226"/>
                <c:pt idx="0">
                  <c:v>0</c:v>
                </c:pt>
                <c:pt idx="1">
                  <c:v>4.8000000000000008E-2</c:v>
                </c:pt>
                <c:pt idx="2">
                  <c:v>8.1000000000000016E-2</c:v>
                </c:pt>
                <c:pt idx="3">
                  <c:v>6.7000000000000004E-2</c:v>
                </c:pt>
                <c:pt idx="4">
                  <c:v>6.8000000000000005E-2</c:v>
                </c:pt>
                <c:pt idx="5">
                  <c:v>7.5000000000000011E-2</c:v>
                </c:pt>
                <c:pt idx="6">
                  <c:v>8.6600000000000024E-2</c:v>
                </c:pt>
                <c:pt idx="7">
                  <c:v>8.6600000000000024E-2</c:v>
                </c:pt>
                <c:pt idx="8">
                  <c:v>7.7900000000000011E-2</c:v>
                </c:pt>
                <c:pt idx="9">
                  <c:v>0.10730000000000001</c:v>
                </c:pt>
                <c:pt idx="10">
                  <c:v>0.10150000000000001</c:v>
                </c:pt>
                <c:pt idx="11">
                  <c:v>0.10170000000000001</c:v>
                </c:pt>
                <c:pt idx="12">
                  <c:v>0.11840000000000001</c:v>
                </c:pt>
                <c:pt idx="13">
                  <c:v>0.13250000000000001</c:v>
                </c:pt>
                <c:pt idx="14">
                  <c:v>0.12709999999999999</c:v>
                </c:pt>
                <c:pt idx="15">
                  <c:v>0.12160000000000001</c:v>
                </c:pt>
                <c:pt idx="16">
                  <c:v>0.12280000000000001</c:v>
                </c:pt>
                <c:pt idx="17">
                  <c:v>0.16950000000000001</c:v>
                </c:pt>
                <c:pt idx="18">
                  <c:v>0.16880000000000001</c:v>
                </c:pt>
                <c:pt idx="19">
                  <c:v>0.1951</c:v>
                </c:pt>
                <c:pt idx="20">
                  <c:v>0.21120000000000003</c:v>
                </c:pt>
                <c:pt idx="21">
                  <c:v>0.21120000000000003</c:v>
                </c:pt>
                <c:pt idx="22">
                  <c:v>0.20170000000000002</c:v>
                </c:pt>
                <c:pt idx="23">
                  <c:v>0.21110000000000001</c:v>
                </c:pt>
                <c:pt idx="24">
                  <c:v>0.22409999999999999</c:v>
                </c:pt>
                <c:pt idx="25">
                  <c:v>0.22009999999999999</c:v>
                </c:pt>
                <c:pt idx="26">
                  <c:v>0.23330000000000001</c:v>
                </c:pt>
                <c:pt idx="27">
                  <c:v>0.24180000000000001</c:v>
                </c:pt>
                <c:pt idx="28">
                  <c:v>0.20750000000000002</c:v>
                </c:pt>
                <c:pt idx="29">
                  <c:v>0.21660000000000001</c:v>
                </c:pt>
                <c:pt idx="30">
                  <c:v>0.21420000000000003</c:v>
                </c:pt>
                <c:pt idx="31">
                  <c:v>0.20840000000000003</c:v>
                </c:pt>
                <c:pt idx="32">
                  <c:v>0.19970000000000002</c:v>
                </c:pt>
                <c:pt idx="33">
                  <c:v>0.18680000000000002</c:v>
                </c:pt>
                <c:pt idx="34">
                  <c:v>0.2041</c:v>
                </c:pt>
                <c:pt idx="35">
                  <c:v>0.21030000000000001</c:v>
                </c:pt>
                <c:pt idx="36">
                  <c:v>0.20600000000000002</c:v>
                </c:pt>
                <c:pt idx="37">
                  <c:v>0.17820000000000003</c:v>
                </c:pt>
                <c:pt idx="38">
                  <c:v>0.18030000000000002</c:v>
                </c:pt>
                <c:pt idx="39">
                  <c:v>0.18420000000000003</c:v>
                </c:pt>
                <c:pt idx="40">
                  <c:v>0.18390000000000004</c:v>
                </c:pt>
                <c:pt idx="41">
                  <c:v>0.17610000000000001</c:v>
                </c:pt>
                <c:pt idx="42">
                  <c:v>0.1701</c:v>
                </c:pt>
                <c:pt idx="43">
                  <c:v>0.16690000000000002</c:v>
                </c:pt>
                <c:pt idx="44">
                  <c:v>0.17420000000000002</c:v>
                </c:pt>
                <c:pt idx="45">
                  <c:v>0.17240000000000003</c:v>
                </c:pt>
                <c:pt idx="46">
                  <c:v>0.16820000000000002</c:v>
                </c:pt>
                <c:pt idx="47">
                  <c:v>0.1701</c:v>
                </c:pt>
                <c:pt idx="48">
                  <c:v>0.16740000000000002</c:v>
                </c:pt>
                <c:pt idx="49">
                  <c:v>0.1636</c:v>
                </c:pt>
                <c:pt idx="50">
                  <c:v>0.1673</c:v>
                </c:pt>
                <c:pt idx="51">
                  <c:v>0.18890000000000004</c:v>
                </c:pt>
                <c:pt idx="52">
                  <c:v>0.18910000000000002</c:v>
                </c:pt>
                <c:pt idx="53">
                  <c:v>0.17920000000000003</c:v>
                </c:pt>
                <c:pt idx="54">
                  <c:v>0.17610000000000001</c:v>
                </c:pt>
                <c:pt idx="55">
                  <c:v>0.1663</c:v>
                </c:pt>
                <c:pt idx="56">
                  <c:v>0.18810000000000002</c:v>
                </c:pt>
                <c:pt idx="57">
                  <c:v>0.18070000000000003</c:v>
                </c:pt>
                <c:pt idx="58">
                  <c:v>0.16259999999999999</c:v>
                </c:pt>
                <c:pt idx="59">
                  <c:v>0.1666</c:v>
                </c:pt>
                <c:pt idx="60">
                  <c:v>0.1666</c:v>
                </c:pt>
                <c:pt idx="61">
                  <c:v>0.17490000000000003</c:v>
                </c:pt>
                <c:pt idx="62">
                  <c:v>0.1691</c:v>
                </c:pt>
                <c:pt idx="63">
                  <c:v>0.20540000000000003</c:v>
                </c:pt>
                <c:pt idx="64">
                  <c:v>0.20610000000000001</c:v>
                </c:pt>
                <c:pt idx="65">
                  <c:v>0.19450000000000001</c:v>
                </c:pt>
                <c:pt idx="66">
                  <c:v>0.24480000000000002</c:v>
                </c:pt>
                <c:pt idx="67">
                  <c:v>0.25030000000000002</c:v>
                </c:pt>
                <c:pt idx="68">
                  <c:v>0.23830000000000001</c:v>
                </c:pt>
                <c:pt idx="69">
                  <c:v>0.23830000000000001</c:v>
                </c:pt>
                <c:pt idx="70">
                  <c:v>0.24310000000000001</c:v>
                </c:pt>
                <c:pt idx="71">
                  <c:v>0.24470000000000003</c:v>
                </c:pt>
                <c:pt idx="72">
                  <c:v>0.24220000000000003</c:v>
                </c:pt>
                <c:pt idx="73">
                  <c:v>0.24120000000000003</c:v>
                </c:pt>
                <c:pt idx="74">
                  <c:v>0.23140000000000002</c:v>
                </c:pt>
                <c:pt idx="75">
                  <c:v>0.24120000000000003</c:v>
                </c:pt>
                <c:pt idx="76">
                  <c:v>0.24610000000000001</c:v>
                </c:pt>
                <c:pt idx="77">
                  <c:v>0.24610000000000001</c:v>
                </c:pt>
                <c:pt idx="78">
                  <c:v>0.2535</c:v>
                </c:pt>
                <c:pt idx="79">
                  <c:v>0.2545</c:v>
                </c:pt>
                <c:pt idx="80">
                  <c:v>0.25790000000000002</c:v>
                </c:pt>
                <c:pt idx="81">
                  <c:v>0.25640000000000002</c:v>
                </c:pt>
                <c:pt idx="82">
                  <c:v>0.25690000000000002</c:v>
                </c:pt>
                <c:pt idx="83">
                  <c:v>0.25890000000000002</c:v>
                </c:pt>
                <c:pt idx="84">
                  <c:v>0.26080000000000003</c:v>
                </c:pt>
                <c:pt idx="85">
                  <c:v>0.26480000000000004</c:v>
                </c:pt>
                <c:pt idx="86">
                  <c:v>0.26330000000000003</c:v>
                </c:pt>
                <c:pt idx="87">
                  <c:v>0.26830000000000004</c:v>
                </c:pt>
                <c:pt idx="88">
                  <c:v>0.27950000000000003</c:v>
                </c:pt>
                <c:pt idx="89">
                  <c:v>0.31230000000000008</c:v>
                </c:pt>
                <c:pt idx="90">
                  <c:v>0.32640000000000008</c:v>
                </c:pt>
                <c:pt idx="91">
                  <c:v>0.33440000000000009</c:v>
                </c:pt>
                <c:pt idx="92">
                  <c:v>0.32870000000000005</c:v>
                </c:pt>
                <c:pt idx="93">
                  <c:v>0.33720000000000006</c:v>
                </c:pt>
                <c:pt idx="94">
                  <c:v>0.34890000000000004</c:v>
                </c:pt>
                <c:pt idx="95">
                  <c:v>0.34440000000000004</c:v>
                </c:pt>
                <c:pt idx="96">
                  <c:v>0.33190000000000008</c:v>
                </c:pt>
                <c:pt idx="97">
                  <c:v>0.33020000000000005</c:v>
                </c:pt>
                <c:pt idx="98">
                  <c:v>0.34630000000000005</c:v>
                </c:pt>
                <c:pt idx="99">
                  <c:v>0.38000000000000006</c:v>
                </c:pt>
                <c:pt idx="100">
                  <c:v>0.35880000000000006</c:v>
                </c:pt>
                <c:pt idx="101">
                  <c:v>0.34440000000000004</c:v>
                </c:pt>
                <c:pt idx="102">
                  <c:v>0.32860000000000006</c:v>
                </c:pt>
                <c:pt idx="103">
                  <c:v>0.30830000000000007</c:v>
                </c:pt>
                <c:pt idx="104">
                  <c:v>0.27700000000000002</c:v>
                </c:pt>
                <c:pt idx="105">
                  <c:v>0.31160000000000004</c:v>
                </c:pt>
                <c:pt idx="106">
                  <c:v>0.29870000000000002</c:v>
                </c:pt>
                <c:pt idx="107">
                  <c:v>0.30420000000000003</c:v>
                </c:pt>
                <c:pt idx="108">
                  <c:v>0.30680000000000007</c:v>
                </c:pt>
                <c:pt idx="109">
                  <c:v>0.30000000000000004</c:v>
                </c:pt>
                <c:pt idx="110">
                  <c:v>0.30150000000000005</c:v>
                </c:pt>
                <c:pt idx="111">
                  <c:v>0.30360000000000004</c:v>
                </c:pt>
                <c:pt idx="112">
                  <c:v>0.30090000000000006</c:v>
                </c:pt>
                <c:pt idx="113">
                  <c:v>0.30300000000000005</c:v>
                </c:pt>
                <c:pt idx="114">
                  <c:v>0.30900000000000005</c:v>
                </c:pt>
                <c:pt idx="115">
                  <c:v>0.30030000000000007</c:v>
                </c:pt>
                <c:pt idx="116">
                  <c:v>0.29970000000000002</c:v>
                </c:pt>
                <c:pt idx="117">
                  <c:v>0.30060000000000003</c:v>
                </c:pt>
                <c:pt idx="118">
                  <c:v>0.30330000000000007</c:v>
                </c:pt>
                <c:pt idx="119">
                  <c:v>0.30540000000000006</c:v>
                </c:pt>
                <c:pt idx="120">
                  <c:v>0.30630000000000007</c:v>
                </c:pt>
                <c:pt idx="121">
                  <c:v>0.30150000000000005</c:v>
                </c:pt>
                <c:pt idx="122">
                  <c:v>0.30300000000000005</c:v>
                </c:pt>
                <c:pt idx="123">
                  <c:v>0.31020000000000003</c:v>
                </c:pt>
                <c:pt idx="124">
                  <c:v>0.31470000000000004</c:v>
                </c:pt>
                <c:pt idx="125">
                  <c:v>0.31620000000000004</c:v>
                </c:pt>
                <c:pt idx="126">
                  <c:v>0.31620000000000004</c:v>
                </c:pt>
                <c:pt idx="127">
                  <c:v>0.31620000000000004</c:v>
                </c:pt>
                <c:pt idx="128">
                  <c:v>0.31620000000000004</c:v>
                </c:pt>
                <c:pt idx="129">
                  <c:v>0.31710000000000005</c:v>
                </c:pt>
                <c:pt idx="130">
                  <c:v>0.31650000000000006</c:v>
                </c:pt>
                <c:pt idx="131">
                  <c:v>0.31260000000000004</c:v>
                </c:pt>
                <c:pt idx="132">
                  <c:v>0.30960000000000004</c:v>
                </c:pt>
                <c:pt idx="133">
                  <c:v>0.31260000000000004</c:v>
                </c:pt>
                <c:pt idx="134">
                  <c:v>0.31320000000000003</c:v>
                </c:pt>
                <c:pt idx="135">
                  <c:v>0.31320000000000003</c:v>
                </c:pt>
                <c:pt idx="136">
                  <c:v>0.31140000000000007</c:v>
                </c:pt>
                <c:pt idx="137">
                  <c:v>0.31080000000000008</c:v>
                </c:pt>
                <c:pt idx="138">
                  <c:v>0.33650000000000008</c:v>
                </c:pt>
                <c:pt idx="139">
                  <c:v>0.33030000000000009</c:v>
                </c:pt>
                <c:pt idx="140">
                  <c:v>0.32430000000000009</c:v>
                </c:pt>
                <c:pt idx="141">
                  <c:v>0.31520000000000004</c:v>
                </c:pt>
                <c:pt idx="142">
                  <c:v>0.29530000000000006</c:v>
                </c:pt>
                <c:pt idx="143">
                  <c:v>0.27480000000000004</c:v>
                </c:pt>
                <c:pt idx="144">
                  <c:v>0.2581</c:v>
                </c:pt>
                <c:pt idx="145">
                  <c:v>0.25719999999999998</c:v>
                </c:pt>
                <c:pt idx="146">
                  <c:v>0.2555</c:v>
                </c:pt>
                <c:pt idx="147">
                  <c:v>0.2356</c:v>
                </c:pt>
                <c:pt idx="148">
                  <c:v>0.22740000000000002</c:v>
                </c:pt>
                <c:pt idx="149">
                  <c:v>0.22409999999999999</c:v>
                </c:pt>
                <c:pt idx="150">
                  <c:v>0.19670000000000001</c:v>
                </c:pt>
                <c:pt idx="151">
                  <c:v>0.19500000000000001</c:v>
                </c:pt>
                <c:pt idx="152">
                  <c:v>0.19140000000000001</c:v>
                </c:pt>
                <c:pt idx="153">
                  <c:v>0.2225</c:v>
                </c:pt>
                <c:pt idx="154">
                  <c:v>0.22920000000000001</c:v>
                </c:pt>
                <c:pt idx="155">
                  <c:v>0.23150000000000001</c:v>
                </c:pt>
                <c:pt idx="156">
                  <c:v>0.2293</c:v>
                </c:pt>
                <c:pt idx="157">
                  <c:v>0.22870000000000001</c:v>
                </c:pt>
                <c:pt idx="158">
                  <c:v>0.2253</c:v>
                </c:pt>
                <c:pt idx="159">
                  <c:v>0.21680000000000002</c:v>
                </c:pt>
                <c:pt idx="160">
                  <c:v>0.21840000000000004</c:v>
                </c:pt>
                <c:pt idx="161">
                  <c:v>0.22090000000000001</c:v>
                </c:pt>
                <c:pt idx="162">
                  <c:v>0.24810000000000001</c:v>
                </c:pt>
                <c:pt idx="163">
                  <c:v>0.26730000000000004</c:v>
                </c:pt>
                <c:pt idx="164">
                  <c:v>0.25630000000000003</c:v>
                </c:pt>
                <c:pt idx="165">
                  <c:v>0.2616</c:v>
                </c:pt>
                <c:pt idx="166">
                  <c:v>0.25430000000000003</c:v>
                </c:pt>
                <c:pt idx="167">
                  <c:v>0.22590000000000002</c:v>
                </c:pt>
                <c:pt idx="168">
                  <c:v>0.20750000000000002</c:v>
                </c:pt>
                <c:pt idx="169">
                  <c:v>0.25090000000000001</c:v>
                </c:pt>
                <c:pt idx="170">
                  <c:v>0.34490000000000004</c:v>
                </c:pt>
                <c:pt idx="171">
                  <c:v>0.35500000000000004</c:v>
                </c:pt>
                <c:pt idx="172">
                  <c:v>0.36050000000000004</c:v>
                </c:pt>
                <c:pt idx="173">
                  <c:v>0.35930000000000006</c:v>
                </c:pt>
                <c:pt idx="174">
                  <c:v>0.36330000000000007</c:v>
                </c:pt>
                <c:pt idx="175">
                  <c:v>0.36350000000000005</c:v>
                </c:pt>
                <c:pt idx="176">
                  <c:v>0.36680000000000007</c:v>
                </c:pt>
                <c:pt idx="177">
                  <c:v>0.37110000000000004</c:v>
                </c:pt>
                <c:pt idx="178">
                  <c:v>0.35320000000000001</c:v>
                </c:pt>
                <c:pt idx="179">
                  <c:v>0.38830000000000009</c:v>
                </c:pt>
                <c:pt idx="180">
                  <c:v>0.37680000000000008</c:v>
                </c:pt>
                <c:pt idx="181">
                  <c:v>0.36420000000000002</c:v>
                </c:pt>
                <c:pt idx="182">
                  <c:v>0.37990000000000007</c:v>
                </c:pt>
                <c:pt idx="183">
                  <c:v>0.38960000000000006</c:v>
                </c:pt>
                <c:pt idx="184">
                  <c:v>0.38350000000000006</c:v>
                </c:pt>
                <c:pt idx="185">
                  <c:v>0.39810000000000006</c:v>
                </c:pt>
                <c:pt idx="186">
                  <c:v>0.39400000000000007</c:v>
                </c:pt>
                <c:pt idx="187">
                  <c:v>0.40500000000000003</c:v>
                </c:pt>
                <c:pt idx="188">
                  <c:v>0.40730000000000005</c:v>
                </c:pt>
                <c:pt idx="189">
                  <c:v>0.41330000000000006</c:v>
                </c:pt>
                <c:pt idx="190">
                  <c:v>0.41400000000000003</c:v>
                </c:pt>
                <c:pt idx="191">
                  <c:v>0.41830000000000006</c:v>
                </c:pt>
                <c:pt idx="192">
                  <c:v>0.41550000000000004</c:v>
                </c:pt>
                <c:pt idx="193">
                  <c:v>0.41960000000000003</c:v>
                </c:pt>
                <c:pt idx="194">
                  <c:v>0.41440000000000005</c:v>
                </c:pt>
                <c:pt idx="195">
                  <c:v>0.41620000000000001</c:v>
                </c:pt>
                <c:pt idx="196">
                  <c:v>0.41620000000000001</c:v>
                </c:pt>
                <c:pt idx="197">
                  <c:v>0.42150000000000004</c:v>
                </c:pt>
                <c:pt idx="198">
                  <c:v>0.42110000000000003</c:v>
                </c:pt>
                <c:pt idx="199">
                  <c:v>0.41330000000000006</c:v>
                </c:pt>
                <c:pt idx="200">
                  <c:v>0.41840000000000005</c:v>
                </c:pt>
                <c:pt idx="201">
                  <c:v>0.40710000000000002</c:v>
                </c:pt>
                <c:pt idx="202">
                  <c:v>0.45760000000000001</c:v>
                </c:pt>
                <c:pt idx="203">
                  <c:v>0.46040000000000003</c:v>
                </c:pt>
                <c:pt idx="204">
                  <c:v>0.46410000000000001</c:v>
                </c:pt>
                <c:pt idx="205">
                  <c:v>0.46750000000000003</c:v>
                </c:pt>
                <c:pt idx="206">
                  <c:v>0.47170000000000001</c:v>
                </c:pt>
                <c:pt idx="207">
                  <c:v>0.4521</c:v>
                </c:pt>
                <c:pt idx="208">
                  <c:v>0.45280000000000004</c:v>
                </c:pt>
                <c:pt idx="209">
                  <c:v>0.4572</c:v>
                </c:pt>
                <c:pt idx="210">
                  <c:v>0.44640000000000002</c:v>
                </c:pt>
                <c:pt idx="211">
                  <c:v>0.44740000000000002</c:v>
                </c:pt>
                <c:pt idx="212">
                  <c:v>0.43460000000000004</c:v>
                </c:pt>
                <c:pt idx="213">
                  <c:v>0.41920000000000002</c:v>
                </c:pt>
                <c:pt idx="214">
                  <c:v>0.42650000000000005</c:v>
                </c:pt>
                <c:pt idx="215">
                  <c:v>0.41870000000000002</c:v>
                </c:pt>
                <c:pt idx="216">
                  <c:v>0.41900000000000004</c:v>
                </c:pt>
                <c:pt idx="217">
                  <c:v>0.42560000000000003</c:v>
                </c:pt>
                <c:pt idx="218">
                  <c:v>0.43400000000000005</c:v>
                </c:pt>
                <c:pt idx="219">
                  <c:v>0.42580000000000007</c:v>
                </c:pt>
                <c:pt idx="220">
                  <c:v>0.42220000000000002</c:v>
                </c:pt>
                <c:pt idx="221">
                  <c:v>0.42260000000000003</c:v>
                </c:pt>
                <c:pt idx="222">
                  <c:v>0.41920000000000002</c:v>
                </c:pt>
                <c:pt idx="223">
                  <c:v>0.42130000000000006</c:v>
                </c:pt>
                <c:pt idx="224">
                  <c:v>0.41290000000000004</c:v>
                </c:pt>
                <c:pt idx="225">
                  <c:v>0.41730000000000006</c:v>
                </c:pt>
                <c:pt idx="226">
                  <c:v>0.41450000000000004</c:v>
                </c:pt>
                <c:pt idx="227">
                  <c:v>0.40790000000000004</c:v>
                </c:pt>
                <c:pt idx="228">
                  <c:v>0.41350000000000003</c:v>
                </c:pt>
                <c:pt idx="229">
                  <c:v>0.40710000000000002</c:v>
                </c:pt>
                <c:pt idx="230">
                  <c:v>0.40440000000000004</c:v>
                </c:pt>
                <c:pt idx="231">
                  <c:v>0.40180000000000005</c:v>
                </c:pt>
                <c:pt idx="232">
                  <c:v>0.40180000000000005</c:v>
                </c:pt>
                <c:pt idx="233">
                  <c:v>0.40180000000000005</c:v>
                </c:pt>
                <c:pt idx="234">
                  <c:v>0.40180000000000005</c:v>
                </c:pt>
                <c:pt idx="235">
                  <c:v>0.40180000000000005</c:v>
                </c:pt>
                <c:pt idx="236">
                  <c:v>0.40180000000000005</c:v>
                </c:pt>
                <c:pt idx="237">
                  <c:v>0.40180000000000005</c:v>
                </c:pt>
                <c:pt idx="238">
                  <c:v>0.40180000000000005</c:v>
                </c:pt>
                <c:pt idx="239">
                  <c:v>0.40180000000000005</c:v>
                </c:pt>
                <c:pt idx="240">
                  <c:v>0.40180000000000005</c:v>
                </c:pt>
                <c:pt idx="241">
                  <c:v>0.40180000000000005</c:v>
                </c:pt>
                <c:pt idx="242">
                  <c:v>0.40180000000000005</c:v>
                </c:pt>
                <c:pt idx="243">
                  <c:v>0.40180000000000005</c:v>
                </c:pt>
                <c:pt idx="244">
                  <c:v>0.40180000000000005</c:v>
                </c:pt>
                <c:pt idx="245">
                  <c:v>0.40180000000000005</c:v>
                </c:pt>
                <c:pt idx="246">
                  <c:v>0.40180000000000005</c:v>
                </c:pt>
                <c:pt idx="247">
                  <c:v>0.40260000000000001</c:v>
                </c:pt>
                <c:pt idx="248">
                  <c:v>0.40510000000000002</c:v>
                </c:pt>
                <c:pt idx="249">
                  <c:v>0.40330000000000005</c:v>
                </c:pt>
                <c:pt idx="250">
                  <c:v>0.40190000000000003</c:v>
                </c:pt>
                <c:pt idx="251">
                  <c:v>0.40600000000000003</c:v>
                </c:pt>
                <c:pt idx="252">
                  <c:v>0.39990000000000009</c:v>
                </c:pt>
                <c:pt idx="253">
                  <c:v>0.40780000000000005</c:v>
                </c:pt>
                <c:pt idx="254">
                  <c:v>0.4042</c:v>
                </c:pt>
                <c:pt idx="255">
                  <c:v>0.39240000000000008</c:v>
                </c:pt>
                <c:pt idx="256">
                  <c:v>0.38450000000000006</c:v>
                </c:pt>
                <c:pt idx="257">
                  <c:v>0.38360000000000005</c:v>
                </c:pt>
                <c:pt idx="258">
                  <c:v>0.37920000000000004</c:v>
                </c:pt>
                <c:pt idx="259">
                  <c:v>0.37920000000000004</c:v>
                </c:pt>
                <c:pt idx="260">
                  <c:v>0.37220000000000003</c:v>
                </c:pt>
                <c:pt idx="261">
                  <c:v>0.37410000000000004</c:v>
                </c:pt>
                <c:pt idx="262">
                  <c:v>0.37020000000000003</c:v>
                </c:pt>
                <c:pt idx="263">
                  <c:v>0.38610000000000005</c:v>
                </c:pt>
                <c:pt idx="264">
                  <c:v>0.40500000000000003</c:v>
                </c:pt>
                <c:pt idx="265">
                  <c:v>0.40770000000000001</c:v>
                </c:pt>
                <c:pt idx="266">
                  <c:v>0.40150000000000002</c:v>
                </c:pt>
                <c:pt idx="267">
                  <c:v>0.40360000000000001</c:v>
                </c:pt>
                <c:pt idx="268">
                  <c:v>0.40490000000000004</c:v>
                </c:pt>
                <c:pt idx="269">
                  <c:v>0.40640000000000004</c:v>
                </c:pt>
                <c:pt idx="270">
                  <c:v>0.40960000000000002</c:v>
                </c:pt>
                <c:pt idx="271">
                  <c:v>0.43460000000000004</c:v>
                </c:pt>
                <c:pt idx="272">
                  <c:v>0.43250000000000005</c:v>
                </c:pt>
                <c:pt idx="273">
                  <c:v>0.43130000000000007</c:v>
                </c:pt>
                <c:pt idx="274">
                  <c:v>0.43150000000000005</c:v>
                </c:pt>
                <c:pt idx="275">
                  <c:v>0.44400000000000001</c:v>
                </c:pt>
                <c:pt idx="276">
                  <c:v>0.43530000000000008</c:v>
                </c:pt>
                <c:pt idx="277">
                  <c:v>0.42920000000000003</c:v>
                </c:pt>
                <c:pt idx="278">
                  <c:v>0.43640000000000007</c:v>
                </c:pt>
                <c:pt idx="279">
                  <c:v>0.44109999999999999</c:v>
                </c:pt>
                <c:pt idx="280">
                  <c:v>0.43790000000000007</c:v>
                </c:pt>
                <c:pt idx="281">
                  <c:v>0.44259999999999999</c:v>
                </c:pt>
                <c:pt idx="282">
                  <c:v>0.43950000000000006</c:v>
                </c:pt>
                <c:pt idx="283">
                  <c:v>0.43430000000000007</c:v>
                </c:pt>
                <c:pt idx="284">
                  <c:v>0.43220000000000003</c:v>
                </c:pt>
                <c:pt idx="285">
                  <c:v>0.42620000000000002</c:v>
                </c:pt>
                <c:pt idx="286">
                  <c:v>0.42740000000000006</c:v>
                </c:pt>
                <c:pt idx="287">
                  <c:v>0.45130000000000003</c:v>
                </c:pt>
                <c:pt idx="288">
                  <c:v>0.46440000000000003</c:v>
                </c:pt>
                <c:pt idx="289">
                  <c:v>0.45069999999999999</c:v>
                </c:pt>
                <c:pt idx="290">
                  <c:v>0.45330000000000004</c:v>
                </c:pt>
                <c:pt idx="291">
                  <c:v>0.45190000000000002</c:v>
                </c:pt>
                <c:pt idx="292">
                  <c:v>0.43870000000000003</c:v>
                </c:pt>
                <c:pt idx="293">
                  <c:v>0.41080000000000005</c:v>
                </c:pt>
                <c:pt idx="294">
                  <c:v>0.37480000000000008</c:v>
                </c:pt>
                <c:pt idx="295">
                  <c:v>0.36700000000000005</c:v>
                </c:pt>
                <c:pt idx="296">
                  <c:v>0.36620000000000003</c:v>
                </c:pt>
                <c:pt idx="297">
                  <c:v>0.35880000000000006</c:v>
                </c:pt>
                <c:pt idx="298">
                  <c:v>0.35320000000000001</c:v>
                </c:pt>
                <c:pt idx="299">
                  <c:v>0.35650000000000004</c:v>
                </c:pt>
                <c:pt idx="300">
                  <c:v>0.35920000000000002</c:v>
                </c:pt>
                <c:pt idx="301">
                  <c:v>0.35500000000000004</c:v>
                </c:pt>
                <c:pt idx="302">
                  <c:v>0.35580000000000006</c:v>
                </c:pt>
                <c:pt idx="303">
                  <c:v>0.34830000000000005</c:v>
                </c:pt>
                <c:pt idx="304">
                  <c:v>0.35010000000000002</c:v>
                </c:pt>
                <c:pt idx="305">
                  <c:v>0.35490000000000005</c:v>
                </c:pt>
                <c:pt idx="306">
                  <c:v>0.37020000000000003</c:v>
                </c:pt>
                <c:pt idx="307">
                  <c:v>0.36590000000000006</c:v>
                </c:pt>
                <c:pt idx="308">
                  <c:v>0.36800000000000005</c:v>
                </c:pt>
                <c:pt idx="309">
                  <c:v>0.37930000000000008</c:v>
                </c:pt>
                <c:pt idx="310">
                  <c:v>0.37500000000000006</c:v>
                </c:pt>
                <c:pt idx="311">
                  <c:v>0.37260000000000004</c:v>
                </c:pt>
                <c:pt idx="312">
                  <c:v>0.39080000000000009</c:v>
                </c:pt>
                <c:pt idx="313">
                  <c:v>0.38720000000000004</c:v>
                </c:pt>
                <c:pt idx="314">
                  <c:v>0.35300000000000004</c:v>
                </c:pt>
                <c:pt idx="315">
                  <c:v>0.37620000000000003</c:v>
                </c:pt>
                <c:pt idx="316">
                  <c:v>0.36300000000000004</c:v>
                </c:pt>
                <c:pt idx="317">
                  <c:v>0.3422</c:v>
                </c:pt>
                <c:pt idx="318">
                  <c:v>0.35190000000000005</c:v>
                </c:pt>
                <c:pt idx="319">
                  <c:v>0.32530000000000009</c:v>
                </c:pt>
                <c:pt idx="320">
                  <c:v>0.33460000000000006</c:v>
                </c:pt>
                <c:pt idx="321">
                  <c:v>0.30800000000000005</c:v>
                </c:pt>
                <c:pt idx="322">
                  <c:v>0.26919999999999999</c:v>
                </c:pt>
                <c:pt idx="323">
                  <c:v>0.27700000000000002</c:v>
                </c:pt>
                <c:pt idx="324">
                  <c:v>0.28500000000000003</c:v>
                </c:pt>
                <c:pt idx="325">
                  <c:v>0.27650000000000002</c:v>
                </c:pt>
                <c:pt idx="326">
                  <c:v>0.26980000000000004</c:v>
                </c:pt>
                <c:pt idx="327">
                  <c:v>0.28340000000000004</c:v>
                </c:pt>
                <c:pt idx="328">
                  <c:v>0.27980000000000005</c:v>
                </c:pt>
                <c:pt idx="329">
                  <c:v>0.28570000000000001</c:v>
                </c:pt>
                <c:pt idx="330">
                  <c:v>0.27440000000000003</c:v>
                </c:pt>
                <c:pt idx="331">
                  <c:v>0.28180000000000005</c:v>
                </c:pt>
                <c:pt idx="332">
                  <c:v>0.27</c:v>
                </c:pt>
                <c:pt idx="333">
                  <c:v>0.28690000000000004</c:v>
                </c:pt>
                <c:pt idx="334">
                  <c:v>0.29370000000000002</c:v>
                </c:pt>
                <c:pt idx="335">
                  <c:v>0.30640000000000006</c:v>
                </c:pt>
                <c:pt idx="336">
                  <c:v>0.31030000000000008</c:v>
                </c:pt>
                <c:pt idx="337">
                  <c:v>0.33870000000000006</c:v>
                </c:pt>
                <c:pt idx="338">
                  <c:v>0.35770000000000002</c:v>
                </c:pt>
                <c:pt idx="339">
                  <c:v>0.36150000000000004</c:v>
                </c:pt>
                <c:pt idx="340">
                  <c:v>0.36680000000000007</c:v>
                </c:pt>
                <c:pt idx="341">
                  <c:v>0.38040000000000007</c:v>
                </c:pt>
                <c:pt idx="342">
                  <c:v>0.37410000000000004</c:v>
                </c:pt>
                <c:pt idx="343">
                  <c:v>0.38210000000000005</c:v>
                </c:pt>
                <c:pt idx="344">
                  <c:v>0.38090000000000007</c:v>
                </c:pt>
                <c:pt idx="345">
                  <c:v>0.40790000000000004</c:v>
                </c:pt>
                <c:pt idx="346">
                  <c:v>0.38630000000000009</c:v>
                </c:pt>
                <c:pt idx="347">
                  <c:v>0.39110000000000006</c:v>
                </c:pt>
                <c:pt idx="348">
                  <c:v>0.38940000000000008</c:v>
                </c:pt>
                <c:pt idx="349">
                  <c:v>0.39460000000000006</c:v>
                </c:pt>
                <c:pt idx="350">
                  <c:v>0.4002</c:v>
                </c:pt>
                <c:pt idx="351">
                  <c:v>0.41090000000000004</c:v>
                </c:pt>
                <c:pt idx="352">
                  <c:v>0.41490000000000005</c:v>
                </c:pt>
                <c:pt idx="353">
                  <c:v>0.41720000000000002</c:v>
                </c:pt>
                <c:pt idx="354">
                  <c:v>0.41290000000000004</c:v>
                </c:pt>
                <c:pt idx="355">
                  <c:v>0.42050000000000004</c:v>
                </c:pt>
                <c:pt idx="356">
                  <c:v>0.42870000000000003</c:v>
                </c:pt>
                <c:pt idx="357">
                  <c:v>0.43210000000000004</c:v>
                </c:pt>
                <c:pt idx="358">
                  <c:v>0.4451</c:v>
                </c:pt>
                <c:pt idx="359">
                  <c:v>0.4506</c:v>
                </c:pt>
                <c:pt idx="360">
                  <c:v>0.47960000000000003</c:v>
                </c:pt>
                <c:pt idx="361">
                  <c:v>0.48020000000000002</c:v>
                </c:pt>
                <c:pt idx="362">
                  <c:v>0.47970000000000002</c:v>
                </c:pt>
                <c:pt idx="363">
                  <c:v>0.48690000000000005</c:v>
                </c:pt>
                <c:pt idx="364">
                  <c:v>0.47990000000000005</c:v>
                </c:pt>
                <c:pt idx="365">
                  <c:v>0.48170000000000002</c:v>
                </c:pt>
                <c:pt idx="366">
                  <c:v>0.48390000000000005</c:v>
                </c:pt>
                <c:pt idx="367">
                  <c:v>0.48320000000000002</c:v>
                </c:pt>
                <c:pt idx="368">
                  <c:v>0.48940000000000006</c:v>
                </c:pt>
                <c:pt idx="369">
                  <c:v>0.48870000000000002</c:v>
                </c:pt>
                <c:pt idx="370">
                  <c:v>0.49190000000000006</c:v>
                </c:pt>
                <c:pt idx="371">
                  <c:v>0.49190000000000006</c:v>
                </c:pt>
                <c:pt idx="372">
                  <c:v>0.48920000000000002</c:v>
                </c:pt>
                <c:pt idx="373">
                  <c:v>0.48570000000000002</c:v>
                </c:pt>
                <c:pt idx="374">
                  <c:v>0.48440000000000005</c:v>
                </c:pt>
                <c:pt idx="375">
                  <c:v>0.48590000000000005</c:v>
                </c:pt>
                <c:pt idx="376">
                  <c:v>0.48090000000000005</c:v>
                </c:pt>
                <c:pt idx="377">
                  <c:v>0.48720000000000002</c:v>
                </c:pt>
                <c:pt idx="378">
                  <c:v>0.48520000000000002</c:v>
                </c:pt>
                <c:pt idx="379">
                  <c:v>0.48520000000000002</c:v>
                </c:pt>
                <c:pt idx="380">
                  <c:v>0.48520000000000002</c:v>
                </c:pt>
                <c:pt idx="381">
                  <c:v>0.48520000000000002</c:v>
                </c:pt>
                <c:pt idx="382">
                  <c:v>0.48520000000000002</c:v>
                </c:pt>
                <c:pt idx="383">
                  <c:v>0.48520000000000002</c:v>
                </c:pt>
                <c:pt idx="384">
                  <c:v>0.48520000000000002</c:v>
                </c:pt>
                <c:pt idx="385">
                  <c:v>0.48520000000000002</c:v>
                </c:pt>
                <c:pt idx="386">
                  <c:v>0.48900000000000005</c:v>
                </c:pt>
                <c:pt idx="387">
                  <c:v>0.50139999999999996</c:v>
                </c:pt>
                <c:pt idx="388">
                  <c:v>0.49390000000000006</c:v>
                </c:pt>
                <c:pt idx="389">
                  <c:v>0.49930000000000008</c:v>
                </c:pt>
                <c:pt idx="390">
                  <c:v>0.50560000000000005</c:v>
                </c:pt>
                <c:pt idx="391">
                  <c:v>0.49640000000000006</c:v>
                </c:pt>
                <c:pt idx="392">
                  <c:v>0.49330000000000007</c:v>
                </c:pt>
                <c:pt idx="393">
                  <c:v>0.49530000000000007</c:v>
                </c:pt>
                <c:pt idx="394">
                  <c:v>0.49530000000000007</c:v>
                </c:pt>
                <c:pt idx="395">
                  <c:v>0.49520000000000003</c:v>
                </c:pt>
                <c:pt idx="396">
                  <c:v>0.49600000000000005</c:v>
                </c:pt>
                <c:pt idx="397">
                  <c:v>0.50149999999999995</c:v>
                </c:pt>
                <c:pt idx="398">
                  <c:v>0.50260000000000005</c:v>
                </c:pt>
                <c:pt idx="399">
                  <c:v>0.50219999999999998</c:v>
                </c:pt>
                <c:pt idx="400">
                  <c:v>0.50129999999999997</c:v>
                </c:pt>
                <c:pt idx="401">
                  <c:v>0.50949999999999995</c:v>
                </c:pt>
                <c:pt idx="402">
                  <c:v>0.51980000000000004</c:v>
                </c:pt>
                <c:pt idx="403">
                  <c:v>0.51929999999999998</c:v>
                </c:pt>
                <c:pt idx="404">
                  <c:v>0.51839999999999997</c:v>
                </c:pt>
                <c:pt idx="405">
                  <c:v>0.5363</c:v>
                </c:pt>
                <c:pt idx="406">
                  <c:v>0.54090000000000005</c:v>
                </c:pt>
                <c:pt idx="407">
                  <c:v>0.54670000000000007</c:v>
                </c:pt>
                <c:pt idx="408">
                  <c:v>0.54530000000000001</c:v>
                </c:pt>
                <c:pt idx="409">
                  <c:v>0.54570000000000007</c:v>
                </c:pt>
                <c:pt idx="410">
                  <c:v>0.54180000000000006</c:v>
                </c:pt>
                <c:pt idx="411">
                  <c:v>0.56410000000000005</c:v>
                </c:pt>
                <c:pt idx="412">
                  <c:v>0.58979999999999999</c:v>
                </c:pt>
                <c:pt idx="413">
                  <c:v>0.60040000000000004</c:v>
                </c:pt>
                <c:pt idx="414">
                  <c:v>0.60040000000000004</c:v>
                </c:pt>
                <c:pt idx="415">
                  <c:v>0.58360000000000001</c:v>
                </c:pt>
                <c:pt idx="416">
                  <c:v>0.61830000000000007</c:v>
                </c:pt>
                <c:pt idx="417">
                  <c:v>0.58619999999999994</c:v>
                </c:pt>
                <c:pt idx="418">
                  <c:v>0.58219999999999994</c:v>
                </c:pt>
                <c:pt idx="419">
                  <c:v>0.56580000000000008</c:v>
                </c:pt>
                <c:pt idx="420">
                  <c:v>0.56470000000000009</c:v>
                </c:pt>
                <c:pt idx="421">
                  <c:v>0.56620000000000004</c:v>
                </c:pt>
                <c:pt idx="422">
                  <c:v>0.56620000000000004</c:v>
                </c:pt>
                <c:pt idx="423">
                  <c:v>0.59570000000000001</c:v>
                </c:pt>
                <c:pt idx="424">
                  <c:v>0.59260000000000002</c:v>
                </c:pt>
                <c:pt idx="425">
                  <c:v>0.59939999999999993</c:v>
                </c:pt>
                <c:pt idx="426">
                  <c:v>0.59939999999999993</c:v>
                </c:pt>
                <c:pt idx="427">
                  <c:v>0.57220000000000004</c:v>
                </c:pt>
                <c:pt idx="428">
                  <c:v>0.56610000000000005</c:v>
                </c:pt>
                <c:pt idx="429">
                  <c:v>0.61030000000000006</c:v>
                </c:pt>
                <c:pt idx="430">
                  <c:v>0.59919999999999995</c:v>
                </c:pt>
                <c:pt idx="431">
                  <c:v>0.60200000000000009</c:v>
                </c:pt>
                <c:pt idx="432">
                  <c:v>0.60480000000000012</c:v>
                </c:pt>
                <c:pt idx="433">
                  <c:v>0.61450000000000005</c:v>
                </c:pt>
                <c:pt idx="434">
                  <c:v>0.61450000000000005</c:v>
                </c:pt>
                <c:pt idx="435">
                  <c:v>0.60730000000000006</c:v>
                </c:pt>
                <c:pt idx="436">
                  <c:v>0.60070000000000012</c:v>
                </c:pt>
                <c:pt idx="437">
                  <c:v>0.62880000000000014</c:v>
                </c:pt>
                <c:pt idx="438">
                  <c:v>0.6140000000000001</c:v>
                </c:pt>
                <c:pt idx="439">
                  <c:v>0.61440000000000006</c:v>
                </c:pt>
                <c:pt idx="440">
                  <c:v>0.59860000000000002</c:v>
                </c:pt>
                <c:pt idx="441">
                  <c:v>0.61650000000000005</c:v>
                </c:pt>
                <c:pt idx="442">
                  <c:v>0.60320000000000007</c:v>
                </c:pt>
                <c:pt idx="443">
                  <c:v>0.57720000000000005</c:v>
                </c:pt>
                <c:pt idx="444">
                  <c:v>0.55940000000000001</c:v>
                </c:pt>
                <c:pt idx="445">
                  <c:v>0.5806</c:v>
                </c:pt>
                <c:pt idx="446">
                  <c:v>0.58649999999999991</c:v>
                </c:pt>
                <c:pt idx="447">
                  <c:v>0.58179999999999998</c:v>
                </c:pt>
                <c:pt idx="448">
                  <c:v>0.59099999999999997</c:v>
                </c:pt>
                <c:pt idx="449">
                  <c:v>0.58439999999999992</c:v>
                </c:pt>
                <c:pt idx="450">
                  <c:v>0.58439999999999992</c:v>
                </c:pt>
                <c:pt idx="451">
                  <c:v>0.58360000000000001</c:v>
                </c:pt>
                <c:pt idx="452">
                  <c:v>0.60520000000000007</c:v>
                </c:pt>
                <c:pt idx="453">
                  <c:v>0.58689999999999998</c:v>
                </c:pt>
                <c:pt idx="454">
                  <c:v>0.6090000000000001</c:v>
                </c:pt>
                <c:pt idx="455">
                  <c:v>0.61280000000000012</c:v>
                </c:pt>
                <c:pt idx="456">
                  <c:v>0.55070000000000008</c:v>
                </c:pt>
                <c:pt idx="457">
                  <c:v>0.49870000000000003</c:v>
                </c:pt>
                <c:pt idx="458">
                  <c:v>0.52139999999999997</c:v>
                </c:pt>
                <c:pt idx="459">
                  <c:v>0.52417000000000002</c:v>
                </c:pt>
                <c:pt idx="460">
                  <c:v>0.51400000000000001</c:v>
                </c:pt>
                <c:pt idx="461">
                  <c:v>0.49420000000000003</c:v>
                </c:pt>
                <c:pt idx="462">
                  <c:v>0.48360000000000003</c:v>
                </c:pt>
                <c:pt idx="463">
                  <c:v>0.49060000000000004</c:v>
                </c:pt>
                <c:pt idx="464">
                  <c:v>0.52360000000000007</c:v>
                </c:pt>
                <c:pt idx="465">
                  <c:v>0.55470000000000008</c:v>
                </c:pt>
                <c:pt idx="466">
                  <c:v>0.55430000000000001</c:v>
                </c:pt>
                <c:pt idx="467">
                  <c:v>0.56010000000000004</c:v>
                </c:pt>
                <c:pt idx="468">
                  <c:v>0.57640000000000002</c:v>
                </c:pt>
                <c:pt idx="469">
                  <c:v>0.57760000000000011</c:v>
                </c:pt>
                <c:pt idx="470">
                  <c:v>0.58699999999999997</c:v>
                </c:pt>
                <c:pt idx="471">
                  <c:v>0.58779999999999999</c:v>
                </c:pt>
                <c:pt idx="472">
                  <c:v>0.58169999999999999</c:v>
                </c:pt>
                <c:pt idx="473">
                  <c:v>0.58699999999999997</c:v>
                </c:pt>
                <c:pt idx="474">
                  <c:v>0.58560000000000001</c:v>
                </c:pt>
                <c:pt idx="475">
                  <c:v>0.59039999999999992</c:v>
                </c:pt>
                <c:pt idx="476">
                  <c:v>0.54570000000000007</c:v>
                </c:pt>
                <c:pt idx="477">
                  <c:v>0.54570000000000007</c:v>
                </c:pt>
                <c:pt idx="478">
                  <c:v>0.58319999999999994</c:v>
                </c:pt>
                <c:pt idx="479">
                  <c:v>0.58989999999999998</c:v>
                </c:pt>
                <c:pt idx="480">
                  <c:v>0.57800000000000007</c:v>
                </c:pt>
                <c:pt idx="481">
                  <c:v>0.55200000000000005</c:v>
                </c:pt>
                <c:pt idx="482">
                  <c:v>0.51790000000000003</c:v>
                </c:pt>
                <c:pt idx="483">
                  <c:v>0.5626000000000001</c:v>
                </c:pt>
                <c:pt idx="484">
                  <c:v>0.55810000000000004</c:v>
                </c:pt>
                <c:pt idx="485">
                  <c:v>0.54349999999999998</c:v>
                </c:pt>
                <c:pt idx="486">
                  <c:v>0.53680000000000005</c:v>
                </c:pt>
                <c:pt idx="487">
                  <c:v>0.5323</c:v>
                </c:pt>
                <c:pt idx="488">
                  <c:v>0.53410000000000002</c:v>
                </c:pt>
                <c:pt idx="489">
                  <c:v>0.53049999999999997</c:v>
                </c:pt>
                <c:pt idx="490">
                  <c:v>0.53180000000000005</c:v>
                </c:pt>
                <c:pt idx="491">
                  <c:v>0.52400000000000002</c:v>
                </c:pt>
                <c:pt idx="492">
                  <c:v>0.55049999999999999</c:v>
                </c:pt>
                <c:pt idx="493">
                  <c:v>0.59609999999999996</c:v>
                </c:pt>
                <c:pt idx="494">
                  <c:v>0.5907</c:v>
                </c:pt>
                <c:pt idx="495">
                  <c:v>0.59739999999999993</c:v>
                </c:pt>
                <c:pt idx="496">
                  <c:v>0.5777000000000001</c:v>
                </c:pt>
                <c:pt idx="497">
                  <c:v>0.62140000000000006</c:v>
                </c:pt>
                <c:pt idx="498">
                  <c:v>0.57400000000000007</c:v>
                </c:pt>
                <c:pt idx="499">
                  <c:v>0.61370000000000013</c:v>
                </c:pt>
                <c:pt idx="500">
                  <c:v>0.61940000000000006</c:v>
                </c:pt>
                <c:pt idx="501">
                  <c:v>0.62100000000000011</c:v>
                </c:pt>
                <c:pt idx="502">
                  <c:v>0.58189999999999997</c:v>
                </c:pt>
                <c:pt idx="503">
                  <c:v>0.57500000000000007</c:v>
                </c:pt>
                <c:pt idx="504">
                  <c:v>0.61260000000000014</c:v>
                </c:pt>
                <c:pt idx="505">
                  <c:v>0.61940000000000006</c:v>
                </c:pt>
                <c:pt idx="506">
                  <c:v>0.65970000000000018</c:v>
                </c:pt>
                <c:pt idx="507">
                  <c:v>0.66520000000000012</c:v>
                </c:pt>
                <c:pt idx="508">
                  <c:v>0.68980000000000008</c:v>
                </c:pt>
                <c:pt idx="509">
                  <c:v>0.69480000000000008</c:v>
                </c:pt>
                <c:pt idx="510">
                  <c:v>0.70520000000000005</c:v>
                </c:pt>
                <c:pt idx="511">
                  <c:v>0.72670000000000012</c:v>
                </c:pt>
                <c:pt idx="512">
                  <c:v>0.69920000000000004</c:v>
                </c:pt>
                <c:pt idx="513">
                  <c:v>0.71800000000000008</c:v>
                </c:pt>
                <c:pt idx="514">
                  <c:v>0.76050000000000006</c:v>
                </c:pt>
                <c:pt idx="515">
                  <c:v>0.7078000000000001</c:v>
                </c:pt>
                <c:pt idx="516">
                  <c:v>0.76760000000000017</c:v>
                </c:pt>
                <c:pt idx="517">
                  <c:v>0.77050000000000007</c:v>
                </c:pt>
                <c:pt idx="518">
                  <c:v>0.77270000000000016</c:v>
                </c:pt>
                <c:pt idx="519">
                  <c:v>0.7753000000000001</c:v>
                </c:pt>
                <c:pt idx="520">
                  <c:v>0.78810000000000002</c:v>
                </c:pt>
                <c:pt idx="521">
                  <c:v>0.78610000000000002</c:v>
                </c:pt>
                <c:pt idx="522">
                  <c:v>0.79600000000000004</c:v>
                </c:pt>
                <c:pt idx="523">
                  <c:v>0.78920000000000001</c:v>
                </c:pt>
                <c:pt idx="524">
                  <c:v>0.80180000000000007</c:v>
                </c:pt>
                <c:pt idx="525">
                  <c:v>0.79339999999999999</c:v>
                </c:pt>
                <c:pt idx="526">
                  <c:v>0.80349999999999999</c:v>
                </c:pt>
                <c:pt idx="527">
                  <c:v>0.78849999999999998</c:v>
                </c:pt>
                <c:pt idx="528">
                  <c:v>0.80110000000000003</c:v>
                </c:pt>
                <c:pt idx="529">
                  <c:v>0.74480000000000013</c:v>
                </c:pt>
                <c:pt idx="530">
                  <c:v>0.79210000000000003</c:v>
                </c:pt>
                <c:pt idx="531">
                  <c:v>0.8106000000000001</c:v>
                </c:pt>
                <c:pt idx="532">
                  <c:v>0.81930000000000003</c:v>
                </c:pt>
                <c:pt idx="533">
                  <c:v>0.83100000000000007</c:v>
                </c:pt>
                <c:pt idx="534">
                  <c:v>0.84160000000000013</c:v>
                </c:pt>
                <c:pt idx="535">
                  <c:v>0.82860000000000011</c:v>
                </c:pt>
                <c:pt idx="536">
                  <c:v>0.83550000000000002</c:v>
                </c:pt>
                <c:pt idx="537">
                  <c:v>0.84090000000000009</c:v>
                </c:pt>
                <c:pt idx="538">
                  <c:v>0.85410000000000008</c:v>
                </c:pt>
                <c:pt idx="539">
                  <c:v>0.85690000000000011</c:v>
                </c:pt>
                <c:pt idx="540">
                  <c:v>0.85150000000000003</c:v>
                </c:pt>
                <c:pt idx="541">
                  <c:v>0.86060000000000014</c:v>
                </c:pt>
                <c:pt idx="542">
                  <c:v>0.86840000000000006</c:v>
                </c:pt>
                <c:pt idx="543">
                  <c:v>0.8529000000000001</c:v>
                </c:pt>
                <c:pt idx="544">
                  <c:v>0.85250000000000004</c:v>
                </c:pt>
                <c:pt idx="545">
                  <c:v>0.85620000000000007</c:v>
                </c:pt>
                <c:pt idx="546">
                  <c:v>0.86890000000000012</c:v>
                </c:pt>
                <c:pt idx="547">
                  <c:v>0.85690000000000011</c:v>
                </c:pt>
                <c:pt idx="548">
                  <c:v>0.85210000000000008</c:v>
                </c:pt>
                <c:pt idx="549">
                  <c:v>0.85740000000000005</c:v>
                </c:pt>
                <c:pt idx="550">
                  <c:v>0.86170000000000013</c:v>
                </c:pt>
                <c:pt idx="551">
                  <c:v>0.86610000000000009</c:v>
                </c:pt>
                <c:pt idx="552">
                  <c:v>0.86210000000000009</c:v>
                </c:pt>
                <c:pt idx="553">
                  <c:v>0.84360000000000013</c:v>
                </c:pt>
                <c:pt idx="554">
                  <c:v>0.83870000000000011</c:v>
                </c:pt>
                <c:pt idx="555">
                  <c:v>0.82340000000000002</c:v>
                </c:pt>
                <c:pt idx="556">
                  <c:v>0.8600000000000001</c:v>
                </c:pt>
                <c:pt idx="557">
                  <c:v>0.90039999999999998</c:v>
                </c:pt>
                <c:pt idx="558">
                  <c:v>0.9457000000000001</c:v>
                </c:pt>
                <c:pt idx="559">
                  <c:v>0.93710000000000004</c:v>
                </c:pt>
                <c:pt idx="560">
                  <c:v>0.9204</c:v>
                </c:pt>
                <c:pt idx="561">
                  <c:v>0.92510000000000003</c:v>
                </c:pt>
                <c:pt idx="562">
                  <c:v>0.88939999999999997</c:v>
                </c:pt>
                <c:pt idx="563">
                  <c:v>0.81950000000000001</c:v>
                </c:pt>
                <c:pt idx="564">
                  <c:v>0.88419999999999999</c:v>
                </c:pt>
                <c:pt idx="565">
                  <c:v>0.85940000000000005</c:v>
                </c:pt>
                <c:pt idx="566">
                  <c:v>0.85600000000000009</c:v>
                </c:pt>
                <c:pt idx="567">
                  <c:v>0.85660000000000014</c:v>
                </c:pt>
                <c:pt idx="568">
                  <c:v>0.87020000000000008</c:v>
                </c:pt>
                <c:pt idx="569">
                  <c:v>0.8851</c:v>
                </c:pt>
                <c:pt idx="570">
                  <c:v>0.88749999999999996</c:v>
                </c:pt>
                <c:pt idx="571">
                  <c:v>0.9012</c:v>
                </c:pt>
                <c:pt idx="572">
                  <c:v>0.90380000000000005</c:v>
                </c:pt>
                <c:pt idx="573">
                  <c:v>0.90549999999999997</c:v>
                </c:pt>
                <c:pt idx="574">
                  <c:v>0.91120000000000001</c:v>
                </c:pt>
                <c:pt idx="575">
                  <c:v>0.91520000000000001</c:v>
                </c:pt>
                <c:pt idx="576">
                  <c:v>0.9093</c:v>
                </c:pt>
                <c:pt idx="577">
                  <c:v>0.88390000000000002</c:v>
                </c:pt>
                <c:pt idx="578">
                  <c:v>0.88549999999999995</c:v>
                </c:pt>
                <c:pt idx="579">
                  <c:v>0.88739999999999997</c:v>
                </c:pt>
                <c:pt idx="580">
                  <c:v>0.88390000000000002</c:v>
                </c:pt>
                <c:pt idx="581">
                  <c:v>0.88780000000000003</c:v>
                </c:pt>
                <c:pt idx="582">
                  <c:v>0.89410000000000001</c:v>
                </c:pt>
                <c:pt idx="583">
                  <c:v>0.90100000000000002</c:v>
                </c:pt>
                <c:pt idx="584">
                  <c:v>0.9022</c:v>
                </c:pt>
                <c:pt idx="585">
                  <c:v>0.90329999999999999</c:v>
                </c:pt>
                <c:pt idx="586">
                  <c:v>0.90260000000000007</c:v>
                </c:pt>
                <c:pt idx="587">
                  <c:v>0.90690000000000004</c:v>
                </c:pt>
                <c:pt idx="588">
                  <c:v>0.90790000000000004</c:v>
                </c:pt>
                <c:pt idx="589">
                  <c:v>0.90770000000000006</c:v>
                </c:pt>
                <c:pt idx="590">
                  <c:v>0.90680000000000005</c:v>
                </c:pt>
                <c:pt idx="591">
                  <c:v>0.90349999999999997</c:v>
                </c:pt>
                <c:pt idx="592">
                  <c:v>0.90360000000000007</c:v>
                </c:pt>
                <c:pt idx="593">
                  <c:v>0.90839999999999999</c:v>
                </c:pt>
                <c:pt idx="594">
                  <c:v>0.90860000000000007</c:v>
                </c:pt>
                <c:pt idx="595">
                  <c:v>0.90990000000000004</c:v>
                </c:pt>
                <c:pt idx="596">
                  <c:v>0.90749999999999997</c:v>
                </c:pt>
                <c:pt idx="597">
                  <c:v>0.90360000000000007</c:v>
                </c:pt>
                <c:pt idx="598">
                  <c:v>0.90880000000000005</c:v>
                </c:pt>
                <c:pt idx="599">
                  <c:v>0.90370000000000006</c:v>
                </c:pt>
                <c:pt idx="600">
                  <c:v>0.88660000000000005</c:v>
                </c:pt>
                <c:pt idx="601">
                  <c:v>0.88590000000000002</c:v>
                </c:pt>
                <c:pt idx="602">
                  <c:v>0.8891</c:v>
                </c:pt>
                <c:pt idx="603">
                  <c:v>0.8871</c:v>
                </c:pt>
                <c:pt idx="604">
                  <c:v>0.89129999999999998</c:v>
                </c:pt>
                <c:pt idx="605">
                  <c:v>0.88619999999999999</c:v>
                </c:pt>
                <c:pt idx="606">
                  <c:v>0.87790000000000012</c:v>
                </c:pt>
                <c:pt idx="607">
                  <c:v>0.89119999999999999</c:v>
                </c:pt>
                <c:pt idx="608">
                  <c:v>0.89980000000000004</c:v>
                </c:pt>
                <c:pt idx="609">
                  <c:v>0.91100000000000003</c:v>
                </c:pt>
                <c:pt idx="610">
                  <c:v>0.88829999999999998</c:v>
                </c:pt>
                <c:pt idx="611">
                  <c:v>0.90090000000000003</c:v>
                </c:pt>
                <c:pt idx="612">
                  <c:v>0.89470000000000005</c:v>
                </c:pt>
                <c:pt idx="613">
                  <c:v>0.89880000000000004</c:v>
                </c:pt>
                <c:pt idx="614">
                  <c:v>0.90290000000000004</c:v>
                </c:pt>
                <c:pt idx="615">
                  <c:v>0.90270000000000006</c:v>
                </c:pt>
                <c:pt idx="616">
                  <c:v>0.90439999999999998</c:v>
                </c:pt>
                <c:pt idx="617">
                  <c:v>0.91880000000000006</c:v>
                </c:pt>
                <c:pt idx="618">
                  <c:v>0.91260000000000008</c:v>
                </c:pt>
                <c:pt idx="619">
                  <c:v>0.91260000000000008</c:v>
                </c:pt>
                <c:pt idx="620">
                  <c:v>0.9103</c:v>
                </c:pt>
                <c:pt idx="621">
                  <c:v>0.91460000000000008</c:v>
                </c:pt>
                <c:pt idx="622">
                  <c:v>0.91610000000000003</c:v>
                </c:pt>
                <c:pt idx="623">
                  <c:v>0.91690000000000005</c:v>
                </c:pt>
                <c:pt idx="624">
                  <c:v>0.92100000000000004</c:v>
                </c:pt>
                <c:pt idx="625">
                  <c:v>0.92130000000000001</c:v>
                </c:pt>
                <c:pt idx="626">
                  <c:v>0.92270000000000008</c:v>
                </c:pt>
                <c:pt idx="627">
                  <c:v>0.9224</c:v>
                </c:pt>
                <c:pt idx="628">
                  <c:v>0.9204</c:v>
                </c:pt>
                <c:pt idx="629">
                  <c:v>0.92510000000000003</c:v>
                </c:pt>
                <c:pt idx="630">
                  <c:v>0.92480000000000007</c:v>
                </c:pt>
                <c:pt idx="631">
                  <c:v>0.9224</c:v>
                </c:pt>
                <c:pt idx="632">
                  <c:v>0.92120000000000002</c:v>
                </c:pt>
                <c:pt idx="633">
                  <c:v>0.92060000000000008</c:v>
                </c:pt>
                <c:pt idx="634">
                  <c:v>0.91420000000000001</c:v>
                </c:pt>
                <c:pt idx="635">
                  <c:v>0.91600000000000004</c:v>
                </c:pt>
                <c:pt idx="636">
                  <c:v>0.9163</c:v>
                </c:pt>
                <c:pt idx="637">
                  <c:v>0.91200000000000003</c:v>
                </c:pt>
                <c:pt idx="638">
                  <c:v>0.91420000000000001</c:v>
                </c:pt>
                <c:pt idx="639">
                  <c:v>0.92170000000000007</c:v>
                </c:pt>
                <c:pt idx="640">
                  <c:v>0.91700000000000004</c:v>
                </c:pt>
                <c:pt idx="641">
                  <c:v>0.91960000000000008</c:v>
                </c:pt>
                <c:pt idx="642">
                  <c:v>0.91810000000000003</c:v>
                </c:pt>
                <c:pt idx="643">
                  <c:v>0.91220000000000001</c:v>
                </c:pt>
                <c:pt idx="644">
                  <c:v>0.90670000000000006</c:v>
                </c:pt>
                <c:pt idx="645">
                  <c:v>0.91160000000000008</c:v>
                </c:pt>
                <c:pt idx="646">
                  <c:v>0.91720000000000002</c:v>
                </c:pt>
                <c:pt idx="647">
                  <c:v>0.92180000000000006</c:v>
                </c:pt>
                <c:pt idx="648">
                  <c:v>0.92749999999999999</c:v>
                </c:pt>
                <c:pt idx="649">
                  <c:v>0.90780000000000005</c:v>
                </c:pt>
                <c:pt idx="650">
                  <c:v>0.9173</c:v>
                </c:pt>
                <c:pt idx="651">
                  <c:v>0.91980000000000006</c:v>
                </c:pt>
                <c:pt idx="652">
                  <c:v>0.90449999999999997</c:v>
                </c:pt>
                <c:pt idx="653">
                  <c:v>0.92170000000000007</c:v>
                </c:pt>
                <c:pt idx="654">
                  <c:v>0.92660000000000009</c:v>
                </c:pt>
                <c:pt idx="655">
                  <c:v>0.91980000000000006</c:v>
                </c:pt>
                <c:pt idx="656">
                  <c:v>0.92200000000000004</c:v>
                </c:pt>
                <c:pt idx="657">
                  <c:v>0.89860000000000007</c:v>
                </c:pt>
                <c:pt idx="658">
                  <c:v>0.90580000000000005</c:v>
                </c:pt>
                <c:pt idx="659">
                  <c:v>0.92590000000000006</c:v>
                </c:pt>
                <c:pt idx="660">
                  <c:v>0.9325</c:v>
                </c:pt>
                <c:pt idx="661">
                  <c:v>0.94600000000000006</c:v>
                </c:pt>
                <c:pt idx="662">
                  <c:v>0.95690000000000008</c:v>
                </c:pt>
                <c:pt idx="663">
                  <c:v>0.95580000000000009</c:v>
                </c:pt>
                <c:pt idx="664">
                  <c:v>0.95010000000000006</c:v>
                </c:pt>
                <c:pt idx="665">
                  <c:v>0.96340000000000003</c:v>
                </c:pt>
                <c:pt idx="666">
                  <c:v>0.97080000000000011</c:v>
                </c:pt>
                <c:pt idx="667">
                  <c:v>0.9829</c:v>
                </c:pt>
                <c:pt idx="668">
                  <c:v>0.98070000000000002</c:v>
                </c:pt>
                <c:pt idx="669">
                  <c:v>0.98539999999999994</c:v>
                </c:pt>
                <c:pt idx="670">
                  <c:v>0.98019999999999996</c:v>
                </c:pt>
                <c:pt idx="671">
                  <c:v>0.98129999999999995</c:v>
                </c:pt>
                <c:pt idx="672">
                  <c:v>0.98580000000000001</c:v>
                </c:pt>
                <c:pt idx="673">
                  <c:v>0.99960000000000004</c:v>
                </c:pt>
                <c:pt idx="674">
                  <c:v>0.99739999999999995</c:v>
                </c:pt>
                <c:pt idx="675">
                  <c:v>1.0110999999999999</c:v>
                </c:pt>
                <c:pt idx="676">
                  <c:v>0.99909999999999999</c:v>
                </c:pt>
                <c:pt idx="677">
                  <c:v>1.0004</c:v>
                </c:pt>
                <c:pt idx="678">
                  <c:v>1.0014999999999998</c:v>
                </c:pt>
                <c:pt idx="679">
                  <c:v>0.99819999999999998</c:v>
                </c:pt>
                <c:pt idx="680">
                  <c:v>0.9889</c:v>
                </c:pt>
                <c:pt idx="681">
                  <c:v>0.98699999999999999</c:v>
                </c:pt>
                <c:pt idx="682">
                  <c:v>0.98370000000000002</c:v>
                </c:pt>
                <c:pt idx="683">
                  <c:v>0.97210000000000008</c:v>
                </c:pt>
                <c:pt idx="684">
                  <c:v>0.98360000000000003</c:v>
                </c:pt>
                <c:pt idx="685">
                  <c:v>0.9678000000000001</c:v>
                </c:pt>
                <c:pt idx="686">
                  <c:v>0.9678000000000001</c:v>
                </c:pt>
                <c:pt idx="687">
                  <c:v>0.96240000000000003</c:v>
                </c:pt>
                <c:pt idx="688">
                  <c:v>0.96090000000000009</c:v>
                </c:pt>
                <c:pt idx="689">
                  <c:v>0.95840000000000003</c:v>
                </c:pt>
                <c:pt idx="690">
                  <c:v>0.95920000000000005</c:v>
                </c:pt>
                <c:pt idx="691">
                  <c:v>0.96130000000000004</c:v>
                </c:pt>
                <c:pt idx="692">
                  <c:v>0.96250000000000002</c:v>
                </c:pt>
                <c:pt idx="693">
                  <c:v>0.96960000000000013</c:v>
                </c:pt>
                <c:pt idx="694">
                  <c:v>0.96550000000000002</c:v>
                </c:pt>
                <c:pt idx="695">
                  <c:v>0.96550000000000002</c:v>
                </c:pt>
                <c:pt idx="696">
                  <c:v>0.96550000000000002</c:v>
                </c:pt>
                <c:pt idx="697">
                  <c:v>0.96550000000000002</c:v>
                </c:pt>
                <c:pt idx="698">
                  <c:v>0.96550000000000002</c:v>
                </c:pt>
                <c:pt idx="699">
                  <c:v>0.96550000000000002</c:v>
                </c:pt>
                <c:pt idx="700">
                  <c:v>0.9729000000000001</c:v>
                </c:pt>
                <c:pt idx="701">
                  <c:v>0.97450000000000003</c:v>
                </c:pt>
                <c:pt idx="702">
                  <c:v>0.98739999999999994</c:v>
                </c:pt>
                <c:pt idx="703">
                  <c:v>0.99509999999999998</c:v>
                </c:pt>
                <c:pt idx="704">
                  <c:v>1.0106999999999999</c:v>
                </c:pt>
                <c:pt idx="705">
                  <c:v>1.0244</c:v>
                </c:pt>
                <c:pt idx="706">
                  <c:v>1.0443</c:v>
                </c:pt>
                <c:pt idx="707">
                  <c:v>1.0477999999999998</c:v>
                </c:pt>
                <c:pt idx="708">
                  <c:v>1.0283</c:v>
                </c:pt>
                <c:pt idx="709">
                  <c:v>1.0617999999999999</c:v>
                </c:pt>
                <c:pt idx="710">
                  <c:v>1.0736999999999999</c:v>
                </c:pt>
                <c:pt idx="711">
                  <c:v>1.0807</c:v>
                </c:pt>
                <c:pt idx="712">
                  <c:v>1.0845</c:v>
                </c:pt>
                <c:pt idx="713">
                  <c:v>1.1068</c:v>
                </c:pt>
                <c:pt idx="714">
                  <c:v>1.1143000000000001</c:v>
                </c:pt>
                <c:pt idx="715">
                  <c:v>1.1167</c:v>
                </c:pt>
                <c:pt idx="716">
                  <c:v>1.1264000000000001</c:v>
                </c:pt>
                <c:pt idx="717">
                  <c:v>1.1305000000000001</c:v>
                </c:pt>
                <c:pt idx="718">
                  <c:v>1.1202000000000001</c:v>
                </c:pt>
                <c:pt idx="719">
                  <c:v>1.1085</c:v>
                </c:pt>
                <c:pt idx="720">
                  <c:v>1.1167</c:v>
                </c:pt>
                <c:pt idx="721">
                  <c:v>1.1069</c:v>
                </c:pt>
                <c:pt idx="722">
                  <c:v>1.1109</c:v>
                </c:pt>
                <c:pt idx="723">
                  <c:v>1.1132</c:v>
                </c:pt>
                <c:pt idx="724">
                  <c:v>1.1187</c:v>
                </c:pt>
                <c:pt idx="725">
                  <c:v>1.1112</c:v>
                </c:pt>
                <c:pt idx="726">
                  <c:v>1.1163000000000001</c:v>
                </c:pt>
                <c:pt idx="727">
                  <c:v>1.1076999999999999</c:v>
                </c:pt>
                <c:pt idx="728">
                  <c:v>1.1363000000000001</c:v>
                </c:pt>
                <c:pt idx="729">
                  <c:v>1.1476999999999999</c:v>
                </c:pt>
                <c:pt idx="730">
                  <c:v>1.1462000000000001</c:v>
                </c:pt>
                <c:pt idx="731">
                  <c:v>1.1236999999999999</c:v>
                </c:pt>
                <c:pt idx="732">
                  <c:v>1.1361000000000001</c:v>
                </c:pt>
                <c:pt idx="733">
                  <c:v>1.1325000000000001</c:v>
                </c:pt>
                <c:pt idx="734">
                  <c:v>1.143</c:v>
                </c:pt>
                <c:pt idx="735">
                  <c:v>1.1284000000000001</c:v>
                </c:pt>
                <c:pt idx="736">
                  <c:v>1.1813</c:v>
                </c:pt>
                <c:pt idx="737">
                  <c:v>1.1709000000000001</c:v>
                </c:pt>
                <c:pt idx="738">
                  <c:v>1.1664000000000001</c:v>
                </c:pt>
                <c:pt idx="739">
                  <c:v>1.1821000000000002</c:v>
                </c:pt>
                <c:pt idx="740">
                  <c:v>1.1983000000000001</c:v>
                </c:pt>
                <c:pt idx="741">
                  <c:v>1.2123999999999999</c:v>
                </c:pt>
                <c:pt idx="742">
                  <c:v>1.2161</c:v>
                </c:pt>
                <c:pt idx="743">
                  <c:v>1.214</c:v>
                </c:pt>
                <c:pt idx="744">
                  <c:v>1.2249999999999999</c:v>
                </c:pt>
                <c:pt idx="745">
                  <c:v>1.2105999999999999</c:v>
                </c:pt>
                <c:pt idx="746">
                  <c:v>1.2382</c:v>
                </c:pt>
                <c:pt idx="747">
                  <c:v>1.2403999999999999</c:v>
                </c:pt>
                <c:pt idx="748">
                  <c:v>1.2549999999999999</c:v>
                </c:pt>
                <c:pt idx="749">
                  <c:v>1.2607999999999999</c:v>
                </c:pt>
                <c:pt idx="750">
                  <c:v>1.2531999999999999</c:v>
                </c:pt>
                <c:pt idx="751">
                  <c:v>1.2451999999999999</c:v>
                </c:pt>
                <c:pt idx="752">
                  <c:v>1.1901000000000002</c:v>
                </c:pt>
                <c:pt idx="753">
                  <c:v>1.2643</c:v>
                </c:pt>
                <c:pt idx="754">
                  <c:v>1.2821</c:v>
                </c:pt>
                <c:pt idx="755">
                  <c:v>1.2823</c:v>
                </c:pt>
                <c:pt idx="756">
                  <c:v>1.2817999999999998</c:v>
                </c:pt>
                <c:pt idx="757">
                  <c:v>1.2857999999999998</c:v>
                </c:pt>
                <c:pt idx="758">
                  <c:v>1.2893999999999999</c:v>
                </c:pt>
                <c:pt idx="759">
                  <c:v>1.2818999999999998</c:v>
                </c:pt>
                <c:pt idx="760">
                  <c:v>1.2668999999999999</c:v>
                </c:pt>
                <c:pt idx="761">
                  <c:v>1.2763</c:v>
                </c:pt>
                <c:pt idx="762">
                  <c:v>1.2682</c:v>
                </c:pt>
                <c:pt idx="763">
                  <c:v>1.2491999999999999</c:v>
                </c:pt>
                <c:pt idx="764">
                  <c:v>1.2638999999999998</c:v>
                </c:pt>
                <c:pt idx="765">
                  <c:v>1.2553999999999998</c:v>
                </c:pt>
                <c:pt idx="766">
                  <c:v>1.2301</c:v>
                </c:pt>
                <c:pt idx="767">
                  <c:v>1.2594999999999998</c:v>
                </c:pt>
                <c:pt idx="768">
                  <c:v>1.2883</c:v>
                </c:pt>
                <c:pt idx="769">
                  <c:v>1.3095999999999999</c:v>
                </c:pt>
                <c:pt idx="770">
                  <c:v>1.3095999999999999</c:v>
                </c:pt>
                <c:pt idx="771">
                  <c:v>1.3095999999999999</c:v>
                </c:pt>
                <c:pt idx="772">
                  <c:v>1.3095999999999999</c:v>
                </c:pt>
                <c:pt idx="773">
                  <c:v>1.3095999999999999</c:v>
                </c:pt>
                <c:pt idx="774">
                  <c:v>1.3095999999999999</c:v>
                </c:pt>
                <c:pt idx="775">
                  <c:v>1.3095999999999999</c:v>
                </c:pt>
                <c:pt idx="776">
                  <c:v>1.3095999999999999</c:v>
                </c:pt>
                <c:pt idx="777">
                  <c:v>1.3095999999999999</c:v>
                </c:pt>
                <c:pt idx="778">
                  <c:v>1.3095999999999999</c:v>
                </c:pt>
                <c:pt idx="779">
                  <c:v>1.3095999999999999</c:v>
                </c:pt>
                <c:pt idx="780">
                  <c:v>1.3181</c:v>
                </c:pt>
                <c:pt idx="781">
                  <c:v>1.3133999999999999</c:v>
                </c:pt>
                <c:pt idx="782">
                  <c:v>1.3177999999999999</c:v>
                </c:pt>
                <c:pt idx="783">
                  <c:v>1.3228</c:v>
                </c:pt>
                <c:pt idx="784">
                  <c:v>1.3194999999999999</c:v>
                </c:pt>
                <c:pt idx="785">
                  <c:v>1.3245</c:v>
                </c:pt>
                <c:pt idx="786">
                  <c:v>1.3261000000000001</c:v>
                </c:pt>
                <c:pt idx="787">
                  <c:v>1.3441000000000001</c:v>
                </c:pt>
                <c:pt idx="788">
                  <c:v>1.3491</c:v>
                </c:pt>
                <c:pt idx="789">
                  <c:v>1.351</c:v>
                </c:pt>
                <c:pt idx="790">
                  <c:v>1.3367</c:v>
                </c:pt>
                <c:pt idx="791">
                  <c:v>1.2988</c:v>
                </c:pt>
                <c:pt idx="792">
                  <c:v>1.2935999999999999</c:v>
                </c:pt>
                <c:pt idx="793">
                  <c:v>1.2527999999999999</c:v>
                </c:pt>
                <c:pt idx="794">
                  <c:v>1.2387999999999999</c:v>
                </c:pt>
                <c:pt idx="795">
                  <c:v>1.2874999999999999</c:v>
                </c:pt>
                <c:pt idx="796">
                  <c:v>1.3109999999999999</c:v>
                </c:pt>
                <c:pt idx="797">
                  <c:v>1.3048</c:v>
                </c:pt>
                <c:pt idx="798">
                  <c:v>1.3297999999999999</c:v>
                </c:pt>
                <c:pt idx="799">
                  <c:v>1.3289</c:v>
                </c:pt>
                <c:pt idx="800">
                  <c:v>1.3012999999999999</c:v>
                </c:pt>
                <c:pt idx="801">
                  <c:v>1.3012999999999999</c:v>
                </c:pt>
                <c:pt idx="802">
                  <c:v>1.3027</c:v>
                </c:pt>
                <c:pt idx="803">
                  <c:v>1.3014999999999999</c:v>
                </c:pt>
                <c:pt idx="804">
                  <c:v>1.3007</c:v>
                </c:pt>
                <c:pt idx="805">
                  <c:v>1.2943</c:v>
                </c:pt>
                <c:pt idx="806">
                  <c:v>1.2926</c:v>
                </c:pt>
                <c:pt idx="807">
                  <c:v>1.3</c:v>
                </c:pt>
                <c:pt idx="808">
                  <c:v>1.3029999999999999</c:v>
                </c:pt>
                <c:pt idx="809">
                  <c:v>1.3266</c:v>
                </c:pt>
                <c:pt idx="810">
                  <c:v>1.3468</c:v>
                </c:pt>
                <c:pt idx="811">
                  <c:v>1.3415999999999999</c:v>
                </c:pt>
                <c:pt idx="812">
                  <c:v>1.3351999999999999</c:v>
                </c:pt>
                <c:pt idx="813">
                  <c:v>1.3684000000000001</c:v>
                </c:pt>
                <c:pt idx="814">
                  <c:v>1.3795999999999999</c:v>
                </c:pt>
                <c:pt idx="815">
                  <c:v>1.3783000000000001</c:v>
                </c:pt>
                <c:pt idx="816">
                  <c:v>1.3508</c:v>
                </c:pt>
                <c:pt idx="817">
                  <c:v>1.3308</c:v>
                </c:pt>
                <c:pt idx="818">
                  <c:v>1.3326</c:v>
                </c:pt>
                <c:pt idx="819">
                  <c:v>1.3333999999999999</c:v>
                </c:pt>
                <c:pt idx="820">
                  <c:v>1.3029999999999999</c:v>
                </c:pt>
                <c:pt idx="821">
                  <c:v>1.3312999999999999</c:v>
                </c:pt>
                <c:pt idx="822">
                  <c:v>1.3404</c:v>
                </c:pt>
                <c:pt idx="823">
                  <c:v>1.3329</c:v>
                </c:pt>
                <c:pt idx="824">
                  <c:v>1.3449</c:v>
                </c:pt>
                <c:pt idx="825">
                  <c:v>1.3334999999999999</c:v>
                </c:pt>
                <c:pt idx="826">
                  <c:v>1.3338999999999999</c:v>
                </c:pt>
                <c:pt idx="827">
                  <c:v>1.3264</c:v>
                </c:pt>
                <c:pt idx="828">
                  <c:v>1.3302</c:v>
                </c:pt>
                <c:pt idx="829">
                  <c:v>1.3193999999999999</c:v>
                </c:pt>
                <c:pt idx="830">
                  <c:v>1.3294999999999999</c:v>
                </c:pt>
                <c:pt idx="831">
                  <c:v>1.3237999999999999</c:v>
                </c:pt>
                <c:pt idx="832">
                  <c:v>1.3243</c:v>
                </c:pt>
                <c:pt idx="833">
                  <c:v>1.3182</c:v>
                </c:pt>
                <c:pt idx="834">
                  <c:v>1.3235999999999999</c:v>
                </c:pt>
                <c:pt idx="835">
                  <c:v>1.3235999999999999</c:v>
                </c:pt>
                <c:pt idx="836">
                  <c:v>1.3235999999999999</c:v>
                </c:pt>
                <c:pt idx="837">
                  <c:v>1.3235999999999999</c:v>
                </c:pt>
                <c:pt idx="838">
                  <c:v>1.3235999999999999</c:v>
                </c:pt>
                <c:pt idx="839">
                  <c:v>1.3477999999999999</c:v>
                </c:pt>
                <c:pt idx="840">
                  <c:v>1.3455999999999999</c:v>
                </c:pt>
                <c:pt idx="841">
                  <c:v>1.3488</c:v>
                </c:pt>
                <c:pt idx="842">
                  <c:v>1.3543000000000001</c:v>
                </c:pt>
                <c:pt idx="843">
                  <c:v>1.3566</c:v>
                </c:pt>
                <c:pt idx="844">
                  <c:v>1.3713</c:v>
                </c:pt>
                <c:pt idx="845">
                  <c:v>1.3712</c:v>
                </c:pt>
                <c:pt idx="846">
                  <c:v>1.3777999999999999</c:v>
                </c:pt>
                <c:pt idx="847">
                  <c:v>1.3800000000000001</c:v>
                </c:pt>
                <c:pt idx="848">
                  <c:v>1.3781000000000001</c:v>
                </c:pt>
                <c:pt idx="849">
                  <c:v>1.3847</c:v>
                </c:pt>
                <c:pt idx="850">
                  <c:v>1.3828</c:v>
                </c:pt>
                <c:pt idx="851">
                  <c:v>1.3927</c:v>
                </c:pt>
                <c:pt idx="852">
                  <c:v>1.3953</c:v>
                </c:pt>
                <c:pt idx="853">
                  <c:v>1.4031999999999998</c:v>
                </c:pt>
                <c:pt idx="854">
                  <c:v>1.3943000000000001</c:v>
                </c:pt>
                <c:pt idx="855">
                  <c:v>1.3849</c:v>
                </c:pt>
                <c:pt idx="856">
                  <c:v>1.3793</c:v>
                </c:pt>
                <c:pt idx="857">
                  <c:v>1.3794999999999999</c:v>
                </c:pt>
                <c:pt idx="858">
                  <c:v>1.3812</c:v>
                </c:pt>
                <c:pt idx="859">
                  <c:v>1.3968</c:v>
                </c:pt>
                <c:pt idx="860">
                  <c:v>1.3995</c:v>
                </c:pt>
                <c:pt idx="861">
                  <c:v>1.3995</c:v>
                </c:pt>
                <c:pt idx="862">
                  <c:v>1.4130999999999998</c:v>
                </c:pt>
                <c:pt idx="863">
                  <c:v>1.4127999999999998</c:v>
                </c:pt>
                <c:pt idx="864">
                  <c:v>1.4259999999999999</c:v>
                </c:pt>
                <c:pt idx="865">
                  <c:v>1.4232999999999998</c:v>
                </c:pt>
                <c:pt idx="866">
                  <c:v>1.4195999999999998</c:v>
                </c:pt>
                <c:pt idx="867">
                  <c:v>1.4174999999999998</c:v>
                </c:pt>
                <c:pt idx="868">
                  <c:v>1.4223999999999999</c:v>
                </c:pt>
                <c:pt idx="869">
                  <c:v>1.4173999999999998</c:v>
                </c:pt>
                <c:pt idx="870">
                  <c:v>1.4174999999999998</c:v>
                </c:pt>
                <c:pt idx="871">
                  <c:v>1.4134999999999998</c:v>
                </c:pt>
                <c:pt idx="872">
                  <c:v>1.4278999999999997</c:v>
                </c:pt>
                <c:pt idx="873">
                  <c:v>1.4417999999999997</c:v>
                </c:pt>
                <c:pt idx="874">
                  <c:v>1.4321999999999999</c:v>
                </c:pt>
                <c:pt idx="875">
                  <c:v>1.4425999999999999</c:v>
                </c:pt>
                <c:pt idx="876">
                  <c:v>1.4458999999999997</c:v>
                </c:pt>
                <c:pt idx="877">
                  <c:v>1.4537999999999998</c:v>
                </c:pt>
                <c:pt idx="878">
                  <c:v>1.4513999999999998</c:v>
                </c:pt>
                <c:pt idx="879">
                  <c:v>1.4533999999999998</c:v>
                </c:pt>
                <c:pt idx="880">
                  <c:v>1.4218999999999997</c:v>
                </c:pt>
                <c:pt idx="881">
                  <c:v>1.4412999999999998</c:v>
                </c:pt>
                <c:pt idx="882">
                  <c:v>1.4414999999999998</c:v>
                </c:pt>
                <c:pt idx="883">
                  <c:v>1.4360999999999999</c:v>
                </c:pt>
                <c:pt idx="884">
                  <c:v>1.4642999999999999</c:v>
                </c:pt>
                <c:pt idx="885">
                  <c:v>1.4534999999999998</c:v>
                </c:pt>
                <c:pt idx="886">
                  <c:v>1.4442999999999999</c:v>
                </c:pt>
                <c:pt idx="887">
                  <c:v>1.4705999999999999</c:v>
                </c:pt>
                <c:pt idx="888">
                  <c:v>1.4405999999999999</c:v>
                </c:pt>
                <c:pt idx="889">
                  <c:v>1.4956999999999998</c:v>
                </c:pt>
                <c:pt idx="890">
                  <c:v>1.4641999999999999</c:v>
                </c:pt>
                <c:pt idx="891">
                  <c:v>1.4742</c:v>
                </c:pt>
                <c:pt idx="892">
                  <c:v>1.4831999999999999</c:v>
                </c:pt>
                <c:pt idx="893">
                  <c:v>1.4902</c:v>
                </c:pt>
                <c:pt idx="894">
                  <c:v>1.4866999999999999</c:v>
                </c:pt>
                <c:pt idx="895">
                  <c:v>1.4716999999999998</c:v>
                </c:pt>
                <c:pt idx="896">
                  <c:v>1.4656999999999998</c:v>
                </c:pt>
                <c:pt idx="897">
                  <c:v>1.4801</c:v>
                </c:pt>
                <c:pt idx="898">
                  <c:v>1.5113999999999999</c:v>
                </c:pt>
                <c:pt idx="899">
                  <c:v>1.5068999999999999</c:v>
                </c:pt>
                <c:pt idx="900">
                  <c:v>1.5007999999999999</c:v>
                </c:pt>
                <c:pt idx="901">
                  <c:v>1.4958999999999998</c:v>
                </c:pt>
                <c:pt idx="902">
                  <c:v>1.502</c:v>
                </c:pt>
                <c:pt idx="903">
                  <c:v>1.5148999999999999</c:v>
                </c:pt>
                <c:pt idx="904">
                  <c:v>1.5129999999999999</c:v>
                </c:pt>
                <c:pt idx="905">
                  <c:v>1.5152999999999999</c:v>
                </c:pt>
                <c:pt idx="906">
                  <c:v>1.5164</c:v>
                </c:pt>
                <c:pt idx="907">
                  <c:v>1.5192999999999999</c:v>
                </c:pt>
                <c:pt idx="908">
                  <c:v>1.5227999999999999</c:v>
                </c:pt>
                <c:pt idx="909">
                  <c:v>1.5210999999999999</c:v>
                </c:pt>
                <c:pt idx="910">
                  <c:v>1.5201</c:v>
                </c:pt>
                <c:pt idx="911">
                  <c:v>1.52</c:v>
                </c:pt>
                <c:pt idx="912">
                  <c:v>1.5231999999999999</c:v>
                </c:pt>
                <c:pt idx="913">
                  <c:v>1.5221</c:v>
                </c:pt>
                <c:pt idx="914">
                  <c:v>1.5245</c:v>
                </c:pt>
                <c:pt idx="915">
                  <c:v>1.5247999999999999</c:v>
                </c:pt>
                <c:pt idx="916">
                  <c:v>1.5247999999999999</c:v>
                </c:pt>
                <c:pt idx="917">
                  <c:v>1.5248999999999999</c:v>
                </c:pt>
                <c:pt idx="918">
                  <c:v>1.526</c:v>
                </c:pt>
                <c:pt idx="919">
                  <c:v>1.5266999999999999</c:v>
                </c:pt>
                <c:pt idx="920">
                  <c:v>1.5286</c:v>
                </c:pt>
                <c:pt idx="921">
                  <c:v>1.5286</c:v>
                </c:pt>
                <c:pt idx="922">
                  <c:v>1.5286</c:v>
                </c:pt>
                <c:pt idx="923">
                  <c:v>1.5286</c:v>
                </c:pt>
                <c:pt idx="924">
                  <c:v>1.5286</c:v>
                </c:pt>
                <c:pt idx="925">
                  <c:v>1.5286</c:v>
                </c:pt>
                <c:pt idx="926">
                  <c:v>1.5303</c:v>
                </c:pt>
                <c:pt idx="927">
                  <c:v>1.5294999999999999</c:v>
                </c:pt>
                <c:pt idx="928">
                  <c:v>1.5349999999999999</c:v>
                </c:pt>
                <c:pt idx="929">
                  <c:v>1.5405</c:v>
                </c:pt>
                <c:pt idx="930">
                  <c:v>1.5361</c:v>
                </c:pt>
                <c:pt idx="931">
                  <c:v>1.5454999999999999</c:v>
                </c:pt>
                <c:pt idx="932">
                  <c:v>1.5702</c:v>
                </c:pt>
                <c:pt idx="933">
                  <c:v>1.5776999999999999</c:v>
                </c:pt>
                <c:pt idx="934">
                  <c:v>1.585</c:v>
                </c:pt>
                <c:pt idx="935">
                  <c:v>1.6062000000000001</c:v>
                </c:pt>
                <c:pt idx="936">
                  <c:v>1.6220000000000001</c:v>
                </c:pt>
                <c:pt idx="937">
                  <c:v>1.6174999999999999</c:v>
                </c:pt>
                <c:pt idx="938">
                  <c:v>1.6158999999999999</c:v>
                </c:pt>
                <c:pt idx="939">
                  <c:v>1.6228</c:v>
                </c:pt>
                <c:pt idx="940">
                  <c:v>1.6062000000000001</c:v>
                </c:pt>
                <c:pt idx="941">
                  <c:v>1.5905</c:v>
                </c:pt>
                <c:pt idx="942">
                  <c:v>1.5736999999999999</c:v>
                </c:pt>
                <c:pt idx="943">
                  <c:v>1.5082</c:v>
                </c:pt>
                <c:pt idx="944">
                  <c:v>1.5621</c:v>
                </c:pt>
                <c:pt idx="945">
                  <c:v>1.6241000000000001</c:v>
                </c:pt>
                <c:pt idx="946">
                  <c:v>1.5895999999999999</c:v>
                </c:pt>
                <c:pt idx="947">
                  <c:v>1.6541000000000001</c:v>
                </c:pt>
                <c:pt idx="948">
                  <c:v>1.6447000000000001</c:v>
                </c:pt>
                <c:pt idx="949">
                  <c:v>1.6705000000000001</c:v>
                </c:pt>
                <c:pt idx="950">
                  <c:v>1.6306</c:v>
                </c:pt>
                <c:pt idx="951">
                  <c:v>1.6335999999999999</c:v>
                </c:pt>
                <c:pt idx="952">
                  <c:v>1.6366000000000001</c:v>
                </c:pt>
                <c:pt idx="953">
                  <c:v>1.6286</c:v>
                </c:pt>
                <c:pt idx="954">
                  <c:v>1.6347</c:v>
                </c:pt>
                <c:pt idx="955">
                  <c:v>1.6371</c:v>
                </c:pt>
                <c:pt idx="956">
                  <c:v>1.6401000000000001</c:v>
                </c:pt>
                <c:pt idx="957">
                  <c:v>1.6407</c:v>
                </c:pt>
                <c:pt idx="958">
                  <c:v>1.6411</c:v>
                </c:pt>
                <c:pt idx="959">
                  <c:v>1.6451</c:v>
                </c:pt>
                <c:pt idx="960">
                  <c:v>1.6440000000000001</c:v>
                </c:pt>
                <c:pt idx="961">
                  <c:v>1.6469</c:v>
                </c:pt>
                <c:pt idx="962">
                  <c:v>1.6513</c:v>
                </c:pt>
                <c:pt idx="963">
                  <c:v>1.6495</c:v>
                </c:pt>
                <c:pt idx="964">
                  <c:v>1.649</c:v>
                </c:pt>
                <c:pt idx="965">
                  <c:v>1.6395</c:v>
                </c:pt>
                <c:pt idx="966">
                  <c:v>1.6452</c:v>
                </c:pt>
                <c:pt idx="967">
                  <c:v>1.6355999999999999</c:v>
                </c:pt>
                <c:pt idx="968">
                  <c:v>1.6255999999999999</c:v>
                </c:pt>
                <c:pt idx="969">
                  <c:v>1.6225000000000001</c:v>
                </c:pt>
                <c:pt idx="970">
                  <c:v>1.6247</c:v>
                </c:pt>
                <c:pt idx="971">
                  <c:v>1.6246</c:v>
                </c:pt>
                <c:pt idx="972">
                  <c:v>1.6231</c:v>
                </c:pt>
                <c:pt idx="973">
                  <c:v>1.6214999999999999</c:v>
                </c:pt>
                <c:pt idx="974">
                  <c:v>1.6156999999999999</c:v>
                </c:pt>
                <c:pt idx="975">
                  <c:v>1.6037999999999999</c:v>
                </c:pt>
                <c:pt idx="976">
                  <c:v>1.6077999999999999</c:v>
                </c:pt>
                <c:pt idx="977">
                  <c:v>1.6113</c:v>
                </c:pt>
                <c:pt idx="978">
                  <c:v>1.5965</c:v>
                </c:pt>
                <c:pt idx="979">
                  <c:v>1.6165</c:v>
                </c:pt>
                <c:pt idx="980">
                  <c:v>1.5856999999999999</c:v>
                </c:pt>
                <c:pt idx="981">
                  <c:v>1.5823</c:v>
                </c:pt>
                <c:pt idx="982">
                  <c:v>1.5593999999999999</c:v>
                </c:pt>
                <c:pt idx="983">
                  <c:v>1.5717999999999999</c:v>
                </c:pt>
                <c:pt idx="984">
                  <c:v>1.5522</c:v>
                </c:pt>
                <c:pt idx="985">
                  <c:v>1.5384</c:v>
                </c:pt>
                <c:pt idx="986">
                  <c:v>1.5527</c:v>
                </c:pt>
                <c:pt idx="987">
                  <c:v>1.5623</c:v>
                </c:pt>
                <c:pt idx="988">
                  <c:v>1.5566</c:v>
                </c:pt>
                <c:pt idx="989">
                  <c:v>1.5551999999999999</c:v>
                </c:pt>
                <c:pt idx="990">
                  <c:v>1.5497999999999998</c:v>
                </c:pt>
                <c:pt idx="991">
                  <c:v>1.5523</c:v>
                </c:pt>
                <c:pt idx="992">
                  <c:v>1.5492999999999999</c:v>
                </c:pt>
                <c:pt idx="993">
                  <c:v>1.5483</c:v>
                </c:pt>
                <c:pt idx="994">
                  <c:v>1.5466</c:v>
                </c:pt>
                <c:pt idx="995">
                  <c:v>1.5373999999999999</c:v>
                </c:pt>
                <c:pt idx="996">
                  <c:v>1.5281</c:v>
                </c:pt>
                <c:pt idx="997">
                  <c:v>1.5441</c:v>
                </c:pt>
                <c:pt idx="998">
                  <c:v>1.5241</c:v>
                </c:pt>
                <c:pt idx="999">
                  <c:v>1.4717999999999998</c:v>
                </c:pt>
                <c:pt idx="1000">
                  <c:v>1.5092999999999999</c:v>
                </c:pt>
                <c:pt idx="1001">
                  <c:v>1.5672999999999999</c:v>
                </c:pt>
                <c:pt idx="1002">
                  <c:v>1.5287999999999999</c:v>
                </c:pt>
                <c:pt idx="1003">
                  <c:v>1.5035999999999998</c:v>
                </c:pt>
                <c:pt idx="1004">
                  <c:v>1.5138999999999998</c:v>
                </c:pt>
                <c:pt idx="1005">
                  <c:v>1.5151999999999999</c:v>
                </c:pt>
                <c:pt idx="1006">
                  <c:v>1.4881</c:v>
                </c:pt>
                <c:pt idx="1007">
                  <c:v>1.5037999999999998</c:v>
                </c:pt>
                <c:pt idx="1008">
                  <c:v>1.4924999999999999</c:v>
                </c:pt>
                <c:pt idx="1009">
                  <c:v>1.4915999999999998</c:v>
                </c:pt>
                <c:pt idx="1010">
                  <c:v>1.5075999999999998</c:v>
                </c:pt>
                <c:pt idx="1011">
                  <c:v>1.5088999999999999</c:v>
                </c:pt>
                <c:pt idx="1012">
                  <c:v>1.5264</c:v>
                </c:pt>
                <c:pt idx="1013">
                  <c:v>1.5217999999999998</c:v>
                </c:pt>
                <c:pt idx="1014">
                  <c:v>1.5229999999999999</c:v>
                </c:pt>
                <c:pt idx="1015">
                  <c:v>1.5563</c:v>
                </c:pt>
                <c:pt idx="1016">
                  <c:v>1.5346</c:v>
                </c:pt>
                <c:pt idx="1017">
                  <c:v>1.542</c:v>
                </c:pt>
                <c:pt idx="1018">
                  <c:v>1.5353999999999999</c:v>
                </c:pt>
                <c:pt idx="1019">
                  <c:v>1.5393999999999999</c:v>
                </c:pt>
                <c:pt idx="1020">
                  <c:v>1.5531999999999999</c:v>
                </c:pt>
                <c:pt idx="1021">
                  <c:v>1.5547</c:v>
                </c:pt>
                <c:pt idx="1022">
                  <c:v>1.5572999999999999</c:v>
                </c:pt>
                <c:pt idx="1023">
                  <c:v>1.5618999999999998</c:v>
                </c:pt>
                <c:pt idx="1024">
                  <c:v>1.5733999999999999</c:v>
                </c:pt>
                <c:pt idx="1025">
                  <c:v>1.5702</c:v>
                </c:pt>
                <c:pt idx="1026">
                  <c:v>1.5762</c:v>
                </c:pt>
                <c:pt idx="1027">
                  <c:v>1.5795999999999999</c:v>
                </c:pt>
                <c:pt idx="1028">
                  <c:v>1.5853999999999999</c:v>
                </c:pt>
                <c:pt idx="1029">
                  <c:v>1.5964</c:v>
                </c:pt>
                <c:pt idx="1030">
                  <c:v>1.597</c:v>
                </c:pt>
                <c:pt idx="1031">
                  <c:v>1.5998999999999999</c:v>
                </c:pt>
                <c:pt idx="1032">
                  <c:v>1.6026</c:v>
                </c:pt>
                <c:pt idx="1033">
                  <c:v>1.6065</c:v>
                </c:pt>
                <c:pt idx="1034">
                  <c:v>1.6132</c:v>
                </c:pt>
                <c:pt idx="1035">
                  <c:v>1.6107</c:v>
                </c:pt>
                <c:pt idx="1036">
                  <c:v>1.6172</c:v>
                </c:pt>
                <c:pt idx="1037">
                  <c:v>1.6122000000000001</c:v>
                </c:pt>
                <c:pt idx="1038">
                  <c:v>1.6148</c:v>
                </c:pt>
                <c:pt idx="1039">
                  <c:v>1.6178999999999999</c:v>
                </c:pt>
                <c:pt idx="1040">
                  <c:v>1.6037999999999999</c:v>
                </c:pt>
                <c:pt idx="1041">
                  <c:v>1.6062000000000001</c:v>
                </c:pt>
                <c:pt idx="1042">
                  <c:v>1.6062000000000001</c:v>
                </c:pt>
                <c:pt idx="1043">
                  <c:v>1.6062000000000001</c:v>
                </c:pt>
                <c:pt idx="1044">
                  <c:v>1.6062000000000001</c:v>
                </c:pt>
                <c:pt idx="1045">
                  <c:v>1.6062000000000001</c:v>
                </c:pt>
                <c:pt idx="1046">
                  <c:v>1.6062000000000001</c:v>
                </c:pt>
                <c:pt idx="1047">
                  <c:v>1.6062000000000001</c:v>
                </c:pt>
                <c:pt idx="1048">
                  <c:v>1.6348</c:v>
                </c:pt>
                <c:pt idx="1049">
                  <c:v>1.6228</c:v>
                </c:pt>
                <c:pt idx="1050">
                  <c:v>1.6240000000000001</c:v>
                </c:pt>
                <c:pt idx="1051">
                  <c:v>1.6234</c:v>
                </c:pt>
                <c:pt idx="1052">
                  <c:v>1.6232</c:v>
                </c:pt>
                <c:pt idx="1053">
                  <c:v>1.6226</c:v>
                </c:pt>
                <c:pt idx="1054">
                  <c:v>1.6185</c:v>
                </c:pt>
                <c:pt idx="1055">
                  <c:v>1.6187</c:v>
                </c:pt>
                <c:pt idx="1056">
                  <c:v>1.6431</c:v>
                </c:pt>
                <c:pt idx="1057">
                  <c:v>1.6407</c:v>
                </c:pt>
                <c:pt idx="1058">
                  <c:v>1.6401000000000001</c:v>
                </c:pt>
                <c:pt idx="1059">
                  <c:v>1.6418999999999999</c:v>
                </c:pt>
                <c:pt idx="1060">
                  <c:v>1.6548</c:v>
                </c:pt>
                <c:pt idx="1061">
                  <c:v>1.6605000000000001</c:v>
                </c:pt>
                <c:pt idx="1062">
                  <c:v>1.6784000000000001</c:v>
                </c:pt>
                <c:pt idx="1063">
                  <c:v>1.6761000000000001</c:v>
                </c:pt>
                <c:pt idx="1064">
                  <c:v>1.6840000000000002</c:v>
                </c:pt>
                <c:pt idx="1065">
                  <c:v>1.6996</c:v>
                </c:pt>
                <c:pt idx="1066">
                  <c:v>1.6880000000000002</c:v>
                </c:pt>
                <c:pt idx="1067">
                  <c:v>1.7205999999999999</c:v>
                </c:pt>
                <c:pt idx="1068">
                  <c:v>1.7276999999999998</c:v>
                </c:pt>
                <c:pt idx="1069">
                  <c:v>1.6700000000000002</c:v>
                </c:pt>
                <c:pt idx="1070">
                  <c:v>1.7132999999999998</c:v>
                </c:pt>
                <c:pt idx="1071">
                  <c:v>1.7307999999999999</c:v>
                </c:pt>
                <c:pt idx="1072">
                  <c:v>1.7334999999999998</c:v>
                </c:pt>
                <c:pt idx="1073">
                  <c:v>1.7289999999999999</c:v>
                </c:pt>
                <c:pt idx="1074">
                  <c:v>1.7206999999999999</c:v>
                </c:pt>
                <c:pt idx="1075">
                  <c:v>1.7484999999999999</c:v>
                </c:pt>
                <c:pt idx="1076">
                  <c:v>1.7451999999999999</c:v>
                </c:pt>
                <c:pt idx="1077">
                  <c:v>1.7650999999999999</c:v>
                </c:pt>
                <c:pt idx="1078">
                  <c:v>1.7068999999999999</c:v>
                </c:pt>
                <c:pt idx="1079">
                  <c:v>1.7277999999999998</c:v>
                </c:pt>
                <c:pt idx="1080">
                  <c:v>1.7296999999999998</c:v>
                </c:pt>
                <c:pt idx="1081">
                  <c:v>1.7274999999999998</c:v>
                </c:pt>
                <c:pt idx="1082">
                  <c:v>1.7114999999999998</c:v>
                </c:pt>
                <c:pt idx="1083">
                  <c:v>1.7129999999999999</c:v>
                </c:pt>
                <c:pt idx="1084">
                  <c:v>1.7129999999999999</c:v>
                </c:pt>
                <c:pt idx="1085">
                  <c:v>1.7504999999999999</c:v>
                </c:pt>
                <c:pt idx="1086">
                  <c:v>1.756</c:v>
                </c:pt>
                <c:pt idx="1087">
                  <c:v>1.7518999999999998</c:v>
                </c:pt>
                <c:pt idx="1088">
                  <c:v>1.7407999999999999</c:v>
                </c:pt>
                <c:pt idx="1089">
                  <c:v>1.7397999999999998</c:v>
                </c:pt>
                <c:pt idx="1090">
                  <c:v>1.7522</c:v>
                </c:pt>
                <c:pt idx="1091">
                  <c:v>1.7593999999999999</c:v>
                </c:pt>
                <c:pt idx="1092">
                  <c:v>1.7573999999999999</c:v>
                </c:pt>
                <c:pt idx="1093">
                  <c:v>1.7524999999999999</c:v>
                </c:pt>
                <c:pt idx="1094">
                  <c:v>1.7601</c:v>
                </c:pt>
                <c:pt idx="1095">
                  <c:v>1.764</c:v>
                </c:pt>
                <c:pt idx="1096">
                  <c:v>1.7627999999999999</c:v>
                </c:pt>
                <c:pt idx="1097">
                  <c:v>1.7608999999999999</c:v>
                </c:pt>
                <c:pt idx="1098">
                  <c:v>1.7584</c:v>
                </c:pt>
                <c:pt idx="1099">
                  <c:v>1.7631999999999999</c:v>
                </c:pt>
                <c:pt idx="1100">
                  <c:v>1.7521</c:v>
                </c:pt>
                <c:pt idx="1101">
                  <c:v>1.7582</c:v>
                </c:pt>
                <c:pt idx="1102">
                  <c:v>1.7468999999999999</c:v>
                </c:pt>
                <c:pt idx="1103">
                  <c:v>1.7711999999999999</c:v>
                </c:pt>
                <c:pt idx="1104">
                  <c:v>1.7617999999999998</c:v>
                </c:pt>
                <c:pt idx="1105">
                  <c:v>1.7656999999999998</c:v>
                </c:pt>
                <c:pt idx="1106">
                  <c:v>1.7848999999999999</c:v>
                </c:pt>
                <c:pt idx="1107">
                  <c:v>1.7818999999999998</c:v>
                </c:pt>
                <c:pt idx="1108">
                  <c:v>1.7822</c:v>
                </c:pt>
                <c:pt idx="1109">
                  <c:v>1.7828999999999999</c:v>
                </c:pt>
                <c:pt idx="1110">
                  <c:v>1.7856999999999998</c:v>
                </c:pt>
                <c:pt idx="1111">
                  <c:v>1.7943</c:v>
                </c:pt>
                <c:pt idx="1112">
                  <c:v>1.7941</c:v>
                </c:pt>
                <c:pt idx="1113">
                  <c:v>1.7944</c:v>
                </c:pt>
                <c:pt idx="1114">
                  <c:v>1.7951999999999999</c:v>
                </c:pt>
                <c:pt idx="1115">
                  <c:v>1.7951999999999999</c:v>
                </c:pt>
                <c:pt idx="1116">
                  <c:v>1.7951999999999999</c:v>
                </c:pt>
                <c:pt idx="1117">
                  <c:v>1.7951999999999999</c:v>
                </c:pt>
                <c:pt idx="1118">
                  <c:v>1.7951999999999999</c:v>
                </c:pt>
                <c:pt idx="1119">
                  <c:v>1.7951999999999999</c:v>
                </c:pt>
                <c:pt idx="1120">
                  <c:v>1.7951999999999999</c:v>
                </c:pt>
                <c:pt idx="1121">
                  <c:v>1.7951999999999999</c:v>
                </c:pt>
                <c:pt idx="1122">
                  <c:v>1.7951999999999999</c:v>
                </c:pt>
                <c:pt idx="1123">
                  <c:v>1.7951999999999999</c:v>
                </c:pt>
                <c:pt idx="1124">
                  <c:v>1.7951999999999999</c:v>
                </c:pt>
                <c:pt idx="1125">
                  <c:v>1.7951999999999999</c:v>
                </c:pt>
                <c:pt idx="1126">
                  <c:v>1.7847</c:v>
                </c:pt>
                <c:pt idx="1127">
                  <c:v>1.8069</c:v>
                </c:pt>
                <c:pt idx="1128">
                  <c:v>1.8276999999999999</c:v>
                </c:pt>
                <c:pt idx="1129">
                  <c:v>1.8301000000000001</c:v>
                </c:pt>
                <c:pt idx="1130">
                  <c:v>1.8333999999999999</c:v>
                </c:pt>
                <c:pt idx="1131">
                  <c:v>1.8385</c:v>
                </c:pt>
                <c:pt idx="1132">
                  <c:v>1.8431</c:v>
                </c:pt>
                <c:pt idx="1133">
                  <c:v>1.8411</c:v>
                </c:pt>
                <c:pt idx="1134">
                  <c:v>1.8361000000000001</c:v>
                </c:pt>
                <c:pt idx="1135">
                  <c:v>1.8437999999999999</c:v>
                </c:pt>
                <c:pt idx="1136">
                  <c:v>1.8424</c:v>
                </c:pt>
                <c:pt idx="1137">
                  <c:v>1.8422000000000001</c:v>
                </c:pt>
                <c:pt idx="1138">
                  <c:v>1.8456999999999999</c:v>
                </c:pt>
                <c:pt idx="1139">
                  <c:v>1.85</c:v>
                </c:pt>
                <c:pt idx="1140">
                  <c:v>1.8454999999999999</c:v>
                </c:pt>
                <c:pt idx="1141">
                  <c:v>1.8467</c:v>
                </c:pt>
                <c:pt idx="1142">
                  <c:v>1.8497999999999999</c:v>
                </c:pt>
                <c:pt idx="1143">
                  <c:v>1.8593999999999999</c:v>
                </c:pt>
                <c:pt idx="1144">
                  <c:v>1.8611</c:v>
                </c:pt>
                <c:pt idx="1145">
                  <c:v>1.8695999999999999</c:v>
                </c:pt>
                <c:pt idx="1146">
                  <c:v>1.8714999999999999</c:v>
                </c:pt>
                <c:pt idx="1147">
                  <c:v>1.8691</c:v>
                </c:pt>
                <c:pt idx="1148">
                  <c:v>1.8753</c:v>
                </c:pt>
                <c:pt idx="1149">
                  <c:v>1.8614999999999999</c:v>
                </c:pt>
                <c:pt idx="1150">
                  <c:v>1.8707</c:v>
                </c:pt>
                <c:pt idx="1151">
                  <c:v>1.8923000000000001</c:v>
                </c:pt>
                <c:pt idx="1152">
                  <c:v>1.8947000000000001</c:v>
                </c:pt>
                <c:pt idx="1153">
                  <c:v>1.8996999999999999</c:v>
                </c:pt>
                <c:pt idx="1154">
                  <c:v>1.9117999999999999</c:v>
                </c:pt>
                <c:pt idx="1155">
                  <c:v>1.9083000000000001</c:v>
                </c:pt>
                <c:pt idx="1156">
                  <c:v>1.9053</c:v>
                </c:pt>
                <c:pt idx="1157">
                  <c:v>1.8804000000000001</c:v>
                </c:pt>
                <c:pt idx="1158">
                  <c:v>1.8546</c:v>
                </c:pt>
                <c:pt idx="1159">
                  <c:v>1.8651</c:v>
                </c:pt>
                <c:pt idx="1160">
                  <c:v>1.8528</c:v>
                </c:pt>
                <c:pt idx="1161">
                  <c:v>1.8204</c:v>
                </c:pt>
                <c:pt idx="1162">
                  <c:v>1.84</c:v>
                </c:pt>
                <c:pt idx="1163">
                  <c:v>1.8504</c:v>
                </c:pt>
                <c:pt idx="1164">
                  <c:v>1.8446</c:v>
                </c:pt>
                <c:pt idx="1165">
                  <c:v>1.8683000000000001</c:v>
                </c:pt>
                <c:pt idx="1166">
                  <c:v>1.8787</c:v>
                </c:pt>
                <c:pt idx="1167">
                  <c:v>1.8791</c:v>
                </c:pt>
                <c:pt idx="1168">
                  <c:v>1.8795999999999999</c:v>
                </c:pt>
                <c:pt idx="1169">
                  <c:v>1.883</c:v>
                </c:pt>
                <c:pt idx="1170">
                  <c:v>1.8888</c:v>
                </c:pt>
                <c:pt idx="1171">
                  <c:v>1.8896999999999999</c:v>
                </c:pt>
                <c:pt idx="1172">
                  <c:v>1.8896999999999999</c:v>
                </c:pt>
                <c:pt idx="1173">
                  <c:v>1.8896999999999999</c:v>
                </c:pt>
                <c:pt idx="1174">
                  <c:v>1.8896999999999999</c:v>
                </c:pt>
                <c:pt idx="1175">
                  <c:v>1.8896999999999999</c:v>
                </c:pt>
                <c:pt idx="1176">
                  <c:v>1.8904000000000001</c:v>
                </c:pt>
                <c:pt idx="1177">
                  <c:v>1.8995</c:v>
                </c:pt>
                <c:pt idx="1178">
                  <c:v>1.9089</c:v>
                </c:pt>
                <c:pt idx="1179">
                  <c:v>1.9097</c:v>
                </c:pt>
                <c:pt idx="1180">
                  <c:v>1.9397</c:v>
                </c:pt>
                <c:pt idx="1181">
                  <c:v>1.9623000000000002</c:v>
                </c:pt>
                <c:pt idx="1182">
                  <c:v>1.9630000000000001</c:v>
                </c:pt>
                <c:pt idx="1183">
                  <c:v>1.9759</c:v>
                </c:pt>
                <c:pt idx="1184">
                  <c:v>1.9703000000000002</c:v>
                </c:pt>
                <c:pt idx="1185">
                  <c:v>1.9683000000000002</c:v>
                </c:pt>
                <c:pt idx="1186">
                  <c:v>1.9648000000000001</c:v>
                </c:pt>
                <c:pt idx="1187">
                  <c:v>1.9184000000000001</c:v>
                </c:pt>
                <c:pt idx="1188">
                  <c:v>1.9077</c:v>
                </c:pt>
                <c:pt idx="1189">
                  <c:v>1.8994</c:v>
                </c:pt>
                <c:pt idx="1190">
                  <c:v>1.9016</c:v>
                </c:pt>
                <c:pt idx="1191">
                  <c:v>1.9011</c:v>
                </c:pt>
                <c:pt idx="1192">
                  <c:v>1.9004000000000001</c:v>
                </c:pt>
                <c:pt idx="1193">
                  <c:v>1.9049</c:v>
                </c:pt>
                <c:pt idx="1194">
                  <c:v>1.9033</c:v>
                </c:pt>
                <c:pt idx="1195">
                  <c:v>1.8883000000000001</c:v>
                </c:pt>
                <c:pt idx="1196">
                  <c:v>1.8862000000000001</c:v>
                </c:pt>
                <c:pt idx="1197">
                  <c:v>1.8922000000000001</c:v>
                </c:pt>
                <c:pt idx="1198">
                  <c:v>1.8989</c:v>
                </c:pt>
                <c:pt idx="1199">
                  <c:v>1.8956999999999999</c:v>
                </c:pt>
                <c:pt idx="1200">
                  <c:v>1.8976999999999999</c:v>
                </c:pt>
                <c:pt idx="1201">
                  <c:v>1.8989</c:v>
                </c:pt>
                <c:pt idx="1202">
                  <c:v>1.8958999999999999</c:v>
                </c:pt>
                <c:pt idx="1203">
                  <c:v>1.8969</c:v>
                </c:pt>
                <c:pt idx="1204">
                  <c:v>1.8964000000000001</c:v>
                </c:pt>
                <c:pt idx="1205">
                  <c:v>1.901</c:v>
                </c:pt>
                <c:pt idx="1206">
                  <c:v>1.9084000000000001</c:v>
                </c:pt>
                <c:pt idx="1207">
                  <c:v>1.9000000000000001</c:v>
                </c:pt>
                <c:pt idx="1208">
                  <c:v>1.9165000000000001</c:v>
                </c:pt>
                <c:pt idx="1209">
                  <c:v>1.9169</c:v>
                </c:pt>
                <c:pt idx="1210">
                  <c:v>1.9192</c:v>
                </c:pt>
                <c:pt idx="1211">
                  <c:v>1.9334</c:v>
                </c:pt>
                <c:pt idx="1212">
                  <c:v>1.9385000000000001</c:v>
                </c:pt>
                <c:pt idx="1213">
                  <c:v>1.9316</c:v>
                </c:pt>
                <c:pt idx="1214">
                  <c:v>1.9394</c:v>
                </c:pt>
                <c:pt idx="1215">
                  <c:v>1.9428000000000001</c:v>
                </c:pt>
                <c:pt idx="1216">
                  <c:v>1.9514</c:v>
                </c:pt>
                <c:pt idx="1217">
                  <c:v>1.9504000000000001</c:v>
                </c:pt>
                <c:pt idx="1218">
                  <c:v>1.9426000000000001</c:v>
                </c:pt>
                <c:pt idx="1219">
                  <c:v>1.9605000000000001</c:v>
                </c:pt>
                <c:pt idx="1220">
                  <c:v>1.9454</c:v>
                </c:pt>
                <c:pt idx="1221">
                  <c:v>1.9523000000000001</c:v>
                </c:pt>
                <c:pt idx="1222">
                  <c:v>1.9575</c:v>
                </c:pt>
                <c:pt idx="1223">
                  <c:v>1.9533</c:v>
                </c:pt>
                <c:pt idx="1224">
                  <c:v>1.9569000000000001</c:v>
                </c:pt>
                <c:pt idx="1225">
                  <c:v>1.9608000000000001</c:v>
                </c:pt>
              </c:numCache>
            </c:numRef>
          </c:val>
        </c:ser>
        <c:dLbls/>
        <c:axId val="114682880"/>
        <c:axId val="116425472"/>
      </c:areaChart>
      <c:dateAx>
        <c:axId val="114682880"/>
        <c:scaling>
          <c:orientation val="minMax"/>
        </c:scaling>
        <c:axPos val="b"/>
        <c:numFmt formatCode="m/d/yy" sourceLinked="1"/>
        <c:tickLblPos val="nextTo"/>
        <c:crossAx val="116425472"/>
        <c:crosses val="autoZero"/>
        <c:auto val="1"/>
        <c:lblOffset val="100"/>
        <c:baseTimeUnit val="days"/>
      </c:dateAx>
      <c:valAx>
        <c:axId val="116425472"/>
        <c:scaling>
          <c:orientation val="minMax"/>
        </c:scaling>
        <c:axPos val="l"/>
        <c:majorGridlines/>
        <c:numFmt formatCode="0.00%" sourceLinked="1"/>
        <c:tickLblPos val="nextTo"/>
        <c:crossAx val="114682880"/>
        <c:crosses val="autoZero"/>
        <c:crossBetween val="midCat"/>
      </c:valAx>
    </c:plotArea>
    <c:legend>
      <c:legendPos val="r"/>
      <c:layout/>
    </c:legend>
    <c:plotVisOnly val="1"/>
    <c:dispBlanksAs val="zero"/>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521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7" name="Shape 7"/>
          <p:cNvSpPr txBox="1">
            <a:spLocks noGrp="1"/>
          </p:cNvSpPr>
          <p:nvPr>
            <p:ph type="sldNum" idx="12"/>
          </p:nvPr>
        </p:nvSpPr>
        <p:spPr>
          <a:xfrm>
            <a:off x="3884612" y="8685211"/>
            <a:ext cx="2971799" cy="457200"/>
          </a:xfrm>
          <a:prstGeom prst="rect">
            <a:avLst/>
          </a:prstGeom>
          <a:noFill/>
          <a:ln>
            <a:noFill/>
          </a:ln>
        </p:spPr>
        <p:txBody>
          <a:bodyPr lIns="91425" tIns="91425" rIns="91425" bIns="91425" anchor="b" anchorCtr="0"/>
          <a:lstStyle>
            <a:lvl1pPr marL="0" marR="0" indent="0" algn="r"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Tree>
    <p:extLst>
      <p:ext uri="{BB962C8B-B14F-4D97-AF65-F5344CB8AC3E}">
        <p14:creationId xmlns:p14="http://schemas.microsoft.com/office/powerpoint/2010/main" xmlns="" val="301409788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57" name="Shape 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58" name="Shape 58"/>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17" name="Shape 2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38" name="Shape 2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80" name="Shape 2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80" name="Shape 2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80" name="Shape 2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94" name="Shape 2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01" name="Shape 3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01" name="Shape 3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08" name="Shape 3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08" name="Shape 3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36" name="Shape 3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43" name="Shape 3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57" name="Shape 3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64" name="Shape 3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71" name="Shape 3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78" name="Shape 3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85" name="Shape 3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92" name="Shape 3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99" name="Shape 3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06" name="Shape 4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13" name="Shape 4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27" name="Shape 4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41" name="Shape 4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48" name="Shape 4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48" name="Shape 4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48" name="Shape 4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48" name="Shape 4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48" name="Shape 4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55" name="Shape 4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69" name="Shape 4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76" name="Shape 4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97" name="Shape 4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04" name="Shape 5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18" name="Shape 5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25" name="Shape 5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32" name="Shape 5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32" name="Shape 5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32" name="Shape 5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46" name="Shape 5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Shape 55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53" name="Shape 5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Shape 55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60" name="Shape 5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Shape 56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67" name="Shape 5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Shape 58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81" name="Shape 5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Shape 58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88" name="Shape 5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Shape 60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602" name="Shape 6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Shape 6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609" name="Shape 6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610" name="Shape 610"/>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r>
              <a:rPr lang="en-US" sz="1200" b="0" i="0" u="none" strike="noStrike" cap="none" baseline="0">
                <a:solidFill>
                  <a:srgbClr val="000000"/>
                </a:solidFill>
                <a:latin typeface="Calibri"/>
                <a:ea typeface="Calibri"/>
                <a:cs typeface="Calibri"/>
                <a:sym typeface="Calibri"/>
              </a:rPr>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7" name="Shape 17"/>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Calibri"/>
              <a:buChar char="•"/>
              <a:defRPr/>
            </a:lvl1pPr>
            <a:lvl2pPr marL="742950" indent="-107950" algn="l" rtl="0">
              <a:spcBef>
                <a:spcPts val="560"/>
              </a:spcBef>
              <a:spcAft>
                <a:spcPts val="0"/>
              </a:spcAft>
              <a:buClr>
                <a:schemeClr val="dk1"/>
              </a:buClr>
              <a:buFont typeface="Calibri"/>
              <a:buChar char="–"/>
              <a:defRPr/>
            </a:lvl2pPr>
            <a:lvl3pPr marL="1143000" indent="-76200" algn="l" rtl="0">
              <a:spcBef>
                <a:spcPts val="480"/>
              </a:spcBef>
              <a:spcAft>
                <a:spcPts val="0"/>
              </a:spcAft>
              <a:buClr>
                <a:schemeClr val="dk1"/>
              </a:buClr>
              <a:buFont typeface="Calibri"/>
              <a:buChar char="•"/>
              <a:defRPr/>
            </a:lvl3pPr>
            <a:lvl4pPr marL="1600200" indent="-101600" algn="l" rtl="0">
              <a:spcBef>
                <a:spcPts val="400"/>
              </a:spcBef>
              <a:spcAft>
                <a:spcPts val="0"/>
              </a:spcAft>
              <a:buClr>
                <a:schemeClr val="dk1"/>
              </a:buClr>
              <a:buFont typeface="Calibri"/>
              <a:buChar char="–"/>
              <a:defRPr/>
            </a:lvl4pPr>
            <a:lvl5pPr marL="2057400" indent="-101600" algn="l" rtl="0">
              <a:spcBef>
                <a:spcPts val="400"/>
              </a:spcBef>
              <a:spcAft>
                <a:spcPts val="0"/>
              </a:spcAft>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47" name="Shape 47"/>
          <p:cNvSpPr txBox="1">
            <a:spLocks noGrp="1"/>
          </p:cNvSpPr>
          <p:nvPr>
            <p:ph type="body" idx="1"/>
          </p:nvPr>
        </p:nvSpPr>
        <p:spPr>
          <a:xfrm>
            <a:off x="457200" y="1637000"/>
            <a:ext cx="8229600" cy="45261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Calibri"/>
              <a:buChar char="•"/>
              <a:defRPr/>
            </a:lvl1pPr>
            <a:lvl2pPr marL="742950" indent="-107950" algn="l" rtl="0">
              <a:spcBef>
                <a:spcPts val="560"/>
              </a:spcBef>
              <a:spcAft>
                <a:spcPts val="0"/>
              </a:spcAft>
              <a:buClr>
                <a:schemeClr val="dk1"/>
              </a:buClr>
              <a:buFont typeface="Calibri"/>
              <a:buChar char="–"/>
              <a:defRPr/>
            </a:lvl2pPr>
            <a:lvl3pPr marL="1143000" indent="-76200" algn="l" rtl="0">
              <a:spcBef>
                <a:spcPts val="480"/>
              </a:spcBef>
              <a:spcAft>
                <a:spcPts val="0"/>
              </a:spcAft>
              <a:buClr>
                <a:schemeClr val="dk1"/>
              </a:buClr>
              <a:buFont typeface="Calibri"/>
              <a:buChar char="•"/>
              <a:defRPr/>
            </a:lvl3pPr>
            <a:lvl4pPr marL="1600200" indent="-101600" algn="l" rtl="0">
              <a:spcBef>
                <a:spcPts val="400"/>
              </a:spcBef>
              <a:spcAft>
                <a:spcPts val="0"/>
              </a:spcAft>
              <a:buClr>
                <a:schemeClr val="dk1"/>
              </a:buClr>
              <a:buFont typeface="Calibri"/>
              <a:buChar char="–"/>
              <a:defRPr/>
            </a:lvl4pPr>
            <a:lvl5pPr marL="2057400" indent="-101600" algn="l" rtl="0">
              <a:spcBef>
                <a:spcPts val="400"/>
              </a:spcBef>
              <a:spcAft>
                <a:spcPts val="0"/>
              </a:spcAft>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8"/>
        <p:cNvGrpSpPr/>
        <p:nvPr/>
      </p:nvGrpSpPr>
      <p:grpSpPr>
        <a:xfrm>
          <a:off x="0" y="0"/>
          <a:ext cx="0" cy="0"/>
          <a:chOff x="0" y="0"/>
          <a:chExt cx="0" cy="0"/>
        </a:xfrm>
      </p:grpSpPr>
      <p:sp>
        <p:nvSpPr>
          <p:cNvPr id="49" name="Shape 49"/>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50" name="Shape 5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rgbClr val="888888"/>
              </a:buClr>
              <a:buFont typeface="Calibri"/>
              <a:buNone/>
              <a:defRPr/>
            </a:lvl1pPr>
            <a:lvl2pPr marL="457200" marR="0" indent="0" algn="ctr" rtl="0">
              <a:spcBef>
                <a:spcPts val="560"/>
              </a:spcBef>
              <a:spcAft>
                <a:spcPts val="0"/>
              </a:spcAft>
              <a:buClr>
                <a:srgbClr val="888888"/>
              </a:buClr>
              <a:buFont typeface="Calibri"/>
              <a:buNone/>
              <a:defRPr/>
            </a:lvl2pPr>
            <a:lvl3pPr marL="914400" marR="0" indent="0" algn="ctr" rtl="0">
              <a:spcBef>
                <a:spcPts val="480"/>
              </a:spcBef>
              <a:spcAft>
                <a:spcPts val="0"/>
              </a:spcAft>
              <a:buClr>
                <a:srgbClr val="888888"/>
              </a:buClr>
              <a:buFont typeface="Calibri"/>
              <a:buNone/>
              <a:defRPr/>
            </a:lvl3pPr>
            <a:lvl4pPr marL="1371600" marR="0" indent="0" algn="ctr" rtl="0">
              <a:spcBef>
                <a:spcPts val="400"/>
              </a:spcBef>
              <a:spcAft>
                <a:spcPts val="0"/>
              </a:spcAft>
              <a:buClr>
                <a:srgbClr val="888888"/>
              </a:buClr>
              <a:buFont typeface="Calibri"/>
              <a:buNone/>
              <a:defRPr/>
            </a:lvl4pPr>
            <a:lvl5pPr marL="1828800" marR="0" indent="0" algn="ctr" rtl="0">
              <a:spcBef>
                <a:spcPts val="400"/>
              </a:spcBef>
              <a:spcAft>
                <a:spcPts val="0"/>
              </a:spcAft>
              <a:buClr>
                <a:srgbClr val="888888"/>
              </a:buClr>
              <a:buFont typeface="Calibri"/>
              <a:buNone/>
              <a:defRPr/>
            </a:lvl5pPr>
            <a:lvl6pPr marL="2286000" marR="0" indent="0" algn="ctr" rtl="0">
              <a:spcBef>
                <a:spcPts val="400"/>
              </a:spcBef>
              <a:buClr>
                <a:srgbClr val="888888"/>
              </a:buClr>
              <a:buFont typeface="Calibri"/>
              <a:buNone/>
              <a:defRPr/>
            </a:lvl6pPr>
            <a:lvl7pPr marL="2743200" marR="0" indent="0" algn="ctr" rtl="0">
              <a:spcBef>
                <a:spcPts val="400"/>
              </a:spcBef>
              <a:buClr>
                <a:srgbClr val="888888"/>
              </a:buClr>
              <a:buFont typeface="Calibri"/>
              <a:buNone/>
              <a:defRPr/>
            </a:lvl7pPr>
            <a:lvl8pPr marL="3200400" marR="0" indent="0" algn="ctr" rtl="0">
              <a:spcBef>
                <a:spcPts val="400"/>
              </a:spcBef>
              <a:buClr>
                <a:srgbClr val="888888"/>
              </a:buClr>
              <a:buFont typeface="Calibri"/>
              <a:buNone/>
              <a:defRPr/>
            </a:lvl8pPr>
            <a:lvl9pPr marL="3657600" marR="0" indent="0" algn="ctr" rtl="0">
              <a:spcBef>
                <a:spcPts val="400"/>
              </a:spcBef>
              <a:buClr>
                <a:srgbClr val="888888"/>
              </a:buClr>
              <a:buFont typeface="Calibri"/>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0" name="Shape 20"/>
          <p:cNvSpPr txBox="1">
            <a:spLocks noGrp="1"/>
          </p:cNvSpPr>
          <p:nvPr>
            <p:ph type="body" idx="1"/>
          </p:nvPr>
        </p:nvSpPr>
        <p:spPr>
          <a:xfrm rot="5400000">
            <a:off x="2309018" y="-251619"/>
            <a:ext cx="4525961" cy="82296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Calibri"/>
              <a:buChar char="•"/>
              <a:defRPr/>
            </a:lvl1pPr>
            <a:lvl2pPr marL="742950" indent="-107950" algn="l" rtl="0">
              <a:spcBef>
                <a:spcPts val="560"/>
              </a:spcBef>
              <a:spcAft>
                <a:spcPts val="0"/>
              </a:spcAft>
              <a:buClr>
                <a:schemeClr val="dk1"/>
              </a:buClr>
              <a:buFont typeface="Calibri"/>
              <a:buChar char="–"/>
              <a:defRPr/>
            </a:lvl2pPr>
            <a:lvl3pPr marL="1143000" indent="-76200" algn="l" rtl="0">
              <a:spcBef>
                <a:spcPts val="480"/>
              </a:spcBef>
              <a:spcAft>
                <a:spcPts val="0"/>
              </a:spcAft>
              <a:buClr>
                <a:schemeClr val="dk1"/>
              </a:buClr>
              <a:buFont typeface="Calibri"/>
              <a:buChar char="•"/>
              <a:defRPr/>
            </a:lvl3pPr>
            <a:lvl4pPr marL="1600200" indent="-101600" algn="l" rtl="0">
              <a:spcBef>
                <a:spcPts val="400"/>
              </a:spcBef>
              <a:spcAft>
                <a:spcPts val="0"/>
              </a:spcAft>
              <a:buClr>
                <a:schemeClr val="dk1"/>
              </a:buClr>
              <a:buFont typeface="Calibri"/>
              <a:buChar char="–"/>
              <a:defRPr/>
            </a:lvl4pPr>
            <a:lvl5pPr marL="2057400" indent="-101600" algn="l" rtl="0">
              <a:spcBef>
                <a:spcPts val="400"/>
              </a:spcBef>
              <a:spcAft>
                <a:spcPts val="0"/>
              </a:spcAft>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a:spLocks noGrp="1"/>
          </p:cNvSpPr>
          <p:nvPr>
            <p:ph type="pic" idx="2"/>
          </p:nvPr>
        </p:nvSpPr>
        <p:spPr>
          <a:xfrm>
            <a:off x="1792288" y="612775"/>
            <a:ext cx="5486399" cy="4114800"/>
          </a:xfrm>
          <a:prstGeom prst="rect">
            <a:avLst/>
          </a:prstGeom>
          <a:noFill/>
          <a:ln>
            <a:noFill/>
          </a:ln>
        </p:spPr>
      </p:sp>
      <p:sp>
        <p:nvSpPr>
          <p:cNvPr id="24" name="Shape 24"/>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 name="Shape 27"/>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5" name="Shape 35"/>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7" name="Shape 37"/>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40" name="Shape 40"/>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 name="Shape 44"/>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0" name="Shape 10"/>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Calibri"/>
              <a:buChar char="•"/>
              <a:defRPr/>
            </a:lvl1pPr>
            <a:lvl2pPr marL="742950" marR="0" indent="-107950" algn="l" rtl="0">
              <a:spcBef>
                <a:spcPts val="560"/>
              </a:spcBef>
              <a:spcAft>
                <a:spcPts val="0"/>
              </a:spcAft>
              <a:buClr>
                <a:schemeClr val="dk1"/>
              </a:buClr>
              <a:buFont typeface="Calibri"/>
              <a:buChar char="–"/>
              <a:defRPr/>
            </a:lvl2pPr>
            <a:lvl3pPr marL="1143000" marR="0" indent="-76200" algn="l" rtl="0">
              <a:spcBef>
                <a:spcPts val="480"/>
              </a:spcBef>
              <a:spcAft>
                <a:spcPts val="0"/>
              </a:spcAft>
              <a:buClr>
                <a:schemeClr val="dk1"/>
              </a:buClr>
              <a:buFont typeface="Calibri"/>
              <a:buChar char="•"/>
              <a:defRPr/>
            </a:lvl3pPr>
            <a:lvl4pPr marL="1600200" marR="0" indent="-101600" algn="l" rtl="0">
              <a:spcBef>
                <a:spcPts val="400"/>
              </a:spcBef>
              <a:spcAft>
                <a:spcPts val="0"/>
              </a:spcAft>
              <a:buClr>
                <a:schemeClr val="dk1"/>
              </a:buClr>
              <a:buFont typeface="Calibri"/>
              <a:buChar char="–"/>
              <a:defRPr/>
            </a:lvl4pPr>
            <a:lvl5pPr marL="2057400" marR="0" indent="-101600" algn="l" rtl="0">
              <a:spcBef>
                <a:spcPts val="400"/>
              </a:spcBef>
              <a:spcAft>
                <a:spcPts val="0"/>
              </a:spcAft>
              <a:buClr>
                <a:schemeClr val="dk1"/>
              </a:buClr>
              <a:buFont typeface="Calibri"/>
              <a:buChar char="»"/>
              <a:defRPr/>
            </a:lvl5pPr>
            <a:lvl6pPr marL="2514600" marR="0" indent="-101600" algn="l" rtl="0">
              <a:spcBef>
                <a:spcPts val="400"/>
              </a:spcBef>
              <a:buClr>
                <a:schemeClr val="dk1"/>
              </a:buClr>
              <a:buFont typeface="Calibri"/>
              <a:buChar char="•"/>
              <a:defRPr/>
            </a:lvl6pPr>
            <a:lvl7pPr marL="2971800" marR="0" indent="-101600" algn="l" rtl="0">
              <a:spcBef>
                <a:spcPts val="400"/>
              </a:spcBef>
              <a:buClr>
                <a:schemeClr val="dk1"/>
              </a:buClr>
              <a:buFont typeface="Calibri"/>
              <a:buChar char="•"/>
              <a:defRPr/>
            </a:lvl7pPr>
            <a:lvl8pPr marL="3429000" marR="0" indent="-101600" algn="l" rtl="0">
              <a:spcBef>
                <a:spcPts val="400"/>
              </a:spcBef>
              <a:buClr>
                <a:schemeClr val="dk1"/>
              </a:buClr>
              <a:buFont typeface="Calibri"/>
              <a:buChar char="•"/>
              <a:defRPr/>
            </a:lvl8pPr>
            <a:lvl9pPr marL="3886200" marR="0" indent="-101600" algn="l" rtl="0">
              <a:spcBef>
                <a:spcPts val="400"/>
              </a:spcBef>
              <a:buClr>
                <a:schemeClr val="dk1"/>
              </a:buClr>
              <a:buFont typeface="Calibri"/>
              <a:buChar char="•"/>
              <a:defRPr/>
            </a:lvl9pPr>
          </a:lstStyle>
          <a:p>
            <a:endParaRPr/>
          </a:p>
        </p:txBody>
      </p:sp>
      <p:sp>
        <p:nvSpPr>
          <p:cNvPr id="11" name="Shape 1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R="0" algn="ctr" rtl="0">
              <a:spcBef>
                <a:spcPts val="0"/>
              </a:spcBef>
              <a:defRPr/>
            </a:lvl1pPr>
          </a:lstStyle>
          <a:p>
            <a:endParaRPr/>
          </a:p>
        </p:txBody>
      </p:sp>
      <p:pic>
        <p:nvPicPr>
          <p:cNvPr id="8" name="Picture 7" descr="jtbg1.jpg"/>
          <p:cNvPicPr>
            <a:picLocks noChangeAspect="1"/>
          </p:cNvPicPr>
          <p:nvPr userDrawn="1"/>
        </p:nvPicPr>
        <p:blipFill>
          <a:blip r:embed="rId13"/>
          <a:stretch>
            <a:fillRect/>
          </a:stretch>
        </p:blipFill>
        <p:spPr>
          <a:xfrm>
            <a:off x="0" y="-1"/>
            <a:ext cx="9144000" cy="2066925"/>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adhedgefundtrader.com/"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hyperlink" Target="http://www.madhedgefundtrader.com/" TargetMode="External"/><Relationship Id="rId2" Type="http://schemas.openxmlformats.org/officeDocument/2006/relationships/notesSlide" Target="../notesSlides/notesSlide72.xml"/><Relationship Id="rId1" Type="http://schemas.openxmlformats.org/officeDocument/2006/relationships/slideLayout" Target="../slideLayouts/slideLayout6.xml"/><Relationship Id="rId4" Type="http://schemas.openxmlformats.org/officeDocument/2006/relationships/image" Target="../media/image73.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sp>
        <p:nvSpPr>
          <p:cNvPr id="52" name="Shape 5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baseline="0" dirty="0">
                <a:solidFill>
                  <a:schemeClr val="dk1"/>
                </a:solidFill>
                <a:latin typeface="Calibri"/>
                <a:ea typeface="Calibri"/>
                <a:cs typeface="Calibri"/>
                <a:sym typeface="Calibri"/>
              </a:rPr>
              <a:t>The Mad Hedge Fund Trader</a:t>
            </a:r>
            <a:br>
              <a:rPr lang="en-US" sz="2800" b="0" i="0" u="none" strike="noStrike" cap="none" baseline="0" dirty="0">
                <a:solidFill>
                  <a:schemeClr val="dk1"/>
                </a:solidFill>
                <a:latin typeface="Calibri"/>
                <a:ea typeface="Calibri"/>
                <a:cs typeface="Calibri"/>
                <a:sym typeface="Calibri"/>
              </a:rPr>
            </a:br>
            <a:r>
              <a:rPr lang="en-US" sz="2400" b="0" i="0" u="none" strike="noStrike" cap="none" baseline="0" dirty="0" smtClean="0">
                <a:solidFill>
                  <a:schemeClr val="dk1"/>
                </a:solidFill>
                <a:latin typeface="Calibri"/>
                <a:ea typeface="Calibri"/>
                <a:cs typeface="Calibri"/>
                <a:sym typeface="Calibri"/>
              </a:rPr>
              <a:t>“The Teflon Market</a:t>
            </a:r>
            <a:r>
              <a:rPr lang="en-US" sz="2400" dirty="0" smtClean="0">
                <a:solidFill>
                  <a:schemeClr val="dk1"/>
                </a:solidFill>
                <a:latin typeface="Calibri"/>
                <a:ea typeface="Calibri"/>
                <a:cs typeface="Calibri"/>
                <a:sym typeface="Calibri"/>
              </a:rPr>
              <a:t>”</a:t>
            </a:r>
            <a:endParaRPr lang="en-US" sz="2400" b="0" i="0" u="none" strike="noStrike" cap="none" baseline="0" dirty="0">
              <a:solidFill>
                <a:schemeClr val="dk1"/>
              </a:solidFill>
              <a:latin typeface="Calibri"/>
              <a:ea typeface="Calibri"/>
              <a:cs typeface="Calibri"/>
              <a:sym typeface="Calibri"/>
            </a:endParaRPr>
          </a:p>
        </p:txBody>
      </p:sp>
      <p:sp>
        <p:nvSpPr>
          <p:cNvPr id="53" name="Shape 53"/>
          <p:cNvSpPr txBox="1">
            <a:spLocks noGrp="1"/>
          </p:cNvSpPr>
          <p:nvPr>
            <p:ph type="body" idx="4294967295"/>
          </p:nvPr>
        </p:nvSpPr>
        <p:spPr>
          <a:xfrm>
            <a:off x="0" y="4953000"/>
            <a:ext cx="9144000" cy="1752600"/>
          </a:xfrm>
          <a:prstGeom prst="rect">
            <a:avLst/>
          </a:prstGeom>
          <a:noFill/>
          <a:ln>
            <a:noFill/>
          </a:ln>
        </p:spPr>
        <p:txBody>
          <a:bodyPr lIns="91425" tIns="45700" rIns="91425" bIns="45700" anchor="t" anchorCtr="0">
            <a:noAutofit/>
          </a:bodyPr>
          <a:lstStyle/>
          <a:p>
            <a:pPr marL="342900" marR="0" lvl="0" indent="-342900" algn="ctr" rtl="0">
              <a:lnSpc>
                <a:spcPct val="80000"/>
              </a:lnSpc>
              <a:spcBef>
                <a:spcPts val="0"/>
              </a:spcBef>
              <a:spcAft>
                <a:spcPts val="0"/>
              </a:spcAft>
              <a:buClr>
                <a:schemeClr val="dk1"/>
              </a:buClr>
              <a:buSzPct val="25000"/>
              <a:buFont typeface="Calibri"/>
              <a:buNone/>
            </a:pPr>
            <a:endParaRPr lang="en-US" sz="2800" b="1" i="0" u="none" strike="noStrike" cap="none" baseline="0" dirty="0" smtClean="0">
              <a:solidFill>
                <a:schemeClr val="dk1"/>
              </a:solidFill>
              <a:latin typeface="Calibri"/>
              <a:ea typeface="Calibri"/>
              <a:cs typeface="Calibri"/>
              <a:sym typeface="Calibri"/>
            </a:endParaRPr>
          </a:p>
          <a:p>
            <a:pPr marL="342900" marR="0" lvl="0" indent="-342900" algn="ctr" rtl="0">
              <a:lnSpc>
                <a:spcPct val="80000"/>
              </a:lnSpc>
              <a:spcBef>
                <a:spcPts val="0"/>
              </a:spcBef>
              <a:spcAft>
                <a:spcPts val="0"/>
              </a:spcAft>
              <a:buClr>
                <a:schemeClr val="dk1"/>
              </a:buClr>
              <a:buSzPct val="25000"/>
              <a:buFont typeface="Calibri"/>
              <a:buNone/>
            </a:pPr>
            <a:r>
              <a:rPr lang="en-US" sz="2800" b="1" i="0" u="none" strike="noStrike" cap="none" baseline="0" dirty="0" smtClean="0">
                <a:solidFill>
                  <a:schemeClr val="dk1"/>
                </a:solidFill>
                <a:latin typeface="Calibri"/>
                <a:ea typeface="Calibri"/>
                <a:cs typeface="Calibri"/>
                <a:sym typeface="Calibri"/>
              </a:rPr>
              <a:t>With </a:t>
            </a:r>
            <a:r>
              <a:rPr lang="en-US" sz="2800" b="1" i="0" u="none" strike="noStrike" cap="none" baseline="0" dirty="0">
                <a:solidFill>
                  <a:schemeClr val="dk1"/>
                </a:solidFill>
                <a:latin typeface="Calibri"/>
                <a:ea typeface="Calibri"/>
                <a:cs typeface="Calibri"/>
                <a:sym typeface="Calibri"/>
              </a:rPr>
              <a:t>John Thomas</a:t>
            </a:r>
            <a:r>
              <a:rPr lang="en-US" sz="2800" b="0" i="0" u="none" strike="noStrike" cap="none" baseline="0" dirty="0">
                <a:solidFill>
                  <a:schemeClr val="dk1"/>
                </a:solidFill>
                <a:latin typeface="Calibri"/>
                <a:ea typeface="Calibri"/>
                <a:cs typeface="Calibri"/>
                <a:sym typeface="Calibri"/>
              </a:rPr>
              <a:t/>
            </a:r>
            <a:br>
              <a:rPr lang="en-US" sz="2800" b="0" i="0" u="none" strike="noStrike" cap="none" baseline="0" dirty="0">
                <a:solidFill>
                  <a:schemeClr val="dk1"/>
                </a:solidFill>
                <a:latin typeface="Calibri"/>
                <a:ea typeface="Calibri"/>
                <a:cs typeface="Calibri"/>
                <a:sym typeface="Calibri"/>
              </a:rPr>
            </a:br>
            <a:r>
              <a:rPr lang="en-US" sz="2800" b="0" i="0" u="none" strike="noStrike" cap="none" baseline="0" dirty="0">
                <a:solidFill>
                  <a:schemeClr val="dk1"/>
                </a:solidFill>
                <a:latin typeface="Calibri"/>
                <a:ea typeface="Calibri"/>
                <a:cs typeface="Calibri"/>
                <a:sym typeface="Calibri"/>
              </a:rPr>
              <a:t>from </a:t>
            </a:r>
            <a:r>
              <a:rPr lang="en-US" sz="2800" dirty="0" smtClean="0">
                <a:solidFill>
                  <a:schemeClr val="dk1"/>
                </a:solidFill>
                <a:latin typeface="Calibri"/>
                <a:ea typeface="Calibri"/>
                <a:cs typeface="Calibri"/>
                <a:sym typeface="Calibri"/>
              </a:rPr>
              <a:t>San Francisco, CA, December 2</a:t>
            </a:r>
            <a:r>
              <a:rPr lang="en-US" sz="2400" b="0" i="1" u="none" strike="noStrike" cap="none" baseline="0" dirty="0" smtClean="0">
                <a:solidFill>
                  <a:schemeClr val="dk1"/>
                </a:solidFill>
                <a:latin typeface="Calibri"/>
                <a:ea typeface="Calibri"/>
                <a:cs typeface="Calibri"/>
                <a:sym typeface="Calibri"/>
              </a:rPr>
              <a:t>, </a:t>
            </a:r>
            <a:r>
              <a:rPr lang="en-US" sz="2800" b="0" i="1" u="none" strike="noStrike" cap="none" baseline="0" dirty="0" smtClean="0">
                <a:solidFill>
                  <a:schemeClr val="dk1"/>
                </a:solidFill>
                <a:latin typeface="Calibri"/>
                <a:ea typeface="Calibri"/>
                <a:cs typeface="Calibri"/>
                <a:sym typeface="Calibri"/>
              </a:rPr>
              <a:t>2015</a:t>
            </a:r>
            <a:r>
              <a:rPr lang="en-US" sz="2400" b="0" i="1" u="none" strike="noStrike" cap="none" baseline="0" dirty="0" smtClean="0">
                <a:solidFill>
                  <a:schemeClr val="dk1"/>
                </a:solidFill>
                <a:latin typeface="Calibri"/>
                <a:ea typeface="Calibri"/>
                <a:cs typeface="Calibri"/>
                <a:sym typeface="Calibri"/>
              </a:rPr>
              <a:t/>
            </a:r>
            <a:br>
              <a:rPr lang="en-US" sz="2400" b="0" i="1" u="none" strike="noStrike" cap="none" baseline="0" dirty="0" smtClean="0">
                <a:solidFill>
                  <a:schemeClr val="dk1"/>
                </a:solidFill>
                <a:latin typeface="Calibri"/>
                <a:ea typeface="Calibri"/>
                <a:cs typeface="Calibri"/>
                <a:sym typeface="Calibri"/>
              </a:rPr>
            </a:br>
            <a:r>
              <a:rPr lang="en-US" sz="3100" b="0" i="0" u="sng" strike="noStrike" cap="none" baseline="0" dirty="0" smtClean="0">
                <a:solidFill>
                  <a:schemeClr val="hlink"/>
                </a:solidFill>
                <a:latin typeface="Calibri"/>
                <a:ea typeface="Calibri"/>
                <a:cs typeface="Calibri"/>
                <a:sym typeface="Calibri"/>
                <a:hlinkClick r:id="rId3"/>
              </a:rPr>
              <a:t>www.madhedgefundtrader.com</a:t>
            </a:r>
            <a:r>
              <a:rPr lang="en-US" sz="3100" b="0" i="0" u="none" strike="noStrike" cap="none" baseline="0" dirty="0" smtClean="0">
                <a:solidFill>
                  <a:srgbClr val="0070C0"/>
                </a:solidFill>
                <a:latin typeface="Calibri"/>
                <a:ea typeface="Calibri"/>
                <a:cs typeface="Calibri"/>
                <a:sym typeface="Calibri"/>
              </a:rPr>
              <a:t> </a:t>
            </a:r>
            <a:endParaRPr lang="en-US" sz="3100" b="0" i="0" u="none" strike="noStrike" cap="none" baseline="0" dirty="0">
              <a:solidFill>
                <a:srgbClr val="0070C0"/>
              </a:solidFill>
              <a:latin typeface="Calibri"/>
              <a:ea typeface="Calibri"/>
              <a:cs typeface="Calibri"/>
              <a:sym typeface="Calibri"/>
            </a:endParaRPr>
          </a:p>
        </p:txBody>
      </p:sp>
      <p:pic>
        <p:nvPicPr>
          <p:cNvPr id="2" name="Picture 1" descr="12.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149178" y="1676400"/>
            <a:ext cx="2984921" cy="3302000"/>
          </a:xfrm>
          <a:prstGeom prst="rect">
            <a:avLst/>
          </a:prstGeom>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Shape 135"/>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0" i="0" u="none" strike="noStrike" cap="none" baseline="0" dirty="0">
                <a:solidFill>
                  <a:schemeClr val="dk1"/>
                </a:solidFill>
                <a:latin typeface="Calibri"/>
                <a:ea typeface="Calibri"/>
                <a:cs typeface="Calibri"/>
                <a:sym typeface="Calibri"/>
              </a:rPr>
              <a:t>Bonds</a:t>
            </a:r>
            <a:r>
              <a:rPr lang="en-US" sz="2400" b="0" i="0" u="none" strike="noStrike" cap="none" baseline="0" dirty="0" smtClean="0">
                <a:solidFill>
                  <a:schemeClr val="dk1"/>
                </a:solidFill>
                <a:latin typeface="Calibri"/>
                <a:ea typeface="Calibri"/>
                <a:cs typeface="Calibri"/>
                <a:sym typeface="Calibri"/>
              </a:rPr>
              <a:t>-Counter Trend Rally</a:t>
            </a:r>
            <a:endParaRPr lang="en-US" sz="2400" b="0" i="0" u="none" strike="noStrike" cap="none" baseline="0" dirty="0">
              <a:solidFill>
                <a:schemeClr val="dk1"/>
              </a:solidFill>
              <a:latin typeface="Calibri"/>
              <a:ea typeface="Calibri"/>
              <a:cs typeface="Calibri"/>
              <a:sym typeface="Calibri"/>
            </a:endParaRPr>
          </a:p>
        </p:txBody>
      </p:sp>
      <p:sp>
        <p:nvSpPr>
          <p:cNvPr id="136" name="Shape 136"/>
          <p:cNvSpPr txBox="1">
            <a:spLocks noGrp="1"/>
          </p:cNvSpPr>
          <p:nvPr>
            <p:ph type="body" idx="4294967295"/>
          </p:nvPr>
        </p:nvSpPr>
        <p:spPr>
          <a:xfrm>
            <a:off x="609600" y="1295400"/>
            <a:ext cx="8001000" cy="6553200"/>
          </a:xfrm>
          <a:prstGeom prst="rect">
            <a:avLst/>
          </a:prstGeom>
          <a:noFill/>
          <a:ln>
            <a:noFill/>
          </a:ln>
        </p:spPr>
        <p:txBody>
          <a:bodyPr lIns="91425" tIns="45700" rIns="91425" bIns="45700" anchor="t" anchorCtr="0">
            <a:noAutofit/>
          </a:bodyPr>
          <a:lstStyle/>
          <a:p>
            <a:pPr marL="0" lvl="0" indent="0">
              <a:lnSpc>
                <a:spcPts val="2040"/>
              </a:lnSpc>
              <a:spcBef>
                <a:spcPts val="0"/>
              </a:spcBef>
              <a:buClr>
                <a:srgbClr val="000000"/>
              </a:buClr>
              <a:buSzPct val="25000"/>
              <a:buNone/>
            </a:pPr>
            <a:r>
              <a:rPr lang="en-US" sz="1800" i="0" u="none" strike="noStrike" cap="none" baseline="0" dirty="0" smtClean="0">
                <a:latin typeface="Calibri"/>
                <a:ea typeface="Calibri"/>
                <a:cs typeface="Calibri"/>
                <a:sym typeface="Calibri"/>
              </a:rPr>
              <a:t/>
            </a:r>
            <a:br>
              <a:rPr lang="en-US" sz="1800" i="0" u="none" strike="noStrike" cap="none" baseline="0" dirty="0" smtClean="0">
                <a:latin typeface="Calibri"/>
                <a:ea typeface="Calibri"/>
                <a:cs typeface="Calibri"/>
                <a:sym typeface="Calibri"/>
              </a:rPr>
            </a:br>
            <a:r>
              <a:rPr lang="en-US" sz="2200" i="0" u="none" strike="noStrike" cap="none" baseline="0" dirty="0" smtClean="0">
                <a:solidFill>
                  <a:schemeClr val="tx1"/>
                </a:solidFill>
                <a:latin typeface="Calibri"/>
                <a:ea typeface="Calibri"/>
                <a:cs typeface="Calibri"/>
                <a:sym typeface="Calibri"/>
              </a:rPr>
              <a:t>*The 30 year bull market is clearly over, with every major investor eyeing the exit</a:t>
            </a:r>
            <a:br>
              <a:rPr lang="en-US" sz="2200" i="0" u="none" strike="noStrike" cap="none" baseline="0" dirty="0" smtClean="0">
                <a:solidFill>
                  <a:schemeClr val="tx1"/>
                </a:solidFill>
                <a:latin typeface="Calibri"/>
                <a:ea typeface="Calibri"/>
                <a:cs typeface="Calibri"/>
                <a:sym typeface="Calibri"/>
              </a:rPr>
            </a:br>
            <a:r>
              <a:rPr lang="en-US" sz="2200" i="0" u="none" strike="noStrike" cap="none" baseline="0" dirty="0" smtClean="0">
                <a:solidFill>
                  <a:srgbClr val="FF0000"/>
                </a:solidFill>
                <a:latin typeface="Calibri"/>
                <a:ea typeface="Calibri"/>
                <a:cs typeface="Calibri"/>
                <a:sym typeface="Calibri"/>
              </a:rPr>
              <a:t/>
            </a:r>
            <a:br>
              <a:rPr lang="en-US" sz="2200" i="0" u="none" strike="noStrike" cap="none" baseline="0" dirty="0" smtClean="0">
                <a:solidFill>
                  <a:srgbClr val="FF0000"/>
                </a:solidFill>
                <a:latin typeface="Calibri"/>
                <a:ea typeface="Calibri"/>
                <a:cs typeface="Calibri"/>
                <a:sym typeface="Calibri"/>
              </a:rPr>
            </a:br>
            <a:r>
              <a:rPr lang="en-US" sz="2200" i="0" u="none" strike="noStrike" cap="none" baseline="0" dirty="0" smtClean="0">
                <a:latin typeface="Calibri"/>
                <a:ea typeface="Calibri"/>
                <a:cs typeface="Calibri"/>
                <a:sym typeface="Calibri"/>
              </a:rPr>
              <a:t>*Fed</a:t>
            </a:r>
            <a:r>
              <a:rPr lang="en-US" sz="2200" i="0" u="none" strike="noStrike" cap="none" dirty="0" smtClean="0">
                <a:latin typeface="Calibri"/>
                <a:ea typeface="Calibri"/>
                <a:cs typeface="Calibri"/>
                <a:sym typeface="Calibri"/>
              </a:rPr>
              <a:t> interest rate rise is now looking like sure thing in December, has already been discounted by the bond market</a:t>
            </a:r>
            <a:br>
              <a:rPr lang="en-US" sz="2200" i="0" u="none" strike="noStrike" cap="none" dirty="0" smtClean="0">
                <a:latin typeface="Calibri"/>
                <a:ea typeface="Calibri"/>
                <a:cs typeface="Calibri"/>
                <a:sym typeface="Calibri"/>
              </a:rPr>
            </a:br>
            <a:r>
              <a:rPr lang="en-US" sz="2200" i="0" u="none" strike="noStrike" cap="none" dirty="0" smtClean="0">
                <a:latin typeface="Calibri"/>
                <a:ea typeface="Calibri"/>
                <a:cs typeface="Calibri"/>
                <a:sym typeface="Calibri"/>
              </a:rPr>
              <a:t/>
            </a:r>
            <a:br>
              <a:rPr lang="en-US" sz="2200" i="0" u="none" strike="noStrike" cap="none" dirty="0" smtClean="0">
                <a:latin typeface="Calibri"/>
                <a:ea typeface="Calibri"/>
                <a:cs typeface="Calibri"/>
                <a:sym typeface="Calibri"/>
              </a:rPr>
            </a:br>
            <a:r>
              <a:rPr lang="en-US" sz="2200" i="0" u="none" strike="noStrike" cap="none" dirty="0" smtClean="0">
                <a:latin typeface="Calibri"/>
                <a:ea typeface="Calibri"/>
                <a:cs typeface="Calibri"/>
                <a:sym typeface="Calibri"/>
              </a:rPr>
              <a:t>*In the meantime, collapsing European interest rates are pulling down bond yields globally, with German bunds at 0.46%</a:t>
            </a:r>
            <a:br>
              <a:rPr lang="en-US" sz="2200" i="0" u="none" strike="noStrike" cap="none" dirty="0" smtClean="0">
                <a:latin typeface="Calibri"/>
                <a:ea typeface="Calibri"/>
                <a:cs typeface="Calibri"/>
                <a:sym typeface="Calibri"/>
              </a:rPr>
            </a:br>
            <a:r>
              <a:rPr lang="en-US" sz="2200" i="0" u="none" strike="noStrike" cap="none" baseline="0" dirty="0" smtClean="0">
                <a:latin typeface="Calibri"/>
                <a:ea typeface="Calibri"/>
                <a:cs typeface="Calibri"/>
                <a:sym typeface="Calibri"/>
              </a:rPr>
              <a:t/>
            </a:r>
            <a:br>
              <a:rPr lang="en-US" sz="2200" i="0" u="none" strike="noStrike" cap="none" baseline="0" dirty="0" smtClean="0">
                <a:latin typeface="Calibri"/>
                <a:ea typeface="Calibri"/>
                <a:cs typeface="Calibri"/>
                <a:sym typeface="Calibri"/>
              </a:rPr>
            </a:br>
            <a:r>
              <a:rPr lang="en-US" sz="2200" i="0" u="none" strike="noStrike" cap="none" baseline="0" dirty="0" smtClean="0">
                <a:latin typeface="Calibri"/>
                <a:ea typeface="Calibri"/>
                <a:cs typeface="Calibri"/>
                <a:sym typeface="Calibri"/>
              </a:rPr>
              <a:t>*Mass</a:t>
            </a:r>
            <a:r>
              <a:rPr lang="en-US" sz="2200" i="0" u="none" strike="noStrike" cap="none" dirty="0" smtClean="0">
                <a:latin typeface="Calibri"/>
                <a:ea typeface="Calibri"/>
                <a:cs typeface="Calibri"/>
                <a:sym typeface="Calibri"/>
              </a:rPr>
              <a:t> layoffs hitting Wall Street bond desks as lack of volatility cuts into profits, reducing liquidity further</a:t>
            </a:r>
            <a:r>
              <a:rPr lang="en-US" sz="2200" i="0" u="none" strike="noStrike" cap="none" baseline="0" dirty="0" smtClean="0">
                <a:solidFill>
                  <a:srgbClr val="FF0000"/>
                </a:solidFill>
                <a:latin typeface="Calibri"/>
                <a:ea typeface="Calibri"/>
                <a:cs typeface="Calibri"/>
                <a:sym typeface="Calibri"/>
              </a:rPr>
              <a:t/>
            </a:r>
            <a:br>
              <a:rPr lang="en-US" sz="2200" i="0" u="none" strike="noStrike" cap="none" baseline="0" dirty="0" smtClean="0">
                <a:solidFill>
                  <a:srgbClr val="FF0000"/>
                </a:solidFill>
                <a:latin typeface="Calibri"/>
                <a:ea typeface="Calibri"/>
                <a:cs typeface="Calibri"/>
                <a:sym typeface="Calibri"/>
              </a:rPr>
            </a:br>
            <a:r>
              <a:rPr lang="en-US" sz="2200" i="0" u="none" strike="noStrike" cap="none" baseline="0" dirty="0" smtClean="0">
                <a:solidFill>
                  <a:srgbClr val="FF0000"/>
                </a:solidFill>
                <a:latin typeface="Calibri"/>
                <a:ea typeface="Calibri"/>
                <a:cs typeface="Calibri"/>
                <a:sym typeface="Calibri"/>
              </a:rPr>
              <a:t/>
            </a:r>
            <a:br>
              <a:rPr lang="en-US" sz="2200" i="0" u="none" strike="noStrike" cap="none" baseline="0" dirty="0" smtClean="0">
                <a:solidFill>
                  <a:srgbClr val="FF0000"/>
                </a:solidFill>
                <a:latin typeface="Calibri"/>
                <a:ea typeface="Calibri"/>
                <a:cs typeface="Calibri"/>
                <a:sym typeface="Calibri"/>
              </a:rPr>
            </a:br>
            <a:r>
              <a:rPr lang="en-US" sz="2200" i="0" u="none" strike="noStrike" cap="none" baseline="0" dirty="0" smtClean="0">
                <a:latin typeface="Calibri"/>
                <a:ea typeface="Calibri"/>
                <a:cs typeface="Calibri"/>
                <a:sym typeface="Calibri"/>
              </a:rPr>
              <a:t>*Junk</a:t>
            </a:r>
            <a:r>
              <a:rPr lang="en-US" sz="2200" i="0" u="none" strike="noStrike" cap="none" dirty="0" smtClean="0">
                <a:latin typeface="Calibri"/>
                <a:ea typeface="Calibri"/>
                <a:cs typeface="Calibri"/>
                <a:sym typeface="Calibri"/>
              </a:rPr>
              <a:t> gives up all its gains</a:t>
            </a:r>
            <a:br>
              <a:rPr lang="en-US" sz="2200" i="0" u="none" strike="noStrike" cap="none" dirty="0" smtClean="0">
                <a:latin typeface="Calibri"/>
                <a:ea typeface="Calibri"/>
                <a:cs typeface="Calibri"/>
                <a:sym typeface="Calibri"/>
              </a:rPr>
            </a:br>
            <a:r>
              <a:rPr lang="en-US" sz="2200" i="0" u="none" strike="noStrike" cap="none" baseline="0" dirty="0" smtClean="0">
                <a:latin typeface="Calibri"/>
                <a:ea typeface="Calibri"/>
                <a:cs typeface="Calibri"/>
                <a:sym typeface="Calibri"/>
              </a:rPr>
              <a:t/>
            </a:r>
            <a:br>
              <a:rPr lang="en-US" sz="2200" i="0" u="none" strike="noStrike" cap="none" baseline="0" dirty="0" smtClean="0">
                <a:latin typeface="Calibri"/>
                <a:ea typeface="Calibri"/>
                <a:cs typeface="Calibri"/>
                <a:sym typeface="Calibri"/>
              </a:rPr>
            </a:br>
            <a:r>
              <a:rPr lang="en-US" sz="2200" i="0" u="none" strike="noStrike" cap="none" baseline="0" dirty="0" smtClean="0">
                <a:latin typeface="Calibri"/>
                <a:ea typeface="Calibri"/>
                <a:cs typeface="Calibri"/>
                <a:sym typeface="Calibri"/>
              </a:rPr>
              <a:t>*</a:t>
            </a:r>
            <a:r>
              <a:rPr lang="en-US" sz="2200" dirty="0" smtClean="0">
                <a:latin typeface="Calibri"/>
                <a:ea typeface="Calibri"/>
                <a:cs typeface="Calibri"/>
                <a:sym typeface="Calibri"/>
              </a:rPr>
              <a:t>Buy</a:t>
            </a:r>
            <a:r>
              <a:rPr lang="en-US" sz="2200" i="0" u="none" strike="noStrike" cap="none" dirty="0" smtClean="0">
                <a:latin typeface="Calibri"/>
                <a:ea typeface="Calibri"/>
                <a:cs typeface="Calibri"/>
                <a:sym typeface="Calibri"/>
              </a:rPr>
              <a:t> (TBT)</a:t>
            </a:r>
            <a:r>
              <a:rPr lang="en-US" sz="2200" dirty="0">
                <a:latin typeface="Calibri"/>
                <a:ea typeface="Calibri"/>
                <a:cs typeface="Calibri"/>
                <a:sym typeface="Calibri"/>
              </a:rPr>
              <a:t> </a:t>
            </a:r>
            <a:r>
              <a:rPr lang="en-US" sz="2200" dirty="0" smtClean="0">
                <a:latin typeface="Calibri"/>
                <a:ea typeface="Calibri"/>
                <a:cs typeface="Calibri"/>
                <a:sym typeface="Calibri"/>
              </a:rPr>
              <a:t>on any dip for more</a:t>
            </a:r>
            <a:br>
              <a:rPr lang="en-US" sz="2200" dirty="0" smtClean="0">
                <a:latin typeface="Calibri"/>
                <a:ea typeface="Calibri"/>
                <a:cs typeface="Calibri"/>
                <a:sym typeface="Calibri"/>
              </a:rPr>
            </a:br>
            <a:r>
              <a:rPr lang="en-US" sz="2200" dirty="0" smtClean="0">
                <a:latin typeface="Calibri"/>
                <a:ea typeface="Calibri"/>
                <a:cs typeface="Calibri"/>
                <a:sym typeface="Calibri"/>
              </a:rPr>
              <a:t> strength in 2016</a:t>
            </a:r>
            <a:br>
              <a:rPr lang="en-US" sz="2200" dirty="0" smtClean="0">
                <a:latin typeface="Calibri"/>
                <a:ea typeface="Calibri"/>
                <a:cs typeface="Calibri"/>
                <a:sym typeface="Calibri"/>
              </a:rPr>
            </a:br>
            <a:r>
              <a:rPr lang="en-US" sz="2200" i="0" u="none" strike="noStrike" cap="none" baseline="0" dirty="0" smtClean="0">
                <a:latin typeface="Calibri"/>
                <a:ea typeface="Calibri"/>
                <a:cs typeface="Calibri"/>
                <a:sym typeface="Calibri"/>
              </a:rPr>
              <a:t/>
            </a:r>
            <a:br>
              <a:rPr lang="en-US" sz="2200" i="0" u="none" strike="noStrike" cap="none" baseline="0" dirty="0" smtClean="0">
                <a:latin typeface="Calibri"/>
                <a:ea typeface="Calibri"/>
                <a:cs typeface="Calibri"/>
                <a:sym typeface="Calibri"/>
              </a:rPr>
            </a:br>
            <a:r>
              <a:rPr lang="en-US" sz="2200" i="0" u="none" strike="noStrike" cap="none" baseline="0" dirty="0" smtClean="0">
                <a:latin typeface="Calibri"/>
                <a:ea typeface="Calibri"/>
                <a:cs typeface="Calibri"/>
                <a:sym typeface="Calibri"/>
              </a:rPr>
              <a:t/>
            </a:r>
            <a:br>
              <a:rPr lang="en-US" sz="2200" i="0" u="none" strike="noStrike" cap="none" baseline="0" dirty="0" smtClean="0">
                <a:latin typeface="Calibri"/>
                <a:ea typeface="Calibri"/>
                <a:cs typeface="Calibri"/>
                <a:sym typeface="Calibri"/>
              </a:rPr>
            </a:br>
            <a:endParaRPr lang="en-US" sz="2200" b="0" i="0" u="none" strike="noStrike" cap="none" baseline="0" dirty="0">
              <a:latin typeface="Calibri"/>
              <a:ea typeface="Calibri"/>
              <a:cs typeface="Calibri"/>
              <a:sym typeface="Calibri"/>
            </a:endParaRPr>
          </a:p>
        </p:txBody>
      </p:sp>
      <p:pic>
        <p:nvPicPr>
          <p:cNvPr id="2" name="Picture 1" descr="20150910a.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257800" y="4267200"/>
            <a:ext cx="3246733" cy="2271001"/>
          </a:xfrm>
          <a:prstGeom prst="rect">
            <a:avLst/>
          </a:prstGeom>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Ten Year Treasury Yield (TLT) 2.26%</a:t>
            </a:r>
            <a:r>
              <a:rPr lang="en-US" sz="1800" dirty="0" smtClean="0"/>
              <a:t/>
            </a:r>
            <a:br>
              <a:rPr lang="en-US" sz="1800" dirty="0" smtClean="0"/>
            </a:br>
            <a:r>
              <a:rPr lang="en-US" sz="1600" dirty="0" smtClean="0"/>
              <a:t>rolled down to the 12/$124-$127 vertical bear put debit spread</a:t>
            </a:r>
            <a:endParaRPr lang="en-US" sz="1600" dirty="0"/>
          </a:p>
        </p:txBody>
      </p:sp>
      <p:pic>
        <p:nvPicPr>
          <p:cNvPr id="4" name="Picture 3"/>
          <p:cNvPicPr>
            <a:picLocks noChangeAspect="1"/>
          </p:cNvPicPr>
          <p:nvPr/>
        </p:nvPicPr>
        <p:blipFill>
          <a:blip r:embed="rId2"/>
          <a:stretch>
            <a:fillRect/>
          </a:stretch>
        </p:blipFill>
        <p:spPr>
          <a:xfrm>
            <a:off x="1193800" y="1456871"/>
            <a:ext cx="6731000" cy="5096329"/>
          </a:xfrm>
          <a:prstGeom prst="rect">
            <a:avLst/>
          </a:prstGeom>
        </p:spPr>
      </p:pic>
    </p:spTree>
    <p:extLst>
      <p:ext uri="{BB962C8B-B14F-4D97-AF65-F5344CB8AC3E}">
        <p14:creationId xmlns:p14="http://schemas.microsoft.com/office/powerpoint/2010/main" xmlns="" val="1631661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Ten Year Treasury Yield ($TNX) 2.19%</a:t>
            </a:r>
            <a:br>
              <a:rPr lang="en-US" sz="2400" dirty="0" smtClean="0"/>
            </a:br>
            <a:r>
              <a:rPr lang="en-US" sz="1800" dirty="0" smtClean="0"/>
              <a:t>2.35% Ceiling Holds, so will the 2.0% floor</a:t>
            </a:r>
            <a:endParaRPr lang="en-US" sz="1800" dirty="0"/>
          </a:p>
        </p:txBody>
      </p:sp>
      <p:pic>
        <p:nvPicPr>
          <p:cNvPr id="4" name="Picture 3"/>
          <p:cNvPicPr>
            <a:picLocks noChangeAspect="1"/>
          </p:cNvPicPr>
          <p:nvPr/>
        </p:nvPicPr>
        <p:blipFill>
          <a:blip r:embed="rId2"/>
          <a:stretch>
            <a:fillRect/>
          </a:stretch>
        </p:blipFill>
        <p:spPr>
          <a:xfrm>
            <a:off x="1143000" y="1371600"/>
            <a:ext cx="6883400" cy="5211717"/>
          </a:xfrm>
          <a:prstGeom prst="rect">
            <a:avLst/>
          </a:prstGeom>
        </p:spPr>
      </p:pic>
    </p:spTree>
    <p:extLst>
      <p:ext uri="{BB962C8B-B14F-4D97-AF65-F5344CB8AC3E}">
        <p14:creationId xmlns:p14="http://schemas.microsoft.com/office/powerpoint/2010/main" xmlns="" val="3028491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2000" dirty="0" smtClean="0"/>
              <a:t>German Ten Year Bonds (0.46%) Are Dragging Down US Bonds</a:t>
            </a:r>
            <a:r>
              <a:rPr lang="en-US" sz="2400" dirty="0" smtClean="0"/>
              <a:t/>
            </a:r>
            <a:br>
              <a:rPr lang="en-US" sz="2400" dirty="0" smtClean="0"/>
            </a:br>
            <a:r>
              <a:rPr lang="en-US" sz="2400" dirty="0" smtClean="0"/>
              <a:t>Despite an Imminent US Rate Hike</a:t>
            </a:r>
            <a:endParaRPr lang="en-US" sz="1800" dirty="0"/>
          </a:p>
        </p:txBody>
      </p:sp>
      <p:pic>
        <p:nvPicPr>
          <p:cNvPr id="4" name="Picture 3"/>
          <p:cNvPicPr>
            <a:picLocks noChangeAspect="1"/>
          </p:cNvPicPr>
          <p:nvPr/>
        </p:nvPicPr>
        <p:blipFill>
          <a:blip r:embed="rId2"/>
          <a:stretch>
            <a:fillRect/>
          </a:stretch>
        </p:blipFill>
        <p:spPr>
          <a:xfrm>
            <a:off x="685800" y="1701800"/>
            <a:ext cx="7874000" cy="4775200"/>
          </a:xfrm>
          <a:prstGeom prst="rect">
            <a:avLst/>
          </a:prstGeom>
        </p:spPr>
      </p:pic>
    </p:spTree>
    <p:extLst>
      <p:ext uri="{BB962C8B-B14F-4D97-AF65-F5344CB8AC3E}">
        <p14:creationId xmlns:p14="http://schemas.microsoft.com/office/powerpoint/2010/main" xmlns="" val="2171856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Shape 16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baseline="0" dirty="0">
                <a:solidFill>
                  <a:schemeClr val="dk1"/>
                </a:solidFill>
                <a:latin typeface="Calibri"/>
                <a:ea typeface="Calibri"/>
                <a:cs typeface="Calibri"/>
                <a:sym typeface="Calibri"/>
              </a:rPr>
              <a:t>Junk Bonds (HYG) </a:t>
            </a:r>
            <a:r>
              <a:rPr lang="en-US" sz="2800" dirty="0" smtClean="0">
                <a:solidFill>
                  <a:schemeClr val="dk1"/>
                </a:solidFill>
                <a:latin typeface="Calibri"/>
                <a:ea typeface="Calibri"/>
                <a:cs typeface="Calibri"/>
                <a:sym typeface="Calibri"/>
              </a:rPr>
              <a:t>6.62</a:t>
            </a:r>
            <a:r>
              <a:rPr lang="en-US" sz="2800" b="0" i="0" u="none" strike="noStrike" cap="none" baseline="0" dirty="0" smtClean="0">
                <a:solidFill>
                  <a:schemeClr val="dk1"/>
                </a:solidFill>
                <a:latin typeface="Calibri"/>
                <a:ea typeface="Calibri"/>
                <a:cs typeface="Calibri"/>
                <a:sym typeface="Calibri"/>
              </a:rPr>
              <a:t>% Yield</a:t>
            </a:r>
            <a:br>
              <a:rPr lang="en-US" sz="2800" b="0" i="0" u="none" strike="noStrike" cap="none" baseline="0" dirty="0" smtClean="0">
                <a:solidFill>
                  <a:schemeClr val="dk1"/>
                </a:solidFill>
                <a:latin typeface="Calibri"/>
                <a:ea typeface="Calibri"/>
                <a:cs typeface="Calibri"/>
                <a:sym typeface="Calibri"/>
              </a:rPr>
            </a:br>
            <a:r>
              <a:rPr lang="en-US" sz="1800" dirty="0" smtClean="0">
                <a:solidFill>
                  <a:schemeClr val="dk1"/>
                </a:solidFill>
                <a:latin typeface="Calibri"/>
                <a:ea typeface="Calibri"/>
                <a:cs typeface="Calibri"/>
                <a:sym typeface="Calibri"/>
              </a:rPr>
              <a:t>A Great Coincident Indicator</a:t>
            </a:r>
            <a:endParaRPr lang="en-US" sz="18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1219200" y="1472111"/>
            <a:ext cx="6811513" cy="5157289"/>
          </a:xfrm>
          <a:prstGeom prst="rect">
            <a:avLst/>
          </a:prstGeom>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57200" y="4572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0" i="0" u="none" strike="noStrike" cap="none" baseline="0" dirty="0">
                <a:solidFill>
                  <a:schemeClr val="dk1"/>
                </a:solidFill>
                <a:latin typeface="Calibri"/>
                <a:ea typeface="Calibri"/>
                <a:cs typeface="Calibri"/>
                <a:sym typeface="Calibri"/>
              </a:rPr>
              <a:t>2X Short Treasuries (TBT</a:t>
            </a:r>
            <a:r>
              <a:rPr lang="en-US" sz="2400" b="0" i="0" u="none" strike="noStrike" cap="none" baseline="0" dirty="0" smtClean="0">
                <a:solidFill>
                  <a:schemeClr val="dk1"/>
                </a:solidFill>
                <a:latin typeface="Calibri"/>
                <a:ea typeface="Calibri"/>
                <a:cs typeface="Calibri"/>
                <a:sym typeface="Calibri"/>
              </a:rPr>
              <a:t>)-Big Trade of 2016?</a:t>
            </a:r>
            <a:br>
              <a:rPr lang="en-US" sz="2400" b="0" i="0" u="none" strike="noStrike" cap="none" baseline="0" dirty="0" smtClean="0">
                <a:solidFill>
                  <a:schemeClr val="dk1"/>
                </a:solidFill>
                <a:latin typeface="Calibri"/>
                <a:ea typeface="Calibri"/>
                <a:cs typeface="Calibri"/>
                <a:sym typeface="Calibri"/>
              </a:rPr>
            </a:br>
            <a:r>
              <a:rPr lang="en-US" sz="2400" b="0" i="0" u="none" strike="noStrike" cap="none" baseline="0" dirty="0" smtClean="0">
                <a:solidFill>
                  <a:schemeClr val="dk1"/>
                </a:solidFill>
                <a:latin typeface="Calibri"/>
                <a:ea typeface="Calibri"/>
                <a:cs typeface="Calibri"/>
                <a:sym typeface="Calibri"/>
              </a:rPr>
              <a:t>Back</a:t>
            </a:r>
            <a:r>
              <a:rPr lang="en-US" sz="2400" b="0" i="0" u="none" strike="noStrike" cap="none" dirty="0" smtClean="0">
                <a:solidFill>
                  <a:schemeClr val="dk1"/>
                </a:solidFill>
                <a:latin typeface="Calibri"/>
                <a:ea typeface="Calibri"/>
                <a:cs typeface="Calibri"/>
                <a:sym typeface="Calibri"/>
              </a:rPr>
              <a:t> in “BUY” Territory</a:t>
            </a:r>
            <a:r>
              <a:rPr lang="en-US" sz="2400" b="0" i="0" u="none" strike="noStrike" cap="none" baseline="0" dirty="0" smtClean="0">
                <a:solidFill>
                  <a:schemeClr val="dk1"/>
                </a:solidFill>
                <a:latin typeface="Calibri"/>
                <a:ea typeface="Calibri"/>
                <a:cs typeface="Calibri"/>
                <a:sym typeface="Calibri"/>
              </a:rPr>
              <a:t/>
            </a:r>
            <a:br>
              <a:rPr lang="en-US" sz="2400" b="0" i="0" u="none" strike="noStrike" cap="none" baseline="0" dirty="0" smtClean="0">
                <a:solidFill>
                  <a:schemeClr val="dk1"/>
                </a:solidFill>
                <a:latin typeface="Calibri"/>
                <a:ea typeface="Calibri"/>
                <a:cs typeface="Calibri"/>
                <a:sym typeface="Calibri"/>
              </a:rPr>
            </a:br>
            <a:endParaRPr lang="en-US" sz="20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914400" y="1358900"/>
            <a:ext cx="7317596" cy="5194300"/>
          </a:xfrm>
          <a:prstGeom prst="rect">
            <a:avLst/>
          </a:prstGeom>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sp>
        <p:nvSpPr>
          <p:cNvPr id="183" name="Shape 18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baseline="0" dirty="0">
                <a:solidFill>
                  <a:schemeClr val="dk1"/>
                </a:solidFill>
                <a:latin typeface="Calibri"/>
                <a:ea typeface="Calibri"/>
                <a:cs typeface="Calibri"/>
                <a:sym typeface="Calibri"/>
              </a:rPr>
              <a:t>Emerging Market Debt (ELD)</a:t>
            </a:r>
            <a:r>
              <a:rPr lang="en-US" sz="2800" b="0" i="0" u="none" strike="noStrike" cap="none" baseline="0" dirty="0" smtClean="0">
                <a:solidFill>
                  <a:schemeClr val="dk1"/>
                </a:solidFill>
                <a:latin typeface="Calibri"/>
                <a:ea typeface="Calibri"/>
                <a:cs typeface="Calibri"/>
                <a:sym typeface="Calibri"/>
              </a:rPr>
              <a:t> </a:t>
            </a:r>
            <a:r>
              <a:rPr lang="en-US" sz="2000" dirty="0" smtClean="0">
                <a:solidFill>
                  <a:schemeClr val="dk1"/>
                </a:solidFill>
                <a:latin typeface="Calibri"/>
                <a:ea typeface="Calibri"/>
                <a:cs typeface="Calibri"/>
                <a:sym typeface="Calibri"/>
              </a:rPr>
              <a:t>7.73</a:t>
            </a:r>
            <a:r>
              <a:rPr lang="en-US" sz="2000" b="0" i="0" u="none" strike="noStrike" cap="none" baseline="0" dirty="0" smtClean="0">
                <a:solidFill>
                  <a:schemeClr val="dk1"/>
                </a:solidFill>
                <a:latin typeface="Calibri"/>
                <a:ea typeface="Calibri"/>
                <a:cs typeface="Calibri"/>
                <a:sym typeface="Calibri"/>
              </a:rPr>
              <a:t>% Yield-</a:t>
            </a:r>
            <a:br>
              <a:rPr lang="en-US" sz="2000" b="0" i="0" u="none" strike="noStrike" cap="none" baseline="0" dirty="0" smtClean="0">
                <a:solidFill>
                  <a:schemeClr val="dk1"/>
                </a:solidFill>
                <a:latin typeface="Calibri"/>
                <a:ea typeface="Calibri"/>
                <a:cs typeface="Calibri"/>
                <a:sym typeface="Calibri"/>
              </a:rPr>
            </a:br>
            <a:endParaRPr lang="en-US" sz="20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990600" y="1219200"/>
            <a:ext cx="7112000" cy="5384800"/>
          </a:xfrm>
          <a:prstGeom prst="rect">
            <a:avLst/>
          </a:prstGeom>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p:cNvGrpSpPr/>
        <p:nvPr/>
      </p:nvGrpSpPr>
      <p:grpSpPr>
        <a:xfrm>
          <a:off x="0" y="0"/>
          <a:ext cx="0" cy="0"/>
          <a:chOff x="0" y="0"/>
          <a:chExt cx="0" cy="0"/>
        </a:xfrm>
      </p:grpSpPr>
      <p:sp>
        <p:nvSpPr>
          <p:cNvPr id="190" name="Shape 19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0" i="0" u="none" strike="noStrike" cap="none" baseline="0" dirty="0">
                <a:solidFill>
                  <a:schemeClr val="dk1"/>
                </a:solidFill>
                <a:latin typeface="Calibri"/>
                <a:ea typeface="Calibri"/>
                <a:cs typeface="Calibri"/>
                <a:sym typeface="Calibri"/>
              </a:rPr>
              <a:t>Municipal Bonds (MUB)</a:t>
            </a:r>
            <a:r>
              <a:rPr lang="en-US" sz="2400" b="0" i="0" u="none" strike="noStrike" cap="none" baseline="0" dirty="0" smtClean="0">
                <a:solidFill>
                  <a:schemeClr val="dk1"/>
                </a:solidFill>
                <a:latin typeface="Calibri"/>
                <a:ea typeface="Calibri"/>
                <a:cs typeface="Calibri"/>
                <a:sym typeface="Calibri"/>
              </a:rPr>
              <a:t>-</a:t>
            </a:r>
            <a:r>
              <a:rPr lang="en-US" sz="2400" dirty="0" smtClean="0">
                <a:solidFill>
                  <a:schemeClr val="dk1"/>
                </a:solidFill>
                <a:latin typeface="Calibri"/>
                <a:ea typeface="Calibri"/>
                <a:cs typeface="Calibri"/>
                <a:sym typeface="Calibri"/>
              </a:rPr>
              <a:t>1.67</a:t>
            </a:r>
            <a:r>
              <a:rPr lang="en-US" sz="2400" b="0" i="0" u="none" strike="noStrike" cap="none" baseline="0" dirty="0" smtClean="0">
                <a:solidFill>
                  <a:schemeClr val="dk1"/>
                </a:solidFill>
                <a:latin typeface="Calibri"/>
                <a:ea typeface="Calibri"/>
                <a:cs typeface="Calibri"/>
                <a:sym typeface="Calibri"/>
              </a:rPr>
              <a:t>% yield</a:t>
            </a:r>
            <a:r>
              <a:rPr lang="en-US" sz="2400" dirty="0">
                <a:solidFill>
                  <a:schemeClr val="dk1"/>
                </a:solidFill>
                <a:latin typeface="Calibri"/>
                <a:ea typeface="Calibri"/>
                <a:cs typeface="Calibri"/>
                <a:sym typeface="Calibri"/>
              </a:rPr>
              <a:t/>
            </a:r>
            <a:br>
              <a:rPr lang="en-US" sz="2400" dirty="0">
                <a:solidFill>
                  <a:schemeClr val="dk1"/>
                </a:solidFill>
                <a:latin typeface="Calibri"/>
                <a:ea typeface="Calibri"/>
                <a:cs typeface="Calibri"/>
                <a:sym typeface="Calibri"/>
              </a:rPr>
            </a:br>
            <a:r>
              <a:rPr lang="en-US" sz="2000" b="0" i="0" u="none" strike="noStrike" cap="none" baseline="0" dirty="0" smtClean="0">
                <a:solidFill>
                  <a:schemeClr val="dk1"/>
                </a:solidFill>
                <a:latin typeface="Calibri"/>
                <a:ea typeface="Calibri"/>
                <a:cs typeface="Calibri"/>
                <a:sym typeface="Calibri"/>
              </a:rPr>
              <a:t> Mix </a:t>
            </a:r>
            <a:r>
              <a:rPr lang="en-US" sz="2000" b="0" i="0" u="none" strike="noStrike" cap="none" baseline="0" dirty="0">
                <a:solidFill>
                  <a:schemeClr val="dk1"/>
                </a:solidFill>
                <a:latin typeface="Calibri"/>
                <a:ea typeface="Calibri"/>
                <a:cs typeface="Calibri"/>
                <a:sym typeface="Calibri"/>
              </a:rPr>
              <a:t>of AAA, AA, and A rated </a:t>
            </a:r>
            <a:r>
              <a:rPr lang="en-US" sz="2000" b="0" i="0" u="none" strike="noStrike" cap="none" baseline="0" dirty="0" smtClean="0">
                <a:solidFill>
                  <a:schemeClr val="dk1"/>
                </a:solidFill>
                <a:latin typeface="Calibri"/>
                <a:ea typeface="Calibri"/>
                <a:cs typeface="Calibri"/>
                <a:sym typeface="Calibri"/>
              </a:rPr>
              <a:t>bonds-</a:t>
            </a:r>
            <a:r>
              <a:rPr lang="en-US" sz="2000" dirty="0" smtClean="0">
                <a:solidFill>
                  <a:schemeClr val="dk1"/>
                </a:solidFill>
                <a:latin typeface="Calibri"/>
                <a:ea typeface="Calibri"/>
                <a:cs typeface="Calibri"/>
                <a:sym typeface="Calibri"/>
              </a:rPr>
              <a:t>flight to safety</a:t>
            </a:r>
            <a:endParaRPr lang="en-US" sz="10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1066800" y="1371600"/>
            <a:ext cx="6959600" cy="5269411"/>
          </a:xfrm>
          <a:prstGeom prst="rect">
            <a:avLst/>
          </a:prstGeom>
        </p:spPr>
      </p:pic>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Shape 21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baseline="0" dirty="0" smtClean="0">
                <a:solidFill>
                  <a:schemeClr val="dk1"/>
                </a:solidFill>
                <a:latin typeface="Calibri"/>
                <a:ea typeface="Calibri"/>
                <a:cs typeface="Calibri"/>
                <a:sym typeface="Calibri"/>
              </a:rPr>
              <a:t>Stocks</a:t>
            </a:r>
            <a:r>
              <a:rPr lang="en-US" sz="2800" dirty="0" smtClean="0">
                <a:solidFill>
                  <a:schemeClr val="dk1"/>
                </a:solidFill>
                <a:latin typeface="Calibri"/>
                <a:ea typeface="Calibri"/>
                <a:cs typeface="Calibri"/>
                <a:sym typeface="Calibri"/>
              </a:rPr>
              <a:t>-Grind Up to Yearend</a:t>
            </a:r>
            <a:endParaRPr lang="en-US" sz="2800" b="0" i="0" u="none" strike="noStrike" cap="none" baseline="0" dirty="0">
              <a:solidFill>
                <a:schemeClr val="dk1"/>
              </a:solidFill>
              <a:latin typeface="Calibri"/>
              <a:ea typeface="Calibri"/>
              <a:cs typeface="Calibri"/>
              <a:sym typeface="Calibri"/>
            </a:endParaRPr>
          </a:p>
        </p:txBody>
      </p:sp>
      <p:sp>
        <p:nvSpPr>
          <p:cNvPr id="212" name="Shape 212"/>
          <p:cNvSpPr txBox="1">
            <a:spLocks noGrp="1"/>
          </p:cNvSpPr>
          <p:nvPr>
            <p:ph type="body" idx="4294967295"/>
          </p:nvPr>
        </p:nvSpPr>
        <p:spPr>
          <a:xfrm>
            <a:off x="228600" y="1371600"/>
            <a:ext cx="8686800" cy="5410200"/>
          </a:xfrm>
          <a:prstGeom prst="rect">
            <a:avLst/>
          </a:prstGeom>
          <a:noFill/>
          <a:ln>
            <a:noFill/>
          </a:ln>
        </p:spPr>
        <p:txBody>
          <a:bodyPr lIns="91425" tIns="45700" rIns="91425" bIns="45700" anchor="t" anchorCtr="0">
            <a:noAutofit/>
          </a:bodyPr>
          <a:lstStyle/>
          <a:p>
            <a:pPr marL="0" indent="0">
              <a:spcBef>
                <a:spcPts val="0"/>
              </a:spcBef>
              <a:buSzPct val="25000"/>
              <a:buNone/>
            </a:pPr>
            <a:r>
              <a:rPr lang="en-US" sz="1800" b="0" i="0" u="none" strike="noStrike" cap="none" baseline="0" dirty="0" smtClean="0">
                <a:latin typeface="Calibri"/>
                <a:ea typeface="Calibri"/>
                <a:cs typeface="Calibri"/>
                <a:sym typeface="Calibri"/>
              </a:rPr>
              <a:t>*Investors</a:t>
            </a:r>
            <a:r>
              <a:rPr lang="en-US" sz="1800" b="0" i="0" u="none" strike="noStrike" cap="none" dirty="0" smtClean="0">
                <a:latin typeface="Calibri"/>
                <a:ea typeface="Calibri"/>
                <a:cs typeface="Calibri"/>
                <a:sym typeface="Calibri"/>
              </a:rPr>
              <a:t> are back in “Buy the Dip” mode, look for new all time high in stocks before yearend, sideways grind to lead to upside breakout</a:t>
            </a:r>
            <a:br>
              <a:rPr lang="en-US" sz="1800" b="0" i="0" u="none" strike="noStrike" cap="none" dirty="0" smtClean="0">
                <a:latin typeface="Calibri"/>
                <a:ea typeface="Calibri"/>
                <a:cs typeface="Calibri"/>
                <a:sym typeface="Calibri"/>
              </a:rPr>
            </a:br>
            <a:r>
              <a:rPr lang="en-US" sz="1800" b="0" i="0" u="none" strike="noStrike" cap="none" dirty="0" smtClean="0">
                <a:solidFill>
                  <a:srgbClr val="FF0000"/>
                </a:solidFill>
                <a:latin typeface="Calibri"/>
                <a:ea typeface="Calibri"/>
                <a:cs typeface="Calibri"/>
                <a:sym typeface="Calibri"/>
              </a:rPr>
              <a:t/>
            </a:r>
            <a:br>
              <a:rPr lang="en-US" sz="1800" b="0" i="0" u="none" strike="noStrike" cap="none" dirty="0" smtClean="0">
                <a:solidFill>
                  <a:srgbClr val="FF0000"/>
                </a:solidFill>
                <a:latin typeface="Calibri"/>
                <a:ea typeface="Calibri"/>
                <a:cs typeface="Calibri"/>
                <a:sym typeface="Calibri"/>
              </a:rPr>
            </a:br>
            <a:r>
              <a:rPr lang="en-US" sz="1800" b="0" i="0" u="none" strike="noStrike" cap="none" dirty="0" smtClean="0">
                <a:solidFill>
                  <a:schemeClr val="tx1"/>
                </a:solidFill>
                <a:latin typeface="Calibri"/>
                <a:ea typeface="Calibri"/>
                <a:cs typeface="Calibri"/>
                <a:sym typeface="Calibri"/>
              </a:rPr>
              <a:t>*Half of all US stocks down more than 20% this year, </a:t>
            </a:r>
            <a:r>
              <a:rPr lang="en-US" sz="1800" dirty="0">
                <a:solidFill>
                  <a:schemeClr val="tx1"/>
                </a:solidFill>
                <a:latin typeface="Calibri"/>
                <a:ea typeface="Calibri"/>
                <a:cs typeface="Calibri"/>
                <a:sym typeface="Calibri"/>
              </a:rPr>
              <a:t>o</a:t>
            </a:r>
            <a:r>
              <a:rPr lang="en-US" sz="1800" b="0" i="0" u="none" strike="noStrike" cap="none" dirty="0" smtClean="0">
                <a:solidFill>
                  <a:schemeClr val="tx1"/>
                </a:solidFill>
                <a:latin typeface="Calibri"/>
                <a:ea typeface="Calibri"/>
                <a:cs typeface="Calibri"/>
                <a:sym typeface="Calibri"/>
              </a:rPr>
              <a:t>nly a handful of stocks with good fundamentals have maintained uptrends, but all have become expensive, and hence risky.</a:t>
            </a:r>
            <a:br>
              <a:rPr lang="en-US" sz="1800" b="0" i="0" u="none" strike="noStrike" cap="none" dirty="0" smtClean="0">
                <a:solidFill>
                  <a:schemeClr val="tx1"/>
                </a:solidFill>
                <a:latin typeface="Calibri"/>
                <a:ea typeface="Calibri"/>
                <a:cs typeface="Calibri"/>
                <a:sym typeface="Calibri"/>
              </a:rPr>
            </a:br>
            <a:r>
              <a:rPr lang="en-US" sz="1800" b="0" i="0" u="none" strike="noStrike" cap="none" dirty="0" smtClean="0">
                <a:solidFill>
                  <a:schemeClr val="tx1"/>
                </a:solidFill>
                <a:latin typeface="Calibri"/>
                <a:ea typeface="Calibri"/>
                <a:cs typeface="Calibri"/>
                <a:sym typeface="Calibri"/>
              </a:rPr>
              <a:t/>
            </a:r>
            <a:br>
              <a:rPr lang="en-US" sz="1800" b="0" i="0" u="none" strike="noStrike" cap="none" dirty="0" smtClean="0">
                <a:solidFill>
                  <a:schemeClr val="tx1"/>
                </a:solidFill>
                <a:latin typeface="Calibri"/>
                <a:ea typeface="Calibri"/>
                <a:cs typeface="Calibri"/>
                <a:sym typeface="Calibri"/>
              </a:rPr>
            </a:br>
            <a:r>
              <a:rPr lang="en-US" sz="1800" dirty="0" smtClean="0">
                <a:latin typeface="Calibri"/>
                <a:ea typeface="Calibri"/>
                <a:cs typeface="Calibri"/>
                <a:sym typeface="Calibri"/>
              </a:rPr>
              <a:t>*Look for single digit returns in the US next year, versus double digit in Europe and Japan, thanks to weak Euro and Yen</a:t>
            </a:r>
            <a:br>
              <a:rPr lang="en-US" sz="1800" dirty="0" smtClean="0">
                <a:latin typeface="Calibri"/>
                <a:ea typeface="Calibri"/>
                <a:cs typeface="Calibri"/>
                <a:sym typeface="Calibri"/>
              </a:rPr>
            </a:br>
            <a:r>
              <a:rPr lang="en-US" sz="1800" dirty="0">
                <a:solidFill>
                  <a:srgbClr val="FF0000"/>
                </a:solidFill>
                <a:latin typeface="Calibri"/>
                <a:ea typeface="Calibri"/>
                <a:cs typeface="Calibri"/>
                <a:sym typeface="Calibri"/>
              </a:rPr>
              <a:t/>
            </a:r>
            <a:br>
              <a:rPr lang="en-US" sz="1800" dirty="0">
                <a:solidFill>
                  <a:srgbClr val="FF0000"/>
                </a:solidFill>
                <a:latin typeface="Calibri"/>
                <a:ea typeface="Calibri"/>
                <a:cs typeface="Calibri"/>
                <a:sym typeface="Calibri"/>
              </a:rPr>
            </a:br>
            <a:r>
              <a:rPr lang="en-US" sz="1800" b="0" i="0" u="none" strike="noStrike" cap="none" dirty="0" smtClean="0">
                <a:latin typeface="Calibri"/>
                <a:ea typeface="Calibri"/>
                <a:cs typeface="Calibri"/>
                <a:sym typeface="Calibri"/>
              </a:rPr>
              <a:t>*Increasing share of US growth is hidden in 144 unicorns with market cap of $500 billion mostly in San Francisco in order to avoid regulation. Public markets are </a:t>
            </a:r>
            <a:r>
              <a:rPr lang="en-US" sz="1800" dirty="0" smtClean="0">
                <a:latin typeface="Calibri"/>
                <a:ea typeface="Calibri"/>
                <a:cs typeface="Calibri"/>
                <a:sym typeface="Calibri"/>
              </a:rPr>
              <a:t>more</a:t>
            </a:r>
            <a:r>
              <a:rPr lang="en-US" sz="1800" b="0" i="0" u="none" strike="noStrike" cap="none" dirty="0" smtClean="0">
                <a:latin typeface="Calibri"/>
                <a:ea typeface="Calibri"/>
                <a:cs typeface="Calibri"/>
                <a:sym typeface="Calibri"/>
              </a:rPr>
              <a:t> for low and ex-growth companies</a:t>
            </a:r>
            <a:br>
              <a:rPr lang="en-US" sz="1800" b="0" i="0" u="none" strike="noStrike" cap="none" dirty="0" smtClean="0">
                <a:latin typeface="Calibri"/>
                <a:ea typeface="Calibri"/>
                <a:cs typeface="Calibri"/>
                <a:sym typeface="Calibri"/>
              </a:rPr>
            </a:br>
            <a:r>
              <a:rPr lang="en-US" sz="1800" b="0" i="0" u="none" strike="noStrike" cap="none" dirty="0" smtClean="0">
                <a:latin typeface="Calibri"/>
                <a:ea typeface="Calibri"/>
                <a:cs typeface="Calibri"/>
                <a:sym typeface="Calibri"/>
              </a:rPr>
              <a:t/>
            </a:r>
            <a:br>
              <a:rPr lang="en-US" sz="1800" b="0" i="0" u="none" strike="noStrike" cap="none" dirty="0" smtClean="0">
                <a:latin typeface="Calibri"/>
                <a:ea typeface="Calibri"/>
                <a:cs typeface="Calibri"/>
                <a:sym typeface="Calibri"/>
              </a:rPr>
            </a:br>
            <a:r>
              <a:rPr lang="en-US" sz="1800" b="0" i="0" u="none" strike="noStrike" cap="none" dirty="0" smtClean="0">
                <a:latin typeface="Calibri"/>
                <a:ea typeface="Calibri"/>
                <a:cs typeface="Calibri"/>
                <a:sym typeface="Calibri"/>
              </a:rPr>
              <a:t>*Investors looking forward to a 2016</a:t>
            </a:r>
            <a:br>
              <a:rPr lang="en-US" sz="1800" b="0" i="0" u="none" strike="noStrike" cap="none" dirty="0" smtClean="0">
                <a:latin typeface="Calibri"/>
                <a:ea typeface="Calibri"/>
                <a:cs typeface="Calibri"/>
                <a:sym typeface="Calibri"/>
              </a:rPr>
            </a:br>
            <a:r>
              <a:rPr lang="en-US" sz="1800" b="0" i="0" u="none" strike="noStrike" cap="none" dirty="0" smtClean="0">
                <a:latin typeface="Calibri"/>
                <a:ea typeface="Calibri"/>
                <a:cs typeface="Calibri"/>
                <a:sym typeface="Calibri"/>
              </a:rPr>
              <a:t> earnings recovery</a:t>
            </a:r>
            <a:r>
              <a:rPr lang="en-US" sz="1800" dirty="0" smtClean="0">
                <a:latin typeface="Calibri"/>
                <a:ea typeface="Calibri"/>
                <a:cs typeface="Calibri"/>
                <a:sym typeface="Calibri"/>
              </a:rPr>
              <a:t>, but multiple shrinkage</a:t>
            </a:r>
            <a:br>
              <a:rPr lang="en-US" sz="1800" dirty="0" smtClean="0">
                <a:latin typeface="Calibri"/>
                <a:ea typeface="Calibri"/>
                <a:cs typeface="Calibri"/>
                <a:sym typeface="Calibri"/>
              </a:rPr>
            </a:br>
            <a:r>
              <a:rPr lang="en-US" sz="1800" dirty="0" smtClean="0">
                <a:latin typeface="Calibri"/>
                <a:ea typeface="Calibri"/>
                <a:cs typeface="Calibri"/>
                <a:sym typeface="Calibri"/>
              </a:rPr>
              <a:t>as rising rates eat into valuations</a:t>
            </a:r>
            <a:r>
              <a:rPr lang="en-US" sz="1800" b="0" i="0" u="none" strike="noStrike" cap="none" baseline="0" dirty="0" smtClean="0">
                <a:latin typeface="Calibri"/>
                <a:ea typeface="Calibri"/>
                <a:cs typeface="Calibri"/>
                <a:sym typeface="Calibri"/>
              </a:rPr>
              <a:t/>
            </a:r>
            <a:br>
              <a:rPr lang="en-US" sz="1800" b="0" i="0" u="none" strike="noStrike" cap="none" baseline="0" dirty="0" smtClean="0">
                <a:latin typeface="Calibri"/>
                <a:ea typeface="Calibri"/>
                <a:cs typeface="Calibri"/>
                <a:sym typeface="Calibri"/>
              </a:rPr>
            </a:br>
            <a:r>
              <a:rPr lang="en-US" sz="1800" b="0" i="0" u="none" strike="noStrike" cap="none" baseline="0" dirty="0" smtClean="0">
                <a:latin typeface="Calibri"/>
                <a:ea typeface="Calibri"/>
                <a:cs typeface="Calibri"/>
                <a:sym typeface="Calibri"/>
              </a:rPr>
              <a:t/>
            </a:r>
            <a:br>
              <a:rPr lang="en-US" sz="1800" b="0" i="0" u="none" strike="noStrike" cap="none" baseline="0" dirty="0" smtClean="0">
                <a:latin typeface="Calibri"/>
                <a:ea typeface="Calibri"/>
                <a:cs typeface="Calibri"/>
                <a:sym typeface="Calibri"/>
              </a:rPr>
            </a:br>
            <a:endParaRPr lang="en-US" sz="1800" b="0" i="0" u="none" strike="noStrike" cap="none" baseline="0" dirty="0">
              <a:latin typeface="Calibri"/>
              <a:ea typeface="Calibri"/>
              <a:cs typeface="Calibri"/>
              <a:sym typeface="Calibri"/>
            </a:endParaRPr>
          </a:p>
        </p:txBody>
      </p:sp>
      <p:pic>
        <p:nvPicPr>
          <p:cNvPr id="2" name="Picture 1" descr="1437436753430.jpe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410200" y="4570933"/>
            <a:ext cx="3200400" cy="2134667"/>
          </a:xfrm>
          <a:prstGeom prst="rect">
            <a:avLst/>
          </a:prstGeom>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p:cNvGrpSpPr/>
        <p:nvPr/>
      </p:nvGrpSpPr>
      <p:grpSpPr>
        <a:xfrm>
          <a:off x="0" y="0"/>
          <a:ext cx="0" cy="0"/>
          <a:chOff x="0" y="0"/>
          <a:chExt cx="0" cy="0"/>
        </a:xfrm>
      </p:grpSpPr>
      <p:sp>
        <p:nvSpPr>
          <p:cNvPr id="226" name="Shape 226"/>
          <p:cNvSpPr txBox="1">
            <a:spLocks noGrp="1"/>
          </p:cNvSpPr>
          <p:nvPr>
            <p:ph type="title"/>
          </p:nvPr>
        </p:nvSpPr>
        <p:spPr>
          <a:prstGeom prst="rect">
            <a:avLst/>
          </a:prstGeom>
          <a:noFill/>
          <a:ln>
            <a:noFill/>
          </a:ln>
        </p:spPr>
        <p:txBody>
          <a:bodyPr lIns="91425" tIns="45700" rIns="91425" bIns="45700" anchor="ctr" anchorCtr="0">
            <a:noAutofit/>
          </a:bodyPr>
          <a:lstStyle/>
          <a:p>
            <a:pPr lvl="0">
              <a:buClr>
                <a:schemeClr val="dk1"/>
              </a:buClr>
              <a:buSzPct val="25000"/>
            </a:pPr>
            <a:r>
              <a:rPr lang="en-US" sz="2400" dirty="0" smtClean="0">
                <a:solidFill>
                  <a:schemeClr val="dk1"/>
                </a:solidFill>
                <a:latin typeface="Calibri"/>
                <a:ea typeface="Calibri"/>
                <a:cs typeface="Calibri"/>
                <a:sym typeface="Calibri"/>
              </a:rPr>
              <a:t>S&amp;P 500-</a:t>
            </a:r>
            <a:r>
              <a:rPr lang="en-US" sz="2400" dirty="0">
                <a:solidFill>
                  <a:schemeClr val="dk1"/>
                </a:solidFill>
                <a:latin typeface="Calibri"/>
                <a:ea typeface="Calibri"/>
                <a:cs typeface="Calibri"/>
                <a:sym typeface="Calibri"/>
              </a:rPr>
              <a:t>5</a:t>
            </a:r>
            <a:r>
              <a:rPr lang="en-US" sz="2400" dirty="0" smtClean="0">
                <a:solidFill>
                  <a:schemeClr val="dk1"/>
                </a:solidFill>
                <a:latin typeface="Calibri"/>
                <a:ea typeface="Calibri"/>
                <a:cs typeface="Calibri"/>
                <a:sym typeface="Calibri"/>
              </a:rPr>
              <a:t>0 Day MA Holds</a:t>
            </a:r>
            <a:br>
              <a:rPr lang="en-US" sz="2400" dirty="0" smtClean="0">
                <a:solidFill>
                  <a:schemeClr val="dk1"/>
                </a:solidFill>
                <a:latin typeface="Calibri"/>
                <a:ea typeface="Calibri"/>
                <a:cs typeface="Calibri"/>
                <a:sym typeface="Calibri"/>
              </a:rPr>
            </a:br>
            <a:r>
              <a:rPr lang="en-US" dirty="0" smtClean="0">
                <a:solidFill>
                  <a:schemeClr val="dk1"/>
                </a:solidFill>
                <a:latin typeface="Calibri"/>
                <a:ea typeface="Calibri"/>
                <a:cs typeface="Calibri"/>
                <a:sym typeface="Calibri"/>
              </a:rPr>
              <a:t> long the 12/$185-$190 vertical bull debit spread</a:t>
            </a:r>
            <a:br>
              <a:rPr lang="en-US" dirty="0" smtClean="0">
                <a:solidFill>
                  <a:schemeClr val="dk1"/>
                </a:solidFill>
                <a:latin typeface="Calibri"/>
                <a:ea typeface="Calibri"/>
                <a:cs typeface="Calibri"/>
                <a:sym typeface="Calibri"/>
              </a:rPr>
            </a:br>
            <a:r>
              <a:rPr lang="en-US" dirty="0" smtClean="0">
                <a:solidFill>
                  <a:schemeClr val="dk1"/>
                </a:solidFill>
                <a:latin typeface="Calibri"/>
                <a:ea typeface="Calibri"/>
                <a:cs typeface="Calibri"/>
                <a:sym typeface="Calibri"/>
              </a:rPr>
              <a:t>Awaiting a “Golden Cross” at yearend</a:t>
            </a:r>
            <a:endParaRPr lang="en-US"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1143000" y="1371600"/>
            <a:ext cx="6883400" cy="5211717"/>
          </a:xfrm>
          <a:prstGeom prst="rect">
            <a:avLst/>
          </a:prstGeom>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200" b="0" i="0" u="none" strike="noStrike" cap="none" baseline="0" dirty="0">
                <a:solidFill>
                  <a:schemeClr val="dk1"/>
                </a:solidFill>
                <a:latin typeface="Calibri"/>
                <a:ea typeface="Calibri"/>
                <a:cs typeface="Calibri"/>
                <a:sym typeface="Calibri"/>
              </a:rPr>
              <a:t>Trade Alert Performance</a:t>
            </a:r>
            <a:r>
              <a:rPr lang="en-US" sz="3200" b="0" i="0" u="none" strike="noStrike" cap="none" baseline="0" dirty="0" smtClean="0">
                <a:solidFill>
                  <a:schemeClr val="dk1"/>
                </a:solidFill>
                <a:latin typeface="Calibri"/>
                <a:ea typeface="Calibri"/>
                <a:cs typeface="Calibri"/>
                <a:sym typeface="Calibri"/>
              </a:rPr>
              <a:t/>
            </a:r>
            <a:br>
              <a:rPr lang="en-US" sz="3200" b="0" i="0" u="none" strike="noStrike" cap="none" baseline="0" dirty="0" smtClean="0">
                <a:solidFill>
                  <a:schemeClr val="dk1"/>
                </a:solidFill>
                <a:latin typeface="Calibri"/>
                <a:ea typeface="Calibri"/>
                <a:cs typeface="Calibri"/>
                <a:sym typeface="Calibri"/>
              </a:rPr>
            </a:br>
            <a:r>
              <a:rPr lang="en-US" sz="2000" b="0" i="0" u="none" strike="noStrike" cap="none" baseline="0" dirty="0" smtClean="0">
                <a:solidFill>
                  <a:schemeClr val="dk1"/>
                </a:solidFill>
                <a:latin typeface="Calibri"/>
                <a:ea typeface="Calibri"/>
                <a:cs typeface="Calibri"/>
                <a:sym typeface="Calibri"/>
              </a:rPr>
              <a:t>PEDDLING EXTRA HARD TO BRING YOU THESE NUMBERS</a:t>
            </a:r>
            <a:endParaRPr lang="en-US" sz="2000" b="1" i="1" u="none" strike="noStrike" cap="none" baseline="0" dirty="0">
              <a:solidFill>
                <a:schemeClr val="dk1"/>
              </a:solidFill>
              <a:latin typeface="Calibri"/>
              <a:ea typeface="Calibri"/>
              <a:cs typeface="Calibri"/>
              <a:sym typeface="Calibri"/>
            </a:endParaRPr>
          </a:p>
        </p:txBody>
      </p:sp>
      <p:sp>
        <p:nvSpPr>
          <p:cNvPr id="68" name="Shape 68"/>
          <p:cNvSpPr txBox="1">
            <a:spLocks noGrp="1"/>
          </p:cNvSpPr>
          <p:nvPr>
            <p:ph type="body" idx="4294967295"/>
          </p:nvPr>
        </p:nvSpPr>
        <p:spPr>
          <a:xfrm>
            <a:off x="381000" y="1676400"/>
            <a:ext cx="7239000" cy="437356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200" b="0" i="0" u="none" strike="noStrike" cap="none" baseline="0" dirty="0">
                <a:solidFill>
                  <a:schemeClr val="dk1"/>
                </a:solidFill>
                <a:latin typeface="Calibri"/>
                <a:ea typeface="Calibri"/>
                <a:cs typeface="Calibri"/>
                <a:sym typeface="Calibri"/>
              </a:rPr>
              <a:t>*January</a:t>
            </a:r>
            <a:r>
              <a:rPr lang="en-US" sz="2200" b="0" i="0" u="none" strike="noStrike" cap="none" baseline="0" dirty="0" smtClean="0">
                <a:solidFill>
                  <a:schemeClr val="dk1"/>
                </a:solidFill>
                <a:latin typeface="Calibri"/>
                <a:ea typeface="Calibri"/>
                <a:cs typeface="Calibri"/>
                <a:sym typeface="Calibri"/>
              </a:rPr>
              <a:t>   </a:t>
            </a:r>
            <a:r>
              <a:rPr lang="en-US" sz="2200" b="0" i="0" u="none" strike="noStrike" cap="none" baseline="0" dirty="0" smtClean="0">
                <a:solidFill>
                  <a:srgbClr val="008000"/>
                </a:solidFill>
                <a:latin typeface="Calibri"/>
                <a:ea typeface="Calibri"/>
                <a:cs typeface="Calibri"/>
                <a:sym typeface="Calibri"/>
              </a:rPr>
              <a:t> +0.53% </a:t>
            </a:r>
            <a:r>
              <a:rPr lang="en-US" sz="2200" b="0" i="0" u="none" strike="noStrike" cap="none" baseline="0" dirty="0" smtClean="0">
                <a:solidFill>
                  <a:schemeClr val="tx1"/>
                </a:solidFill>
                <a:latin typeface="Calibri"/>
                <a:ea typeface="Calibri"/>
                <a:cs typeface="Calibri"/>
                <a:sym typeface="Calibri"/>
              </a:rPr>
              <a:t>Final  *July  </a:t>
            </a:r>
            <a:r>
              <a:rPr lang="en-US" sz="2200" b="0" i="0" u="none" strike="noStrike" cap="none" baseline="0" dirty="0" smtClean="0">
                <a:solidFill>
                  <a:srgbClr val="008000"/>
                </a:solidFill>
                <a:latin typeface="Calibri"/>
                <a:ea typeface="Calibri"/>
                <a:cs typeface="Calibri"/>
                <a:sym typeface="Calibri"/>
              </a:rPr>
              <a:t>+</a:t>
            </a:r>
            <a:r>
              <a:rPr lang="en-US" sz="2200" dirty="0" smtClean="0">
                <a:solidFill>
                  <a:srgbClr val="008000"/>
                </a:solidFill>
                <a:latin typeface="Calibri"/>
                <a:ea typeface="Calibri"/>
                <a:cs typeface="Calibri"/>
                <a:sym typeface="Calibri"/>
              </a:rPr>
              <a:t>6.42</a:t>
            </a:r>
            <a:r>
              <a:rPr lang="en-US" sz="2200" b="0" i="0" u="none" strike="noStrike" cap="none" baseline="0" dirty="0" smtClean="0">
                <a:solidFill>
                  <a:srgbClr val="008000"/>
                </a:solidFill>
                <a:latin typeface="Calibri"/>
                <a:ea typeface="Calibri"/>
                <a:cs typeface="Calibri"/>
                <a:sym typeface="Calibri"/>
              </a:rPr>
              <a:t>% </a:t>
            </a:r>
            <a:r>
              <a:rPr lang="en-US" sz="2200" b="0" i="0" u="none" strike="noStrike" cap="none" baseline="0" dirty="0" smtClean="0">
                <a:solidFill>
                  <a:schemeClr val="tx1"/>
                </a:solidFill>
                <a:latin typeface="Calibri"/>
                <a:ea typeface="Calibri"/>
                <a:cs typeface="Calibri"/>
                <a:sym typeface="Calibri"/>
              </a:rPr>
              <a:t>Final</a:t>
            </a:r>
            <a:r>
              <a:rPr lang="en-US" sz="2200" b="0" i="0" u="none" strike="noStrike" cap="none" baseline="0" dirty="0" smtClean="0">
                <a:solidFill>
                  <a:srgbClr val="FF0000"/>
                </a:solidFill>
                <a:latin typeface="Calibri"/>
                <a:ea typeface="Calibri"/>
                <a:cs typeface="Calibri"/>
                <a:sym typeface="Calibri"/>
              </a:rPr>
              <a:t/>
            </a:r>
            <a:br>
              <a:rPr lang="en-US" sz="2200" b="0" i="0" u="none" strike="noStrike" cap="none" baseline="0" dirty="0" smtClean="0">
                <a:solidFill>
                  <a:srgbClr val="FF0000"/>
                </a:solidFill>
                <a:latin typeface="Calibri"/>
                <a:ea typeface="Calibri"/>
                <a:cs typeface="Calibri"/>
                <a:sym typeface="Calibri"/>
              </a:rPr>
            </a:br>
            <a:r>
              <a:rPr lang="en-US" sz="2200" b="0" i="0" u="none" strike="noStrike" cap="none" baseline="0" dirty="0" smtClean="0">
                <a:solidFill>
                  <a:schemeClr val="tx1"/>
                </a:solidFill>
                <a:latin typeface="Calibri"/>
                <a:ea typeface="Calibri"/>
                <a:cs typeface="Calibri"/>
                <a:sym typeface="Calibri"/>
              </a:rPr>
              <a:t>*February</a:t>
            </a:r>
            <a:r>
              <a:rPr lang="en-US" sz="2200" dirty="0">
                <a:solidFill>
                  <a:schemeClr val="tx1"/>
                </a:solidFill>
                <a:latin typeface="Calibri"/>
                <a:ea typeface="Calibri"/>
                <a:cs typeface="Calibri"/>
                <a:sym typeface="Calibri"/>
              </a:rPr>
              <a:t> </a:t>
            </a:r>
            <a:r>
              <a:rPr lang="en-US" sz="2200" b="0" i="0" u="none" strike="noStrike" cap="none" dirty="0" smtClean="0">
                <a:solidFill>
                  <a:schemeClr val="tx1"/>
                </a:solidFill>
                <a:latin typeface="Calibri"/>
                <a:ea typeface="Calibri"/>
                <a:cs typeface="Calibri"/>
                <a:sym typeface="Calibri"/>
              </a:rPr>
              <a:t> </a:t>
            </a:r>
            <a:r>
              <a:rPr lang="en-US" sz="2200" b="0" i="0" u="none" strike="noStrike" cap="none" dirty="0" smtClean="0">
                <a:solidFill>
                  <a:srgbClr val="008000"/>
                </a:solidFill>
                <a:latin typeface="Calibri"/>
                <a:ea typeface="Calibri"/>
                <a:cs typeface="Calibri"/>
                <a:sym typeface="Calibri"/>
              </a:rPr>
              <a:t>+</a:t>
            </a:r>
            <a:r>
              <a:rPr lang="en-US" sz="2200" dirty="0" smtClean="0">
                <a:solidFill>
                  <a:srgbClr val="008000"/>
                </a:solidFill>
                <a:latin typeface="Calibri"/>
                <a:ea typeface="Calibri"/>
                <a:cs typeface="Calibri"/>
                <a:sym typeface="Calibri"/>
              </a:rPr>
              <a:t>7.73</a:t>
            </a:r>
            <a:r>
              <a:rPr lang="en-US" sz="2200" b="0" i="0" u="none" strike="noStrike" cap="none" dirty="0" smtClean="0">
                <a:solidFill>
                  <a:srgbClr val="008000"/>
                </a:solidFill>
                <a:latin typeface="Calibri"/>
                <a:ea typeface="Calibri"/>
                <a:cs typeface="Calibri"/>
                <a:sym typeface="Calibri"/>
              </a:rPr>
              <a:t>% </a:t>
            </a:r>
            <a:r>
              <a:rPr lang="en-US" sz="2200" dirty="0" smtClean="0">
                <a:latin typeface="Calibri"/>
                <a:ea typeface="Calibri"/>
                <a:cs typeface="Calibri"/>
                <a:sym typeface="Calibri"/>
              </a:rPr>
              <a:t>Final  *August </a:t>
            </a:r>
            <a:r>
              <a:rPr lang="en-US" sz="2200" dirty="0" smtClean="0">
                <a:solidFill>
                  <a:srgbClr val="008000"/>
                </a:solidFill>
                <a:latin typeface="Calibri"/>
                <a:ea typeface="Calibri"/>
                <a:cs typeface="Calibri"/>
                <a:sym typeface="Calibri"/>
              </a:rPr>
              <a:t>+1.27% </a:t>
            </a:r>
            <a:r>
              <a:rPr lang="en-US" sz="2200" dirty="0" smtClean="0">
                <a:latin typeface="Calibri"/>
                <a:ea typeface="Calibri"/>
                <a:cs typeface="Calibri"/>
                <a:sym typeface="Calibri"/>
              </a:rPr>
              <a:t>Final</a:t>
            </a:r>
            <a:br>
              <a:rPr lang="en-US" sz="2200" dirty="0" smtClean="0">
                <a:latin typeface="Calibri"/>
                <a:ea typeface="Calibri"/>
                <a:cs typeface="Calibri"/>
                <a:sym typeface="Calibri"/>
              </a:rPr>
            </a:br>
            <a:r>
              <a:rPr lang="en-US" sz="2200" dirty="0" smtClean="0">
                <a:latin typeface="Calibri"/>
                <a:ea typeface="Calibri"/>
                <a:cs typeface="Calibri"/>
                <a:sym typeface="Calibri"/>
              </a:rPr>
              <a:t>*March      </a:t>
            </a:r>
            <a:r>
              <a:rPr lang="en-US" sz="2200" dirty="0" smtClean="0">
                <a:solidFill>
                  <a:srgbClr val="008000"/>
                </a:solidFill>
                <a:latin typeface="Calibri"/>
                <a:ea typeface="Calibri"/>
                <a:cs typeface="Calibri"/>
                <a:sym typeface="Calibri"/>
              </a:rPr>
              <a:t>+3.00%</a:t>
            </a:r>
            <a:r>
              <a:rPr lang="en-US" sz="2200" dirty="0">
                <a:solidFill>
                  <a:srgbClr val="FF0000"/>
                </a:solidFill>
                <a:latin typeface="Calibri"/>
                <a:ea typeface="Calibri"/>
                <a:cs typeface="Calibri"/>
                <a:sym typeface="Calibri"/>
              </a:rPr>
              <a:t> </a:t>
            </a:r>
            <a:r>
              <a:rPr lang="en-US" sz="2200" b="0" i="0" u="none" strike="noStrike" cap="none" baseline="0" dirty="0" smtClean="0">
                <a:solidFill>
                  <a:schemeClr val="tx1"/>
                </a:solidFill>
                <a:latin typeface="Calibri"/>
                <a:ea typeface="Calibri"/>
                <a:cs typeface="Calibri"/>
                <a:sym typeface="Calibri"/>
              </a:rPr>
              <a:t>Final   *September </a:t>
            </a:r>
            <a:r>
              <a:rPr lang="en-US" sz="2200" b="0" i="0" u="none" strike="noStrike" cap="none" baseline="0" dirty="0" smtClean="0">
                <a:solidFill>
                  <a:srgbClr val="008000"/>
                </a:solidFill>
                <a:latin typeface="Calibri"/>
                <a:ea typeface="Calibri"/>
                <a:cs typeface="Calibri"/>
                <a:sym typeface="Calibri"/>
              </a:rPr>
              <a:t>+</a:t>
            </a:r>
            <a:r>
              <a:rPr lang="en-US" sz="2200" dirty="0" smtClean="0">
                <a:solidFill>
                  <a:srgbClr val="008000"/>
                </a:solidFill>
                <a:latin typeface="Calibri"/>
                <a:ea typeface="Calibri"/>
                <a:cs typeface="Calibri"/>
                <a:sym typeface="Calibri"/>
              </a:rPr>
              <a:t>11.99</a:t>
            </a:r>
            <a:r>
              <a:rPr lang="en-US" sz="2200" b="0" i="0" u="none" strike="noStrike" cap="none" baseline="0" dirty="0" smtClean="0">
                <a:solidFill>
                  <a:srgbClr val="008000"/>
                </a:solidFill>
                <a:latin typeface="Calibri"/>
                <a:ea typeface="Calibri"/>
                <a:cs typeface="Calibri"/>
                <a:sym typeface="Calibri"/>
              </a:rPr>
              <a:t>%</a:t>
            </a:r>
            <a:r>
              <a:rPr lang="en-US" sz="2200" b="0" i="0" u="none" strike="noStrike" cap="none" baseline="0" dirty="0" smtClean="0">
                <a:solidFill>
                  <a:schemeClr val="tx1"/>
                </a:solidFill>
                <a:latin typeface="Calibri"/>
                <a:ea typeface="Calibri"/>
                <a:cs typeface="Calibri"/>
                <a:sym typeface="Calibri"/>
              </a:rPr>
              <a:t> Final</a:t>
            </a:r>
            <a:r>
              <a:rPr lang="en-US" sz="2200" b="0" i="0" u="none" strike="noStrike" cap="none" baseline="0" dirty="0" smtClean="0">
                <a:solidFill>
                  <a:srgbClr val="FF0000"/>
                </a:solidFill>
                <a:latin typeface="Calibri"/>
                <a:ea typeface="Calibri"/>
                <a:cs typeface="Calibri"/>
                <a:sym typeface="Calibri"/>
              </a:rPr>
              <a:t/>
            </a:r>
            <a:br>
              <a:rPr lang="en-US" sz="2200" b="0" i="0" u="none" strike="noStrike" cap="none" baseline="0" dirty="0" smtClean="0">
                <a:solidFill>
                  <a:srgbClr val="FF0000"/>
                </a:solidFill>
                <a:latin typeface="Calibri"/>
                <a:ea typeface="Calibri"/>
                <a:cs typeface="Calibri"/>
                <a:sym typeface="Calibri"/>
              </a:rPr>
            </a:br>
            <a:r>
              <a:rPr lang="en-US" sz="2200" b="0" i="0" u="none" strike="noStrike" cap="none" baseline="0" dirty="0" smtClean="0">
                <a:latin typeface="Calibri"/>
                <a:ea typeface="Calibri"/>
                <a:cs typeface="Calibri"/>
                <a:sym typeface="Calibri"/>
              </a:rPr>
              <a:t>*April        </a:t>
            </a:r>
            <a:r>
              <a:rPr lang="en-US" sz="2200" dirty="0" smtClean="0">
                <a:solidFill>
                  <a:srgbClr val="FF0000"/>
                </a:solidFill>
                <a:latin typeface="Calibri"/>
                <a:ea typeface="Calibri"/>
                <a:cs typeface="Calibri"/>
                <a:sym typeface="Calibri"/>
              </a:rPr>
              <a:t> </a:t>
            </a:r>
            <a:r>
              <a:rPr lang="en-US" sz="2200" b="0" i="0" u="none" strike="noStrike" cap="none" baseline="0" dirty="0" smtClean="0">
                <a:solidFill>
                  <a:srgbClr val="008000"/>
                </a:solidFill>
                <a:latin typeface="Calibri"/>
                <a:ea typeface="Calibri"/>
                <a:cs typeface="Calibri"/>
                <a:sym typeface="Calibri"/>
              </a:rPr>
              <a:t>+</a:t>
            </a:r>
            <a:r>
              <a:rPr lang="en-US" sz="2200" dirty="0" smtClean="0">
                <a:solidFill>
                  <a:srgbClr val="008000"/>
                </a:solidFill>
                <a:latin typeface="Calibri"/>
                <a:ea typeface="Calibri"/>
                <a:cs typeface="Calibri"/>
                <a:sym typeface="Calibri"/>
              </a:rPr>
              <a:t>6.62</a:t>
            </a:r>
            <a:r>
              <a:rPr lang="en-US" sz="2200" b="0" i="0" u="none" strike="noStrike" cap="none" baseline="0" dirty="0" smtClean="0">
                <a:solidFill>
                  <a:srgbClr val="008000"/>
                </a:solidFill>
                <a:latin typeface="Calibri"/>
                <a:ea typeface="Calibri"/>
                <a:cs typeface="Calibri"/>
                <a:sym typeface="Calibri"/>
              </a:rPr>
              <a:t>%</a:t>
            </a:r>
            <a:r>
              <a:rPr lang="en-US" sz="2200" b="0" i="0" u="none" strike="noStrike" cap="none" baseline="0" dirty="0" smtClean="0">
                <a:solidFill>
                  <a:srgbClr val="FF0000"/>
                </a:solidFill>
                <a:latin typeface="Calibri"/>
                <a:ea typeface="Calibri"/>
                <a:cs typeface="Calibri"/>
                <a:sym typeface="Calibri"/>
              </a:rPr>
              <a:t> </a:t>
            </a:r>
            <a:r>
              <a:rPr lang="en-US" sz="2200" dirty="0" smtClean="0">
                <a:solidFill>
                  <a:schemeClr val="tx1"/>
                </a:solidFill>
                <a:latin typeface="Calibri"/>
                <a:ea typeface="Calibri"/>
                <a:cs typeface="Calibri"/>
                <a:sym typeface="Calibri"/>
              </a:rPr>
              <a:t>Final   *October Final </a:t>
            </a:r>
            <a:r>
              <a:rPr lang="en-US" sz="2200" dirty="0" smtClean="0">
                <a:solidFill>
                  <a:srgbClr val="FF0000"/>
                </a:solidFill>
                <a:latin typeface="Calibri"/>
                <a:ea typeface="Calibri"/>
                <a:cs typeface="Calibri"/>
                <a:sym typeface="Calibri"/>
              </a:rPr>
              <a:t>-6.19%</a:t>
            </a:r>
            <a:r>
              <a:rPr lang="en-US" sz="2200" dirty="0" smtClean="0">
                <a:solidFill>
                  <a:schemeClr val="tx1"/>
                </a:solidFill>
                <a:latin typeface="Calibri"/>
                <a:ea typeface="Calibri"/>
                <a:cs typeface="Calibri"/>
                <a:sym typeface="Calibri"/>
              </a:rPr>
              <a:t/>
            </a:r>
            <a:br>
              <a:rPr lang="en-US" sz="2200" dirty="0" smtClean="0">
                <a:solidFill>
                  <a:schemeClr val="tx1"/>
                </a:solidFill>
                <a:latin typeface="Calibri"/>
                <a:ea typeface="Calibri"/>
                <a:cs typeface="Calibri"/>
                <a:sym typeface="Calibri"/>
              </a:rPr>
            </a:br>
            <a:r>
              <a:rPr lang="en-US" sz="2200" dirty="0" smtClean="0">
                <a:solidFill>
                  <a:schemeClr val="tx1"/>
                </a:solidFill>
                <a:latin typeface="Calibri"/>
                <a:ea typeface="Calibri"/>
                <a:cs typeface="Calibri"/>
                <a:sym typeface="Calibri"/>
              </a:rPr>
              <a:t> *May         </a:t>
            </a:r>
            <a:r>
              <a:rPr lang="en-US" sz="2200" dirty="0" smtClean="0">
                <a:solidFill>
                  <a:srgbClr val="008000"/>
                </a:solidFill>
                <a:latin typeface="Calibri"/>
                <a:ea typeface="Calibri"/>
                <a:cs typeface="Calibri"/>
                <a:sym typeface="Calibri"/>
              </a:rPr>
              <a:t>+5.15%</a:t>
            </a:r>
            <a:r>
              <a:rPr lang="en-US" sz="2200" dirty="0" smtClean="0">
                <a:solidFill>
                  <a:schemeClr val="tx1"/>
                </a:solidFill>
                <a:latin typeface="Calibri"/>
                <a:ea typeface="Calibri"/>
                <a:cs typeface="Calibri"/>
                <a:sym typeface="Calibri"/>
              </a:rPr>
              <a:t> Final   *November MTD </a:t>
            </a:r>
            <a:r>
              <a:rPr lang="en-US" sz="2200" dirty="0" smtClean="0">
                <a:solidFill>
                  <a:srgbClr val="008000"/>
                </a:solidFill>
                <a:latin typeface="Calibri"/>
                <a:ea typeface="Calibri"/>
                <a:cs typeface="Calibri"/>
                <a:sym typeface="Calibri"/>
              </a:rPr>
              <a:t>5.78%</a:t>
            </a:r>
            <a:r>
              <a:rPr lang="en-US" sz="2200" dirty="0" smtClean="0">
                <a:solidFill>
                  <a:schemeClr val="tx1"/>
                </a:solidFill>
                <a:latin typeface="Calibri"/>
                <a:ea typeface="Calibri"/>
                <a:cs typeface="Calibri"/>
                <a:sym typeface="Calibri"/>
              </a:rPr>
              <a:t/>
            </a:r>
            <a:br>
              <a:rPr lang="en-US" sz="2200" dirty="0" smtClean="0">
                <a:solidFill>
                  <a:schemeClr val="tx1"/>
                </a:solidFill>
                <a:latin typeface="Calibri"/>
                <a:ea typeface="Calibri"/>
                <a:cs typeface="Calibri"/>
                <a:sym typeface="Calibri"/>
              </a:rPr>
            </a:br>
            <a:r>
              <a:rPr lang="en-US" sz="2200" dirty="0" smtClean="0">
                <a:solidFill>
                  <a:schemeClr val="tx1"/>
                </a:solidFill>
                <a:latin typeface="Calibri"/>
                <a:ea typeface="Calibri"/>
                <a:cs typeface="Calibri"/>
                <a:sym typeface="Calibri"/>
              </a:rPr>
              <a:t>*June         </a:t>
            </a:r>
            <a:r>
              <a:rPr lang="en-US" sz="2200" dirty="0" smtClean="0">
                <a:solidFill>
                  <a:srgbClr val="008000"/>
                </a:solidFill>
                <a:latin typeface="Calibri"/>
                <a:ea typeface="Calibri"/>
                <a:cs typeface="Calibri"/>
                <a:sym typeface="Calibri"/>
              </a:rPr>
              <a:t>+3.68%</a:t>
            </a:r>
            <a:r>
              <a:rPr lang="en-US" sz="2200" dirty="0" smtClean="0">
                <a:solidFill>
                  <a:schemeClr val="tx1"/>
                </a:solidFill>
                <a:latin typeface="Calibri"/>
                <a:ea typeface="Calibri"/>
                <a:cs typeface="Calibri"/>
                <a:sym typeface="Calibri"/>
              </a:rPr>
              <a:t> Final    *December </a:t>
            </a:r>
            <a:r>
              <a:rPr lang="en-US" sz="2200" dirty="0" smtClean="0">
                <a:solidFill>
                  <a:srgbClr val="008000"/>
                </a:solidFill>
                <a:latin typeface="Calibri"/>
                <a:ea typeface="Calibri"/>
                <a:cs typeface="Calibri"/>
                <a:sym typeface="Calibri"/>
              </a:rPr>
              <a:t>0.20%</a:t>
            </a:r>
            <a:r>
              <a:rPr lang="en-US" sz="2200" dirty="0">
                <a:solidFill>
                  <a:schemeClr val="tx1"/>
                </a:solidFill>
                <a:latin typeface="Calibri"/>
                <a:ea typeface="Calibri"/>
                <a:cs typeface="Calibri"/>
                <a:sym typeface="Calibri"/>
              </a:rPr>
              <a:t/>
            </a:r>
            <a:br>
              <a:rPr lang="en-US" sz="2200" dirty="0">
                <a:solidFill>
                  <a:schemeClr val="tx1"/>
                </a:solidFill>
                <a:latin typeface="Calibri"/>
                <a:ea typeface="Calibri"/>
                <a:cs typeface="Calibri"/>
                <a:sym typeface="Calibri"/>
              </a:rPr>
            </a:br>
            <a:r>
              <a:rPr lang="en-US" sz="2200" dirty="0" smtClean="0">
                <a:solidFill>
                  <a:schemeClr val="tx1"/>
                </a:solidFill>
                <a:latin typeface="Calibri"/>
                <a:ea typeface="Calibri"/>
                <a:cs typeface="Calibri"/>
                <a:sym typeface="Calibri"/>
              </a:rPr>
              <a:t/>
            </a:r>
            <a:br>
              <a:rPr lang="en-US" sz="2200" dirty="0" smtClean="0">
                <a:solidFill>
                  <a:schemeClr val="tx1"/>
                </a:solidFill>
                <a:latin typeface="Calibri"/>
                <a:ea typeface="Calibri"/>
                <a:cs typeface="Calibri"/>
                <a:sym typeface="Calibri"/>
              </a:rPr>
            </a:br>
            <a:r>
              <a:rPr lang="en-US" sz="2200" b="0" i="0" u="none" strike="noStrike" cap="none" baseline="0" dirty="0" smtClean="0">
                <a:solidFill>
                  <a:srgbClr val="008000"/>
                </a:solidFill>
                <a:latin typeface="Calibri"/>
                <a:ea typeface="Calibri"/>
                <a:cs typeface="Calibri"/>
                <a:sym typeface="Calibri"/>
              </a:rPr>
              <a:t>*2015 Year to Date +</a:t>
            </a:r>
            <a:r>
              <a:rPr lang="en-US" sz="2200" dirty="0" smtClean="0">
                <a:solidFill>
                  <a:srgbClr val="008000"/>
                </a:solidFill>
                <a:latin typeface="Calibri"/>
                <a:ea typeface="Calibri"/>
                <a:cs typeface="Calibri"/>
                <a:sym typeface="Calibri"/>
              </a:rPr>
              <a:t>44.61</a:t>
            </a:r>
            <a:r>
              <a:rPr lang="en-US" sz="2200" b="0" i="0" u="none" strike="noStrike" cap="none" baseline="0" dirty="0" smtClean="0">
                <a:solidFill>
                  <a:srgbClr val="008000"/>
                </a:solidFill>
                <a:latin typeface="Calibri"/>
                <a:ea typeface="Calibri"/>
                <a:cs typeface="Calibri"/>
                <a:sym typeface="Calibri"/>
              </a:rPr>
              <a:t>%</a:t>
            </a:r>
            <a:br>
              <a:rPr lang="en-US" sz="2200" b="0" i="0" u="none" strike="noStrike" cap="none" baseline="0" dirty="0" smtClean="0">
                <a:solidFill>
                  <a:srgbClr val="008000"/>
                </a:solidFill>
                <a:latin typeface="Calibri"/>
                <a:ea typeface="Calibri"/>
                <a:cs typeface="Calibri"/>
                <a:sym typeface="Calibri"/>
              </a:rPr>
            </a:br>
            <a:r>
              <a:rPr lang="en-US" sz="2200" b="0" i="0" u="none" strike="noStrike" cap="none" baseline="0" dirty="0" smtClean="0">
                <a:latin typeface="Calibri"/>
                <a:ea typeface="Calibri"/>
                <a:cs typeface="Calibri"/>
                <a:sym typeface="Calibri"/>
              </a:rPr>
              <a:t>compared to </a:t>
            </a:r>
            <a:r>
              <a:rPr lang="en-US" sz="2200" dirty="0" smtClean="0">
                <a:solidFill>
                  <a:srgbClr val="008000"/>
                </a:solidFill>
                <a:latin typeface="Calibri"/>
                <a:ea typeface="Calibri"/>
                <a:cs typeface="Calibri"/>
                <a:sym typeface="Calibri"/>
              </a:rPr>
              <a:t>+0.5</a:t>
            </a:r>
            <a:r>
              <a:rPr lang="en-US" sz="2200" b="0" i="0" u="none" strike="noStrike" cap="none" baseline="0" dirty="0" smtClean="0">
                <a:solidFill>
                  <a:srgbClr val="008000"/>
                </a:solidFill>
                <a:latin typeface="Calibri"/>
                <a:ea typeface="Calibri"/>
                <a:cs typeface="Calibri"/>
                <a:sym typeface="Calibri"/>
              </a:rPr>
              <a:t>%</a:t>
            </a:r>
            <a:r>
              <a:rPr lang="en-US" sz="2200" b="0" i="0" u="none" strike="noStrike" cap="none" baseline="0" dirty="0" smtClean="0">
                <a:solidFill>
                  <a:srgbClr val="FF0000"/>
                </a:solidFill>
                <a:latin typeface="Calibri"/>
                <a:ea typeface="Calibri"/>
                <a:cs typeface="Calibri"/>
                <a:sym typeface="Calibri"/>
              </a:rPr>
              <a:t> </a:t>
            </a:r>
            <a:r>
              <a:rPr lang="en-US" sz="2200" b="0" i="0" u="none" strike="noStrike" cap="none" baseline="0" dirty="0" smtClean="0">
                <a:latin typeface="Calibri"/>
                <a:ea typeface="Calibri"/>
                <a:cs typeface="Calibri"/>
                <a:sym typeface="Calibri"/>
              </a:rPr>
              <a:t>for the Dow Average</a:t>
            </a:r>
            <a:r>
              <a:rPr lang="en-US" sz="2200" b="0" i="0" u="none" strike="noStrike" cap="none" baseline="0" dirty="0" smtClean="0">
                <a:solidFill>
                  <a:srgbClr val="FF0000"/>
                </a:solidFill>
                <a:latin typeface="Calibri"/>
                <a:ea typeface="Calibri"/>
                <a:cs typeface="Calibri"/>
                <a:sym typeface="Calibri"/>
              </a:rPr>
              <a:t/>
            </a:r>
            <a:br>
              <a:rPr lang="en-US" sz="2200" b="0" i="0" u="none" strike="noStrike" cap="none" baseline="0" dirty="0" smtClean="0">
                <a:solidFill>
                  <a:srgbClr val="FF0000"/>
                </a:solidFill>
                <a:latin typeface="Calibri"/>
                <a:ea typeface="Calibri"/>
                <a:cs typeface="Calibri"/>
                <a:sym typeface="Calibri"/>
              </a:rPr>
            </a:br>
            <a:r>
              <a:rPr lang="en-US" sz="2200" b="0" i="0" u="none" strike="noStrike" cap="none" baseline="0" dirty="0" smtClean="0">
                <a:solidFill>
                  <a:srgbClr val="FF0000"/>
                </a:solidFill>
                <a:latin typeface="Calibri"/>
                <a:ea typeface="Calibri"/>
                <a:cs typeface="Calibri"/>
                <a:sym typeface="Calibri"/>
              </a:rPr>
              <a:t/>
            </a:r>
            <a:br>
              <a:rPr lang="en-US" sz="2200" b="0" i="0" u="none" strike="noStrike" cap="none" baseline="0" dirty="0" smtClean="0">
                <a:solidFill>
                  <a:srgbClr val="FF0000"/>
                </a:solidFill>
                <a:latin typeface="Calibri"/>
                <a:ea typeface="Calibri"/>
                <a:cs typeface="Calibri"/>
                <a:sym typeface="Calibri"/>
              </a:rPr>
            </a:br>
            <a:r>
              <a:rPr lang="en-US" sz="2200" b="0" i="0" u="none" strike="noStrike" cap="none" baseline="0" dirty="0" smtClean="0">
                <a:latin typeface="Calibri"/>
                <a:ea typeface="Calibri"/>
                <a:cs typeface="Calibri"/>
                <a:sym typeface="Calibri"/>
              </a:rPr>
              <a:t>*Trailing 1</a:t>
            </a:r>
            <a:r>
              <a:rPr lang="en-US" sz="2200" b="0" i="0" u="none" strike="noStrike" cap="none" dirty="0" smtClean="0">
                <a:latin typeface="Calibri"/>
                <a:ea typeface="Calibri"/>
                <a:cs typeface="Calibri"/>
                <a:sym typeface="Calibri"/>
              </a:rPr>
              <a:t> year return </a:t>
            </a:r>
            <a:r>
              <a:rPr lang="en-US" sz="2200" b="0" i="0" u="none" strike="noStrike" cap="none" dirty="0" smtClean="0">
                <a:solidFill>
                  <a:srgbClr val="008000"/>
                </a:solidFill>
                <a:latin typeface="Calibri"/>
                <a:ea typeface="Calibri"/>
                <a:cs typeface="Calibri"/>
                <a:sym typeface="Calibri"/>
              </a:rPr>
              <a:t>+</a:t>
            </a:r>
            <a:r>
              <a:rPr lang="en-US" sz="2200" dirty="0" smtClean="0">
                <a:solidFill>
                  <a:srgbClr val="008000"/>
                </a:solidFill>
                <a:latin typeface="Calibri"/>
                <a:ea typeface="Calibri"/>
                <a:cs typeface="Calibri"/>
                <a:sym typeface="Calibri"/>
              </a:rPr>
              <a:t>35.93</a:t>
            </a:r>
            <a:r>
              <a:rPr lang="en-US" sz="2200" b="0" i="0" u="none" strike="noStrike" cap="none" dirty="0" smtClean="0">
                <a:solidFill>
                  <a:srgbClr val="008000"/>
                </a:solidFill>
                <a:latin typeface="Calibri"/>
                <a:ea typeface="Calibri"/>
                <a:cs typeface="Calibri"/>
                <a:sym typeface="Calibri"/>
              </a:rPr>
              <a:t>%,</a:t>
            </a:r>
            <a:r>
              <a:rPr lang="en-US" sz="2200" dirty="0">
                <a:solidFill>
                  <a:srgbClr val="008000"/>
                </a:solidFill>
                <a:latin typeface="Calibri"/>
                <a:ea typeface="Calibri"/>
                <a:cs typeface="Calibri"/>
                <a:sym typeface="Calibri"/>
              </a:rPr>
              <a:t> </a:t>
            </a:r>
            <a:r>
              <a:rPr lang="en-US" sz="2200" b="0" i="0" u="none" strike="noStrike" cap="none" dirty="0" smtClean="0">
                <a:solidFill>
                  <a:srgbClr val="008000"/>
                </a:solidFill>
                <a:latin typeface="Calibri"/>
                <a:ea typeface="Calibri"/>
                <a:cs typeface="Calibri"/>
                <a:sym typeface="Calibri"/>
              </a:rPr>
              <a:t>+197.42% </a:t>
            </a:r>
            <a:r>
              <a:rPr lang="en-US" sz="2200" b="0" i="0" u="none" strike="noStrike" cap="none" dirty="0" smtClean="0">
                <a:solidFill>
                  <a:schemeClr val="tx1"/>
                </a:solidFill>
                <a:latin typeface="Calibri"/>
                <a:ea typeface="Calibri"/>
                <a:cs typeface="Calibri"/>
                <a:sym typeface="Calibri"/>
              </a:rPr>
              <a:t>since inception,</a:t>
            </a:r>
            <a:br>
              <a:rPr lang="en-US" sz="2200" b="0" i="0" u="none" strike="noStrike" cap="none" dirty="0" smtClean="0">
                <a:solidFill>
                  <a:schemeClr val="tx1"/>
                </a:solidFill>
                <a:latin typeface="Calibri"/>
                <a:ea typeface="Calibri"/>
                <a:cs typeface="Calibri"/>
                <a:sym typeface="Calibri"/>
              </a:rPr>
            </a:br>
            <a:r>
              <a:rPr lang="en-US" sz="2200" dirty="0" smtClean="0">
                <a:solidFill>
                  <a:srgbClr val="008000"/>
                </a:solidFill>
                <a:latin typeface="Calibri"/>
                <a:ea typeface="Calibri"/>
                <a:cs typeface="Calibri"/>
                <a:sym typeface="Calibri"/>
              </a:rPr>
              <a:t>0.20</a:t>
            </a:r>
            <a:r>
              <a:rPr lang="en-US" sz="2200" b="0" i="0" u="none" strike="noStrike" cap="none" dirty="0" smtClean="0">
                <a:solidFill>
                  <a:srgbClr val="008000"/>
                </a:solidFill>
                <a:latin typeface="Calibri"/>
                <a:ea typeface="Calibri"/>
                <a:cs typeface="Calibri"/>
                <a:sym typeface="Calibri"/>
              </a:rPr>
              <a:t>% </a:t>
            </a:r>
            <a:r>
              <a:rPr lang="en-US" sz="2200" b="0" i="0" u="none" strike="noStrike" cap="none" dirty="0" smtClean="0">
                <a:solidFill>
                  <a:schemeClr val="tx1"/>
                </a:solidFill>
                <a:latin typeface="Calibri"/>
                <a:ea typeface="Calibri"/>
                <a:cs typeface="Calibri"/>
                <a:sym typeface="Calibri"/>
              </a:rPr>
              <a:t>short of NEW ALL TIME HIGH!</a:t>
            </a:r>
            <a:r>
              <a:rPr lang="en-US" sz="2400" b="0" i="0" u="none" strike="noStrike" cap="none" baseline="0" dirty="0" smtClean="0">
                <a:solidFill>
                  <a:schemeClr val="dk1"/>
                </a:solidFill>
                <a:latin typeface="Calibri"/>
                <a:ea typeface="Calibri"/>
                <a:cs typeface="Calibri"/>
                <a:sym typeface="Calibri"/>
              </a:rPr>
              <a:t/>
            </a:r>
            <a:br>
              <a:rPr lang="en-US" sz="2400" b="0" i="0" u="none" strike="noStrike" cap="none" baseline="0" dirty="0" smtClean="0">
                <a:solidFill>
                  <a:schemeClr val="dk1"/>
                </a:solidFill>
                <a:latin typeface="Calibri"/>
                <a:ea typeface="Calibri"/>
                <a:cs typeface="Calibri"/>
                <a:sym typeface="Calibri"/>
              </a:rPr>
            </a:br>
            <a:r>
              <a:rPr lang="en-US" sz="2400" b="0" i="0" u="none" strike="noStrike" cap="none" baseline="0" dirty="0" smtClean="0">
                <a:solidFill>
                  <a:schemeClr val="dk1"/>
                </a:solidFill>
                <a:latin typeface="Calibri"/>
                <a:ea typeface="Calibri"/>
                <a:cs typeface="Calibri"/>
                <a:sym typeface="Calibri"/>
              </a:rPr>
              <a:t/>
            </a:r>
            <a:br>
              <a:rPr lang="en-US" sz="2400" b="0" i="0" u="none" strike="noStrike" cap="none" baseline="0" dirty="0" smtClean="0">
                <a:solidFill>
                  <a:schemeClr val="dk1"/>
                </a:solidFill>
                <a:latin typeface="Calibri"/>
                <a:ea typeface="Calibri"/>
                <a:cs typeface="Calibri"/>
                <a:sym typeface="Calibri"/>
              </a:rPr>
            </a:br>
            <a:r>
              <a:rPr lang="en-US" sz="2400" b="0" i="0" u="none" strike="noStrike" cap="none" baseline="0" dirty="0" smtClean="0">
                <a:solidFill>
                  <a:schemeClr val="dk1"/>
                </a:solidFill>
                <a:latin typeface="Calibri"/>
                <a:ea typeface="Calibri"/>
                <a:cs typeface="Calibri"/>
                <a:sym typeface="Calibri"/>
              </a:rPr>
              <a:t>*Average annualized return of </a:t>
            </a:r>
            <a:r>
              <a:rPr lang="en-US" sz="2400" dirty="0" smtClean="0">
                <a:solidFill>
                  <a:srgbClr val="008000"/>
                </a:solidFill>
                <a:latin typeface="Calibri"/>
                <a:ea typeface="Calibri"/>
                <a:cs typeface="Calibri"/>
                <a:sym typeface="Calibri"/>
              </a:rPr>
              <a:t>39.32</a:t>
            </a:r>
            <a:r>
              <a:rPr lang="en-US" sz="2400" b="0" i="0" u="none" strike="noStrike" cap="none" baseline="0" dirty="0" smtClean="0">
                <a:solidFill>
                  <a:srgbClr val="008000"/>
                </a:solidFill>
                <a:latin typeface="Calibri"/>
                <a:ea typeface="Calibri"/>
                <a:cs typeface="Calibri"/>
                <a:sym typeface="Calibri"/>
              </a:rPr>
              <a:t>%</a:t>
            </a:r>
            <a:endParaRPr dirty="0">
              <a:solidFill>
                <a:srgbClr val="008000"/>
              </a:solidFill>
            </a:endParaRPr>
          </a:p>
        </p:txBody>
      </p:sp>
      <p:pic>
        <p:nvPicPr>
          <p:cNvPr id="4" name="Picture 3"/>
          <p:cNvPicPr>
            <a:picLocks noChangeAspect="1"/>
          </p:cNvPicPr>
          <p:nvPr/>
        </p:nvPicPr>
        <p:blipFill>
          <a:blip r:embed="rId3"/>
          <a:srcRect/>
          <a:stretch>
            <a:fillRect/>
          </a:stretch>
        </p:blipFill>
        <p:spPr bwMode="auto">
          <a:xfrm>
            <a:off x="6553200" y="2209800"/>
            <a:ext cx="2209800" cy="2209800"/>
          </a:xfrm>
          <a:prstGeom prst="rect">
            <a:avLst/>
          </a:prstGeom>
          <a:noFill/>
          <a:ln w="9525">
            <a:noFill/>
            <a:miter lim="800000"/>
            <a:headEnd/>
            <a:tailEnd/>
          </a:ln>
        </p:spPr>
      </p:pic>
    </p:spTree>
    <p:extLst>
      <p:ext uri="{BB962C8B-B14F-4D97-AF65-F5344CB8AC3E}">
        <p14:creationId xmlns:p14="http://schemas.microsoft.com/office/powerpoint/2010/main" xmlns="" val="3931508869"/>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457200" y="228600"/>
            <a:ext cx="8229600" cy="1143000"/>
          </a:xfrm>
          <a:prstGeom prst="rect">
            <a:avLst/>
          </a:prstGeom>
          <a:noFill/>
          <a:ln>
            <a:noFill/>
          </a:ln>
        </p:spPr>
        <p:txBody>
          <a:bodyPr lIns="91425" tIns="45700" rIns="91425" bIns="45700" anchor="ctr" anchorCtr="0">
            <a:noAutofit/>
          </a:bodyPr>
          <a:lstStyle/>
          <a:p>
            <a:pPr lvl="0">
              <a:buClr>
                <a:schemeClr val="dk1"/>
              </a:buClr>
              <a:buSzPct val="25000"/>
            </a:pPr>
            <a:r>
              <a:rPr lang="en-US" sz="2400" dirty="0" smtClean="0">
                <a:solidFill>
                  <a:schemeClr val="dk1"/>
                </a:solidFill>
                <a:latin typeface="Calibri"/>
                <a:ea typeface="Calibri"/>
                <a:cs typeface="Calibri"/>
                <a:sym typeface="Calibri"/>
              </a:rPr>
              <a:t>Foreign Stocks Love That Strong Dollar</a:t>
            </a:r>
            <a:endParaRPr lang="en-US"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660400" y="1270000"/>
            <a:ext cx="7874000" cy="5359400"/>
          </a:xfrm>
          <a:prstGeom prst="rect">
            <a:avLst/>
          </a:prstGeom>
        </p:spPr>
      </p:pic>
    </p:spTree>
    <p:extLst>
      <p:ext uri="{BB962C8B-B14F-4D97-AF65-F5344CB8AC3E}">
        <p14:creationId xmlns:p14="http://schemas.microsoft.com/office/powerpoint/2010/main" xmlns="" val="2145593823"/>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762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200" b="0" i="0" u="none" strike="noStrike" cap="none" baseline="0" dirty="0">
                <a:solidFill>
                  <a:schemeClr val="dk1"/>
                </a:solidFill>
                <a:latin typeface="Calibri"/>
                <a:ea typeface="Calibri"/>
                <a:cs typeface="Calibri"/>
                <a:sym typeface="Calibri"/>
              </a:rPr>
              <a:t/>
            </a:r>
            <a:br>
              <a:rPr lang="en-US" sz="3200" b="0" i="0" u="none" strike="noStrike" cap="none" baseline="0" dirty="0">
                <a:solidFill>
                  <a:schemeClr val="dk1"/>
                </a:solidFill>
                <a:latin typeface="Calibri"/>
                <a:ea typeface="Calibri"/>
                <a:cs typeface="Calibri"/>
                <a:sym typeface="Calibri"/>
              </a:rPr>
            </a:br>
            <a:r>
              <a:rPr lang="en-US" sz="2400" b="0" i="0" u="none" strike="noStrike" cap="none" baseline="0" dirty="0">
                <a:solidFill>
                  <a:schemeClr val="dk1"/>
                </a:solidFill>
                <a:latin typeface="Calibri"/>
                <a:ea typeface="Calibri"/>
                <a:cs typeface="Calibri"/>
                <a:sym typeface="Calibri"/>
              </a:rPr>
              <a:t>Dow </a:t>
            </a:r>
            <a:r>
              <a:rPr lang="en-US" sz="2400" b="0" i="0" u="none" strike="noStrike" cap="none" baseline="0" dirty="0" smtClean="0">
                <a:solidFill>
                  <a:schemeClr val="dk1"/>
                </a:solidFill>
                <a:latin typeface="Calibri"/>
                <a:ea typeface="Calibri"/>
                <a:cs typeface="Calibri"/>
                <a:sym typeface="Calibri"/>
              </a:rPr>
              <a:t>Average-</a:t>
            </a:r>
            <a:br>
              <a:rPr lang="en-US" sz="2400" b="0" i="0" u="none" strike="noStrike" cap="none" baseline="0" dirty="0" smtClean="0">
                <a:solidFill>
                  <a:schemeClr val="dk1"/>
                </a:solidFill>
                <a:latin typeface="Calibri"/>
                <a:ea typeface="Calibri"/>
                <a:cs typeface="Calibri"/>
                <a:sym typeface="Calibri"/>
              </a:rPr>
            </a:br>
            <a:endParaRPr lang="en-US" sz="24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838200" y="1054100"/>
            <a:ext cx="7464245" cy="5651500"/>
          </a:xfrm>
          <a:prstGeom prst="rect">
            <a:avLst/>
          </a:prstGeom>
        </p:spPr>
      </p:pic>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240" name="Shape 24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0" i="0" u="none" strike="noStrike" cap="none" baseline="0" dirty="0">
                <a:solidFill>
                  <a:schemeClr val="dk1"/>
                </a:solidFill>
                <a:latin typeface="Calibri"/>
                <a:ea typeface="Calibri"/>
                <a:cs typeface="Calibri"/>
                <a:sym typeface="Calibri"/>
              </a:rPr>
              <a:t>NASDAQ (QQQ)</a:t>
            </a:r>
            <a:r>
              <a:rPr lang="en-US" sz="2400" b="0" i="0" u="none" strike="noStrike" cap="none" baseline="0" dirty="0" smtClean="0">
                <a:solidFill>
                  <a:schemeClr val="dk1"/>
                </a:solidFill>
                <a:latin typeface="Calibri"/>
                <a:ea typeface="Calibri"/>
                <a:cs typeface="Calibri"/>
                <a:sym typeface="Calibri"/>
              </a:rPr>
              <a:t>-The Strongest Chart</a:t>
            </a:r>
            <a:endParaRPr lang="en-US" sz="24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990600" y="1244600"/>
            <a:ext cx="7112000" cy="5384800"/>
          </a:xfrm>
          <a:prstGeom prst="rect">
            <a:avLst/>
          </a:prstGeom>
        </p:spPr>
      </p:pic>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3"/>
        <p:cNvGrpSpPr/>
        <p:nvPr/>
      </p:nvGrpSpPr>
      <p:grpSpPr>
        <a:xfrm>
          <a:off x="0" y="0"/>
          <a:ext cx="0" cy="0"/>
          <a:chOff x="0" y="0"/>
          <a:chExt cx="0" cy="0"/>
        </a:xfrm>
      </p:grpSpPr>
      <p:sp>
        <p:nvSpPr>
          <p:cNvPr id="254" name="Shape 254"/>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0" i="0" u="none" strike="noStrike" cap="none" baseline="0" dirty="0">
                <a:solidFill>
                  <a:schemeClr val="dk1"/>
                </a:solidFill>
                <a:latin typeface="Calibri"/>
                <a:ea typeface="Calibri"/>
                <a:cs typeface="Calibri"/>
                <a:sym typeface="Calibri"/>
              </a:rPr>
              <a:t>(VIX)</a:t>
            </a:r>
            <a:r>
              <a:rPr lang="en-US" sz="2400" b="0" i="0" u="none" strike="noStrike" cap="none" baseline="0" dirty="0" smtClean="0">
                <a:solidFill>
                  <a:schemeClr val="dk1"/>
                </a:solidFill>
                <a:latin typeface="Calibri"/>
                <a:ea typeface="Calibri"/>
                <a:cs typeface="Calibri"/>
                <a:sym typeface="Calibri"/>
              </a:rPr>
              <a:t>-Wait</a:t>
            </a:r>
            <a:r>
              <a:rPr lang="en-US" sz="2400" b="0" i="0" u="none" strike="noStrike" cap="none" dirty="0" smtClean="0">
                <a:solidFill>
                  <a:schemeClr val="dk1"/>
                </a:solidFill>
                <a:latin typeface="Calibri"/>
                <a:ea typeface="Calibri"/>
                <a:cs typeface="Calibri"/>
                <a:sym typeface="Calibri"/>
              </a:rPr>
              <a:t> for the next spike</a:t>
            </a:r>
            <a:endParaRPr lang="en-US" sz="24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1143000" y="1295400"/>
            <a:ext cx="6888555" cy="5215620"/>
          </a:xfrm>
          <a:prstGeom prst="rect">
            <a:avLst/>
          </a:prstGeom>
        </p:spPr>
      </p:pic>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457200" y="2286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0" i="0" u="none" strike="noStrike" cap="none" baseline="0" dirty="0" smtClean="0">
                <a:solidFill>
                  <a:schemeClr val="dk1"/>
                </a:solidFill>
                <a:latin typeface="Calibri"/>
                <a:ea typeface="Calibri"/>
                <a:cs typeface="Calibri"/>
                <a:sym typeface="Calibri"/>
              </a:rPr>
              <a:t>(</a:t>
            </a:r>
            <a:r>
              <a:rPr lang="en-US" sz="2400" dirty="0" smtClean="0">
                <a:solidFill>
                  <a:schemeClr val="dk1"/>
                </a:solidFill>
                <a:latin typeface="Calibri"/>
                <a:ea typeface="Calibri"/>
                <a:cs typeface="Calibri"/>
                <a:sym typeface="Calibri"/>
              </a:rPr>
              <a:t>XIV</a:t>
            </a:r>
            <a:r>
              <a:rPr lang="en-US" sz="2400" b="0" i="0" u="none" strike="noStrike" cap="none" baseline="0" dirty="0" smtClean="0">
                <a:solidFill>
                  <a:schemeClr val="dk1"/>
                </a:solidFill>
                <a:latin typeface="Calibri"/>
                <a:ea typeface="Calibri"/>
                <a:cs typeface="Calibri"/>
                <a:sym typeface="Calibri"/>
              </a:rPr>
              <a:t>)-</a:t>
            </a:r>
            <a:r>
              <a:rPr lang="en-US" sz="2000" b="0" i="0" u="none" strike="noStrike" cap="none" baseline="0" dirty="0" smtClean="0">
                <a:solidFill>
                  <a:schemeClr val="dk1"/>
                </a:solidFill>
                <a:latin typeface="Calibri"/>
                <a:ea typeface="Calibri"/>
                <a:cs typeface="Calibri"/>
                <a:sym typeface="Calibri"/>
              </a:rPr>
              <a:t>Velocity Shares Daily Inverse VIX Short Term ETN</a:t>
            </a:r>
            <a:br>
              <a:rPr lang="en-US" sz="2000" b="0" i="0" u="none" strike="noStrike" cap="none" baseline="0" dirty="0" smtClean="0">
                <a:solidFill>
                  <a:schemeClr val="dk1"/>
                </a:solidFill>
                <a:latin typeface="Calibri"/>
                <a:ea typeface="Calibri"/>
                <a:cs typeface="Calibri"/>
                <a:sym typeface="Calibri"/>
              </a:rPr>
            </a:br>
            <a:r>
              <a:rPr lang="en-US" sz="2000" b="0" i="0" u="none" strike="noStrike" cap="none" baseline="0" dirty="0" smtClean="0">
                <a:solidFill>
                  <a:schemeClr val="dk1"/>
                </a:solidFill>
                <a:latin typeface="Calibri"/>
                <a:ea typeface="Calibri"/>
                <a:cs typeface="Calibri"/>
                <a:sym typeface="Calibri"/>
              </a:rPr>
              <a:t>4</a:t>
            </a:r>
            <a:r>
              <a:rPr lang="en-US" sz="2000" b="0" i="0" u="none" strike="noStrike" cap="none" dirty="0" smtClean="0">
                <a:solidFill>
                  <a:schemeClr val="dk1"/>
                </a:solidFill>
                <a:latin typeface="Calibri"/>
                <a:ea typeface="Calibri"/>
                <a:cs typeface="Calibri"/>
                <a:sym typeface="Calibri"/>
              </a:rPr>
              <a:t> Profitable Round Trips! But Missed No.5</a:t>
            </a:r>
            <a:endParaRPr lang="en-US" sz="20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914400" y="1206500"/>
            <a:ext cx="7262962" cy="5499100"/>
          </a:xfrm>
          <a:prstGeom prst="rect">
            <a:avLst/>
          </a:prstGeom>
        </p:spPr>
      </p:pic>
    </p:spTree>
    <p:extLst>
      <p:ext uri="{BB962C8B-B14F-4D97-AF65-F5344CB8AC3E}">
        <p14:creationId xmlns:p14="http://schemas.microsoft.com/office/powerpoint/2010/main" xmlns="" val="482808597"/>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7"/>
        <p:cNvGrpSpPr/>
        <p:nvPr/>
      </p:nvGrpSpPr>
      <p:grpSpPr>
        <a:xfrm>
          <a:off x="0" y="0"/>
          <a:ext cx="0" cy="0"/>
          <a:chOff x="0" y="0"/>
          <a:chExt cx="0" cy="0"/>
        </a:xfrm>
      </p:grpSpPr>
      <p:sp>
        <p:nvSpPr>
          <p:cNvPr id="268" name="Shape 268"/>
          <p:cNvSpPr txBox="1">
            <a:spLocks noGrp="1"/>
          </p:cNvSpPr>
          <p:nvPr>
            <p:ph type="title"/>
          </p:nvPr>
        </p:nvSpPr>
        <p:spPr>
          <a:prstGeom prst="rect">
            <a:avLst/>
          </a:prstGeom>
          <a:noFill/>
          <a:ln>
            <a:noFill/>
          </a:ln>
        </p:spPr>
        <p:txBody>
          <a:bodyPr lIns="91425" tIns="45700" rIns="91425" bIns="45700" anchor="ctr" anchorCtr="0">
            <a:noAutofit/>
          </a:bodyPr>
          <a:lstStyle/>
          <a:p>
            <a:pPr lvl="0">
              <a:buClr>
                <a:schemeClr val="dk1"/>
              </a:buClr>
              <a:buSzPct val="25000"/>
            </a:pPr>
            <a:r>
              <a:rPr lang="en-US" sz="2400" b="0" i="0" u="none" strike="noStrike" cap="none" baseline="0" dirty="0">
                <a:solidFill>
                  <a:schemeClr val="dk1"/>
                </a:solidFill>
                <a:latin typeface="Calibri"/>
                <a:ea typeface="Calibri"/>
                <a:cs typeface="Calibri"/>
                <a:sym typeface="Calibri"/>
              </a:rPr>
              <a:t>Russell 2000 (IWM)</a:t>
            </a:r>
            <a:r>
              <a:rPr lang="en-US" sz="2400" b="0" i="0" u="none" strike="noStrike" cap="none" baseline="0" dirty="0" smtClean="0">
                <a:solidFill>
                  <a:schemeClr val="dk1"/>
                </a:solidFill>
                <a:latin typeface="Calibri"/>
                <a:ea typeface="Calibri"/>
                <a:cs typeface="Calibri"/>
                <a:sym typeface="Calibri"/>
              </a:rPr>
              <a:t>-Signs</a:t>
            </a:r>
            <a:r>
              <a:rPr lang="en-US" sz="2400" b="0" i="0" u="none" strike="noStrike" cap="none" dirty="0" smtClean="0">
                <a:solidFill>
                  <a:schemeClr val="dk1"/>
                </a:solidFill>
                <a:latin typeface="Calibri"/>
                <a:ea typeface="Calibri"/>
                <a:cs typeface="Calibri"/>
                <a:sym typeface="Calibri"/>
              </a:rPr>
              <a:t> of Life</a:t>
            </a:r>
            <a:r>
              <a:rPr lang="en-US" sz="2400" dirty="0" smtClean="0">
                <a:solidFill>
                  <a:schemeClr val="dk1"/>
                </a:solidFill>
                <a:latin typeface="Calibri"/>
                <a:ea typeface="Calibri"/>
                <a:cs typeface="Calibri"/>
                <a:sym typeface="Calibri"/>
              </a:rPr>
              <a:t/>
            </a:r>
            <a:br>
              <a:rPr lang="en-US" sz="2400" dirty="0" smtClean="0">
                <a:solidFill>
                  <a:schemeClr val="dk1"/>
                </a:solidFill>
                <a:latin typeface="Calibri"/>
                <a:ea typeface="Calibri"/>
                <a:cs typeface="Calibri"/>
                <a:sym typeface="Calibri"/>
              </a:rPr>
            </a:br>
            <a:endParaRPr lang="en-US" sz="1600" b="0" i="0" u="none" strike="noStrike" cap="none" baseline="0" dirty="0">
              <a:solidFill>
                <a:schemeClr val="dk1"/>
              </a:solidFill>
              <a:latin typeface="Calibri"/>
              <a:ea typeface="Calibri"/>
              <a:cs typeface="Calibri"/>
              <a:sym typeface="Calibri"/>
            </a:endParaRPr>
          </a:p>
        </p:txBody>
      </p:sp>
      <p:pic>
        <p:nvPicPr>
          <p:cNvPr id="3" name="Picture 2"/>
          <p:cNvPicPr>
            <a:picLocks noChangeAspect="1"/>
          </p:cNvPicPr>
          <p:nvPr/>
        </p:nvPicPr>
        <p:blipFill>
          <a:blip r:embed="rId3"/>
          <a:stretch>
            <a:fillRect/>
          </a:stretch>
        </p:blipFill>
        <p:spPr>
          <a:xfrm>
            <a:off x="533400" y="1295400"/>
            <a:ext cx="8001000" cy="5194300"/>
          </a:xfrm>
          <a:prstGeom prst="rect">
            <a:avLst/>
          </a:prstGeom>
        </p:spPr>
      </p:pic>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4"/>
        <p:cNvGrpSpPr/>
        <p:nvPr/>
      </p:nvGrpSpPr>
      <p:grpSpPr>
        <a:xfrm>
          <a:off x="0" y="0"/>
          <a:ext cx="0" cy="0"/>
          <a:chOff x="0" y="0"/>
          <a:chExt cx="0" cy="0"/>
        </a:xfrm>
      </p:grpSpPr>
      <p:sp>
        <p:nvSpPr>
          <p:cNvPr id="275" name="Shape 275"/>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0" i="0" u="none" strike="noStrike" cap="none" baseline="0" dirty="0">
                <a:solidFill>
                  <a:schemeClr val="dk1"/>
                </a:solidFill>
                <a:latin typeface="Calibri"/>
                <a:ea typeface="Calibri"/>
                <a:cs typeface="Calibri"/>
                <a:sym typeface="Calibri"/>
              </a:rPr>
              <a:t>Technology Sector SPDR (XLK), (ROM</a:t>
            </a:r>
            <a:r>
              <a:rPr lang="en-US" sz="2400" b="0" i="0" u="none" strike="noStrike" cap="none" baseline="0" dirty="0" smtClean="0">
                <a:solidFill>
                  <a:schemeClr val="dk1"/>
                </a:solidFill>
                <a:latin typeface="Calibri"/>
                <a:ea typeface="Calibri"/>
                <a:cs typeface="Calibri"/>
                <a:sym typeface="Calibri"/>
              </a:rPr>
              <a:t>)</a:t>
            </a:r>
            <a:br>
              <a:rPr lang="en-US" sz="2400" b="0" i="0" u="none" strike="noStrike" cap="none" baseline="0" dirty="0" smtClean="0">
                <a:solidFill>
                  <a:schemeClr val="dk1"/>
                </a:solidFill>
                <a:latin typeface="Calibri"/>
                <a:ea typeface="Calibri"/>
                <a:cs typeface="Calibri"/>
                <a:sym typeface="Calibri"/>
              </a:rPr>
            </a:br>
            <a:r>
              <a:rPr lang="en-US" sz="2000" b="0" i="0" u="none" strike="noStrike" cap="none" baseline="0" dirty="0" smtClean="0">
                <a:solidFill>
                  <a:schemeClr val="dk1"/>
                </a:solidFill>
                <a:latin typeface="Calibri"/>
                <a:ea typeface="Calibri"/>
                <a:cs typeface="Calibri"/>
                <a:sym typeface="Calibri"/>
              </a:rPr>
              <a:t>(AAPL), (MSFT),</a:t>
            </a:r>
            <a:r>
              <a:rPr lang="en-US" sz="2000" b="0" i="0" u="none" strike="noStrike" cap="none" dirty="0" smtClean="0">
                <a:solidFill>
                  <a:schemeClr val="dk1"/>
                </a:solidFill>
                <a:latin typeface="Calibri"/>
                <a:ea typeface="Calibri"/>
                <a:cs typeface="Calibri"/>
                <a:sym typeface="Calibri"/>
              </a:rPr>
              <a:t> (VZ), (T), (FB), (IBM)</a:t>
            </a:r>
            <a:br>
              <a:rPr lang="en-US" sz="2000" b="0" i="0" u="none" strike="noStrike" cap="none" dirty="0" smtClean="0">
                <a:solidFill>
                  <a:schemeClr val="dk1"/>
                </a:solidFill>
                <a:latin typeface="Calibri"/>
                <a:ea typeface="Calibri"/>
                <a:cs typeface="Calibri"/>
                <a:sym typeface="Calibri"/>
              </a:rPr>
            </a:br>
            <a:r>
              <a:rPr lang="en-US" sz="2000" b="0" i="0" u="none" strike="noStrike" cap="none" dirty="0" smtClean="0">
                <a:solidFill>
                  <a:schemeClr val="dk1"/>
                </a:solidFill>
                <a:latin typeface="Calibri"/>
                <a:ea typeface="Calibri"/>
                <a:cs typeface="Calibri"/>
                <a:sym typeface="Calibri"/>
              </a:rPr>
              <a:t>First to Recover 200-Day Moving Average</a:t>
            </a:r>
            <a:r>
              <a:rPr lang="en-US" sz="2000" b="0" i="0" u="none" strike="noStrike" cap="none" baseline="0" dirty="0" smtClean="0">
                <a:solidFill>
                  <a:schemeClr val="dk1"/>
                </a:solidFill>
                <a:latin typeface="Calibri"/>
                <a:ea typeface="Calibri"/>
                <a:cs typeface="Calibri"/>
                <a:sym typeface="Calibri"/>
              </a:rPr>
              <a:t/>
            </a:r>
            <a:br>
              <a:rPr lang="en-US" sz="2000" b="0" i="0" u="none" strike="noStrike" cap="none" baseline="0" dirty="0" smtClean="0">
                <a:solidFill>
                  <a:schemeClr val="dk1"/>
                </a:solidFill>
                <a:latin typeface="Calibri"/>
                <a:ea typeface="Calibri"/>
                <a:cs typeface="Calibri"/>
                <a:sym typeface="Calibri"/>
              </a:rPr>
            </a:br>
            <a:endParaRPr lang="en-US" sz="20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914400" y="1219200"/>
            <a:ext cx="7162321" cy="5422900"/>
          </a:xfrm>
          <a:prstGeom prst="rect">
            <a:avLst/>
          </a:prstGeom>
        </p:spPr>
      </p:pic>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200" y="1524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0" i="0" u="none" strike="noStrike" cap="none" baseline="0" dirty="0" smtClean="0">
                <a:solidFill>
                  <a:schemeClr val="dk1"/>
                </a:solidFill>
                <a:latin typeface="Calibri"/>
                <a:ea typeface="Calibri"/>
                <a:cs typeface="Calibri"/>
                <a:sym typeface="Calibri"/>
              </a:rPr>
              <a:t>Walt</a:t>
            </a:r>
            <a:r>
              <a:rPr lang="en-US" sz="2400" b="0" i="0" u="none" strike="noStrike" cap="none" dirty="0" smtClean="0">
                <a:solidFill>
                  <a:schemeClr val="dk1"/>
                </a:solidFill>
                <a:latin typeface="Calibri"/>
                <a:ea typeface="Calibri"/>
                <a:cs typeface="Calibri"/>
                <a:sym typeface="Calibri"/>
              </a:rPr>
              <a:t> Disney Co. (DIS</a:t>
            </a:r>
            <a:r>
              <a:rPr lang="en-US" sz="2400" b="0" i="0" u="none" strike="noStrike" cap="none" baseline="0" dirty="0" smtClean="0">
                <a:solidFill>
                  <a:schemeClr val="dk1"/>
                </a:solidFill>
                <a:latin typeface="Calibri"/>
                <a:ea typeface="Calibri"/>
                <a:cs typeface="Calibri"/>
                <a:sym typeface="Calibri"/>
              </a:rPr>
              <a:t>)</a:t>
            </a:r>
            <a:br>
              <a:rPr lang="en-US" sz="2400" b="0" i="0" u="none" strike="noStrike" cap="none" baseline="0" dirty="0" smtClean="0">
                <a:solidFill>
                  <a:schemeClr val="dk1"/>
                </a:solidFill>
                <a:latin typeface="Calibri"/>
                <a:ea typeface="Calibri"/>
                <a:cs typeface="Calibri"/>
                <a:sym typeface="Calibri"/>
              </a:rPr>
            </a:br>
            <a:r>
              <a:rPr lang="en-US" sz="2400" b="0" i="0" u="none" strike="noStrike" cap="none" baseline="0" dirty="0" smtClean="0">
                <a:solidFill>
                  <a:schemeClr val="dk1"/>
                </a:solidFill>
                <a:latin typeface="Calibri"/>
                <a:ea typeface="Calibri"/>
                <a:cs typeface="Calibri"/>
                <a:sym typeface="Calibri"/>
              </a:rPr>
              <a:t>long</a:t>
            </a:r>
            <a:r>
              <a:rPr lang="en-US" sz="2400" b="0" i="0" u="none" strike="noStrike" cap="none" dirty="0" smtClean="0">
                <a:solidFill>
                  <a:schemeClr val="dk1"/>
                </a:solidFill>
                <a:latin typeface="Calibri"/>
                <a:ea typeface="Calibri"/>
                <a:cs typeface="Calibri"/>
                <a:sym typeface="Calibri"/>
              </a:rPr>
              <a:t> the 1/$100-$105 vertical bull call debit spread</a:t>
            </a:r>
            <a:endParaRPr lang="en-US" sz="20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1066800" y="1359989"/>
            <a:ext cx="6959600" cy="5269411"/>
          </a:xfrm>
          <a:prstGeom prst="rect">
            <a:avLst/>
          </a:prstGeom>
        </p:spPr>
      </p:pic>
    </p:spTree>
    <p:extLst>
      <p:ext uri="{BB962C8B-B14F-4D97-AF65-F5344CB8AC3E}">
        <p14:creationId xmlns:p14="http://schemas.microsoft.com/office/powerpoint/2010/main" xmlns="" val="1520725653"/>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200" y="1524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dirty="0" smtClean="0">
                <a:solidFill>
                  <a:schemeClr val="dk1"/>
                </a:solidFill>
                <a:latin typeface="Calibri"/>
                <a:ea typeface="Calibri"/>
                <a:cs typeface="Calibri"/>
                <a:sym typeface="Calibri"/>
              </a:rPr>
              <a:t>Microsoft</a:t>
            </a:r>
            <a:r>
              <a:rPr lang="en-US" sz="2400" b="0" i="0" u="none" strike="noStrike" cap="none" dirty="0" smtClean="0">
                <a:solidFill>
                  <a:schemeClr val="dk1"/>
                </a:solidFill>
                <a:latin typeface="Calibri"/>
                <a:ea typeface="Calibri"/>
                <a:cs typeface="Calibri"/>
                <a:sym typeface="Calibri"/>
              </a:rPr>
              <a:t> (</a:t>
            </a:r>
            <a:r>
              <a:rPr lang="en-US" sz="2400" dirty="0" smtClean="0">
                <a:solidFill>
                  <a:schemeClr val="dk1"/>
                </a:solidFill>
                <a:latin typeface="Calibri"/>
                <a:ea typeface="Calibri"/>
                <a:cs typeface="Calibri"/>
                <a:sym typeface="Calibri"/>
              </a:rPr>
              <a:t>MSFT</a:t>
            </a:r>
            <a:r>
              <a:rPr lang="en-US" sz="2400" b="0" i="0" u="none" strike="noStrike" cap="none" baseline="0" dirty="0" smtClean="0">
                <a:solidFill>
                  <a:schemeClr val="dk1"/>
                </a:solidFill>
                <a:latin typeface="Calibri"/>
                <a:ea typeface="Calibri"/>
                <a:cs typeface="Calibri"/>
                <a:sym typeface="Calibri"/>
              </a:rPr>
              <a:t>)</a:t>
            </a:r>
            <a:br>
              <a:rPr lang="en-US" sz="2400" b="0" i="0" u="none" strike="noStrike" cap="none" baseline="0" dirty="0" smtClean="0">
                <a:solidFill>
                  <a:schemeClr val="dk1"/>
                </a:solidFill>
                <a:latin typeface="Calibri"/>
                <a:ea typeface="Calibri"/>
                <a:cs typeface="Calibri"/>
                <a:sym typeface="Calibri"/>
              </a:rPr>
            </a:br>
            <a:r>
              <a:rPr lang="en-US" sz="2400" b="0" i="0" u="none" strike="noStrike" cap="none" baseline="0" dirty="0" smtClean="0">
                <a:solidFill>
                  <a:schemeClr val="dk1"/>
                </a:solidFill>
                <a:latin typeface="Calibri"/>
                <a:ea typeface="Calibri"/>
                <a:cs typeface="Calibri"/>
                <a:sym typeface="Calibri"/>
              </a:rPr>
              <a:t>long</a:t>
            </a:r>
            <a:r>
              <a:rPr lang="en-US" sz="2400" b="0" i="0" u="none" strike="noStrike" cap="none" dirty="0" smtClean="0">
                <a:solidFill>
                  <a:schemeClr val="dk1"/>
                </a:solidFill>
                <a:latin typeface="Calibri"/>
                <a:ea typeface="Calibri"/>
                <a:cs typeface="Calibri"/>
                <a:sym typeface="Calibri"/>
              </a:rPr>
              <a:t> the 1/$</a:t>
            </a:r>
            <a:r>
              <a:rPr lang="en-US" sz="2400" dirty="0">
                <a:solidFill>
                  <a:schemeClr val="dk1"/>
                </a:solidFill>
                <a:latin typeface="Calibri"/>
                <a:ea typeface="Calibri"/>
                <a:cs typeface="Calibri"/>
                <a:sym typeface="Calibri"/>
              </a:rPr>
              <a:t>5</a:t>
            </a:r>
            <a:r>
              <a:rPr lang="en-US" sz="2400" b="0" i="0" u="none" strike="noStrike" cap="none" dirty="0" smtClean="0">
                <a:solidFill>
                  <a:schemeClr val="dk1"/>
                </a:solidFill>
                <a:latin typeface="Calibri"/>
                <a:ea typeface="Calibri"/>
                <a:cs typeface="Calibri"/>
                <a:sym typeface="Calibri"/>
              </a:rPr>
              <a:t>0-$</a:t>
            </a:r>
            <a:r>
              <a:rPr lang="en-US" sz="2400" dirty="0" smtClean="0">
                <a:solidFill>
                  <a:schemeClr val="dk1"/>
                </a:solidFill>
                <a:latin typeface="Calibri"/>
                <a:ea typeface="Calibri"/>
                <a:cs typeface="Calibri"/>
                <a:sym typeface="Calibri"/>
              </a:rPr>
              <a:t>52.50</a:t>
            </a:r>
            <a:r>
              <a:rPr lang="en-US" sz="2400" b="0" i="0" u="none" strike="noStrike" cap="none" dirty="0" smtClean="0">
                <a:solidFill>
                  <a:schemeClr val="dk1"/>
                </a:solidFill>
                <a:latin typeface="Calibri"/>
                <a:ea typeface="Calibri"/>
                <a:cs typeface="Calibri"/>
                <a:sym typeface="Calibri"/>
              </a:rPr>
              <a:t> vertical bull call debit spread</a:t>
            </a:r>
            <a:endParaRPr lang="en-US" sz="20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1143000" y="1371600"/>
            <a:ext cx="6860396" cy="5194300"/>
          </a:xfrm>
          <a:prstGeom prst="rect">
            <a:avLst/>
          </a:prstGeom>
        </p:spPr>
      </p:pic>
    </p:spTree>
    <p:extLst>
      <p:ext uri="{BB962C8B-B14F-4D97-AF65-F5344CB8AC3E}">
        <p14:creationId xmlns:p14="http://schemas.microsoft.com/office/powerpoint/2010/main" xmlns="" val="568424817"/>
      </p:ext>
    </p:extLst>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457200" y="2286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0" i="0" u="none" strike="noStrike" cap="none" baseline="0" dirty="0">
                <a:solidFill>
                  <a:schemeClr val="dk1"/>
                </a:solidFill>
                <a:latin typeface="Calibri"/>
                <a:ea typeface="Calibri"/>
                <a:cs typeface="Calibri"/>
                <a:sym typeface="Calibri"/>
              </a:rPr>
              <a:t>Industrials Sector SPDR (XLI</a:t>
            </a:r>
            <a:r>
              <a:rPr lang="en-US" sz="2400" b="0" i="0" u="none" strike="noStrike" cap="none" baseline="0" dirty="0" smtClean="0">
                <a:solidFill>
                  <a:schemeClr val="dk1"/>
                </a:solidFill>
                <a:latin typeface="Calibri"/>
                <a:ea typeface="Calibri"/>
                <a:cs typeface="Calibri"/>
                <a:sym typeface="Calibri"/>
              </a:rPr>
              <a:t>)-</a:t>
            </a:r>
            <a:r>
              <a:rPr lang="en-US" sz="2400" dirty="0" smtClean="0">
                <a:solidFill>
                  <a:schemeClr val="dk1"/>
                </a:solidFill>
                <a:latin typeface="Calibri"/>
                <a:ea typeface="Calibri"/>
                <a:cs typeface="Calibri"/>
                <a:sym typeface="Calibri"/>
              </a:rPr>
              <a:t>Dow Mainstay</a:t>
            </a:r>
            <a:br>
              <a:rPr lang="en-US" sz="2400" dirty="0" smtClean="0">
                <a:solidFill>
                  <a:schemeClr val="dk1"/>
                </a:solidFill>
                <a:latin typeface="Calibri"/>
                <a:ea typeface="Calibri"/>
                <a:cs typeface="Calibri"/>
                <a:sym typeface="Calibri"/>
              </a:rPr>
            </a:br>
            <a:r>
              <a:rPr lang="en-US" sz="2000" dirty="0" smtClean="0">
                <a:solidFill>
                  <a:schemeClr val="dk1"/>
                </a:solidFill>
                <a:latin typeface="Calibri"/>
                <a:ea typeface="Calibri"/>
                <a:cs typeface="Calibri"/>
                <a:sym typeface="Calibri"/>
              </a:rPr>
              <a:t>(GE), (MMM), (UNP), (UTX), (BA), (HON)</a:t>
            </a:r>
            <a:endParaRPr lang="en-US" sz="20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990600" y="1295400"/>
            <a:ext cx="7162321" cy="5422900"/>
          </a:xfrm>
          <a:prstGeom prst="rect">
            <a:avLst/>
          </a:prstGeom>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sp>
        <p:nvSpPr>
          <p:cNvPr id="6" name="TextBox 5"/>
          <p:cNvSpPr txBox="1"/>
          <p:nvPr/>
        </p:nvSpPr>
        <p:spPr>
          <a:xfrm>
            <a:off x="1905000" y="232827"/>
            <a:ext cx="6043141" cy="1138773"/>
          </a:xfrm>
          <a:prstGeom prst="rect">
            <a:avLst/>
          </a:prstGeom>
          <a:noFill/>
        </p:spPr>
        <p:txBody>
          <a:bodyPr wrap="none" rtlCol="0">
            <a:spAutoFit/>
          </a:bodyPr>
          <a:lstStyle/>
          <a:p>
            <a:pPr algn="ctr"/>
            <a:r>
              <a:rPr lang="en-US" sz="2800" dirty="0" smtClean="0"/>
              <a:t>Portfolio Review</a:t>
            </a:r>
            <a:r>
              <a:rPr lang="en-US" sz="2000" dirty="0" smtClean="0"/>
              <a:t/>
            </a:r>
            <a:br>
              <a:rPr lang="en-US" sz="2000" dirty="0" smtClean="0"/>
            </a:br>
            <a:r>
              <a:rPr lang="en-US" sz="2000" dirty="0" smtClean="0"/>
              <a:t>From the Department of Everything That is Working</a:t>
            </a:r>
            <a:br>
              <a:rPr lang="en-US" sz="2000" dirty="0" smtClean="0"/>
            </a:br>
            <a:r>
              <a:rPr lang="en-US" sz="2000" dirty="0" smtClean="0"/>
              <a:t>Aggressive “RISK ON” With No Hedge</a:t>
            </a:r>
            <a:endParaRPr lang="en-US" sz="2000" dirty="0"/>
          </a:p>
        </p:txBody>
      </p:sp>
      <p:sp>
        <p:nvSpPr>
          <p:cNvPr id="4" name="TextBox 3"/>
          <p:cNvSpPr txBox="1"/>
          <p:nvPr/>
        </p:nvSpPr>
        <p:spPr>
          <a:xfrm>
            <a:off x="5105400" y="1905000"/>
            <a:ext cx="2847848" cy="830997"/>
          </a:xfrm>
          <a:prstGeom prst="rect">
            <a:avLst/>
          </a:prstGeom>
          <a:noFill/>
        </p:spPr>
        <p:txBody>
          <a:bodyPr wrap="square" rtlCol="0">
            <a:spAutoFit/>
          </a:bodyPr>
          <a:lstStyle/>
          <a:p>
            <a:pPr algn="ctr"/>
            <a:r>
              <a:rPr lang="en-US" sz="2400" b="1" dirty="0" smtClean="0"/>
              <a:t>Expiration P&amp;L </a:t>
            </a:r>
            <a:br>
              <a:rPr lang="en-US" sz="2400" b="1" dirty="0" smtClean="0"/>
            </a:br>
            <a:r>
              <a:rPr lang="en-US" sz="2400" b="1" dirty="0" smtClean="0"/>
              <a:t>47.06% YTD</a:t>
            </a:r>
            <a:endParaRPr lang="en-US" sz="2400" b="1" dirty="0"/>
          </a:p>
        </p:txBody>
      </p:sp>
      <p:graphicFrame>
        <p:nvGraphicFramePr>
          <p:cNvPr id="2" name="Table 1"/>
          <p:cNvGraphicFramePr>
            <a:graphicFrameLocks noGrp="1"/>
          </p:cNvGraphicFramePr>
          <p:nvPr>
            <p:extLst>
              <p:ext uri="{D42A27DB-BD31-4B8C-83A1-F6EECF244321}">
                <p14:modId xmlns:p14="http://schemas.microsoft.com/office/powerpoint/2010/main" xmlns="" val="62310545"/>
              </p:ext>
            </p:extLst>
          </p:nvPr>
        </p:nvGraphicFramePr>
        <p:xfrm>
          <a:off x="838200" y="1752600"/>
          <a:ext cx="3545337" cy="4525972"/>
        </p:xfrm>
        <a:graphic>
          <a:graphicData uri="http://schemas.openxmlformats.org/drawingml/2006/table">
            <a:tbl>
              <a:tblPr/>
              <a:tblGrid>
                <a:gridCol w="2564712"/>
                <a:gridCol w="980625"/>
              </a:tblGrid>
              <a:tr h="205726">
                <a:tc>
                  <a:txBody>
                    <a:bodyPr/>
                    <a:lstStyle/>
                    <a:p>
                      <a:pPr algn="ctr" fontAlgn="b"/>
                      <a:r>
                        <a:rPr lang="en-US" sz="1300" b="1" i="0" u="none" strike="noStrike" dirty="0">
                          <a:solidFill>
                            <a:srgbClr val="000000"/>
                          </a:solidFill>
                          <a:effectLst/>
                          <a:latin typeface="Calibri"/>
                        </a:rPr>
                        <a:t>Mad Hedge Fund Trader</a:t>
                      </a:r>
                    </a:p>
                  </a:txBody>
                  <a:tcPr marL="6858" marR="6858" marT="6858" marB="0" anchor="b">
                    <a:lnL>
                      <a:noFill/>
                    </a:lnL>
                    <a:lnR>
                      <a:noFill/>
                    </a:lnR>
                    <a:lnT>
                      <a:noFill/>
                    </a:lnT>
                    <a:lnB>
                      <a:noFill/>
                    </a:lnB>
                  </a:tcPr>
                </a:tc>
                <a:tc>
                  <a:txBody>
                    <a:bodyPr/>
                    <a:lstStyle/>
                    <a:p>
                      <a:pPr algn="ctr" fontAlgn="b"/>
                      <a:endParaRPr lang="en-US" sz="1300" b="0" i="0" u="none" strike="noStrike">
                        <a:solidFill>
                          <a:srgbClr val="000000"/>
                        </a:solidFill>
                        <a:effectLst/>
                        <a:latin typeface="Calibri"/>
                      </a:endParaRPr>
                    </a:p>
                  </a:txBody>
                  <a:tcPr marL="6858" marR="6858" marT="6858" marB="0" anchor="b">
                    <a:lnL>
                      <a:noFill/>
                    </a:lnL>
                    <a:lnR>
                      <a:noFill/>
                    </a:lnR>
                    <a:lnT>
                      <a:noFill/>
                    </a:lnT>
                    <a:lnB>
                      <a:noFill/>
                    </a:lnB>
                  </a:tcPr>
                </a:tc>
              </a:tr>
              <a:tr h="205726">
                <a:tc>
                  <a:txBody>
                    <a:bodyPr/>
                    <a:lstStyle/>
                    <a:p>
                      <a:pPr algn="ctr" fontAlgn="b"/>
                      <a:r>
                        <a:rPr lang="en-US" sz="1300" b="1" i="0" u="none" strike="noStrike">
                          <a:solidFill>
                            <a:srgbClr val="000000"/>
                          </a:solidFill>
                          <a:effectLst/>
                          <a:latin typeface="Calibri"/>
                        </a:rPr>
                        <a:t>Model Trading Book</a:t>
                      </a:r>
                    </a:p>
                  </a:txBody>
                  <a:tcPr marL="6858" marR="6858" marT="6858" marB="0" anchor="b">
                    <a:lnL>
                      <a:noFill/>
                    </a:lnL>
                    <a:lnR>
                      <a:noFill/>
                    </a:lnR>
                    <a:lnT>
                      <a:noFill/>
                    </a:lnT>
                    <a:lnB>
                      <a:noFill/>
                    </a:lnB>
                  </a:tcPr>
                </a:tc>
                <a:tc>
                  <a:txBody>
                    <a:bodyPr/>
                    <a:lstStyle/>
                    <a:p>
                      <a:pPr algn="ctr" fontAlgn="b"/>
                      <a:endParaRPr lang="en-US" sz="1300" b="0" i="0" u="none" strike="noStrike">
                        <a:solidFill>
                          <a:srgbClr val="000000"/>
                        </a:solidFill>
                        <a:effectLst/>
                        <a:latin typeface="Calibri"/>
                      </a:endParaRPr>
                    </a:p>
                  </a:txBody>
                  <a:tcPr marL="6858" marR="6858" marT="6858" marB="0" anchor="b">
                    <a:lnL>
                      <a:noFill/>
                    </a:lnL>
                    <a:lnR>
                      <a:noFill/>
                    </a:lnR>
                    <a:lnT>
                      <a:noFill/>
                    </a:lnT>
                    <a:lnB>
                      <a:noFill/>
                    </a:lnB>
                  </a:tcPr>
                </a:tc>
              </a:tr>
              <a:tr h="205726">
                <a:tc>
                  <a:txBody>
                    <a:bodyPr/>
                    <a:lstStyle/>
                    <a:p>
                      <a:pPr algn="ctr" fontAlgn="b"/>
                      <a:r>
                        <a:rPr lang="en-US" sz="1300" b="1" i="0" u="none" strike="noStrike">
                          <a:solidFill>
                            <a:srgbClr val="000000"/>
                          </a:solidFill>
                          <a:effectLst/>
                          <a:latin typeface="Calibri"/>
                        </a:rPr>
                        <a:t>Asset Class Breakdown</a:t>
                      </a:r>
                    </a:p>
                  </a:txBody>
                  <a:tcPr marL="6858" marR="6858" marT="6858" marB="0" anchor="b">
                    <a:lnL>
                      <a:noFill/>
                    </a:lnL>
                    <a:lnR>
                      <a:noFill/>
                    </a:lnR>
                    <a:lnT>
                      <a:noFill/>
                    </a:lnT>
                    <a:lnB>
                      <a:noFill/>
                    </a:lnB>
                  </a:tcPr>
                </a:tc>
                <a:tc>
                  <a:txBody>
                    <a:bodyPr/>
                    <a:lstStyle/>
                    <a:p>
                      <a:pPr algn="ctr" fontAlgn="b"/>
                      <a:endParaRPr lang="en-US" sz="1300" b="0" i="0" u="none" strike="noStrike">
                        <a:solidFill>
                          <a:srgbClr val="000000"/>
                        </a:solidFill>
                        <a:effectLst/>
                        <a:latin typeface="Calibri"/>
                      </a:endParaRPr>
                    </a:p>
                  </a:txBody>
                  <a:tcPr marL="6858" marR="6858" marT="6858" marB="0" anchor="b">
                    <a:lnL>
                      <a:noFill/>
                    </a:lnL>
                    <a:lnR>
                      <a:noFill/>
                    </a:lnR>
                    <a:lnT>
                      <a:noFill/>
                    </a:lnT>
                    <a:lnB>
                      <a:noFill/>
                    </a:lnB>
                  </a:tcPr>
                </a:tc>
              </a:tr>
              <a:tr h="205726">
                <a:tc>
                  <a:txBody>
                    <a:bodyPr/>
                    <a:lstStyle/>
                    <a:p>
                      <a:pPr algn="ctr" fontAlgn="b"/>
                      <a:r>
                        <a:rPr lang="en-US" sz="1300" b="1" i="0" u="none" strike="noStrike">
                          <a:solidFill>
                            <a:srgbClr val="000000"/>
                          </a:solidFill>
                          <a:effectLst/>
                          <a:latin typeface="Calibri"/>
                        </a:rPr>
                        <a:t>Risk Adjusted Basis</a:t>
                      </a:r>
                    </a:p>
                  </a:txBody>
                  <a:tcPr marL="6858" marR="6858" marT="6858" marB="0" anchor="b">
                    <a:lnL>
                      <a:noFill/>
                    </a:lnL>
                    <a:lnR>
                      <a:noFill/>
                    </a:lnR>
                    <a:lnT>
                      <a:noFill/>
                    </a:lnT>
                    <a:lnB>
                      <a:noFill/>
                    </a:lnB>
                  </a:tcPr>
                </a:tc>
                <a:tc>
                  <a:txBody>
                    <a:bodyPr/>
                    <a:lstStyle/>
                    <a:p>
                      <a:pPr algn="ctr" fontAlgn="b"/>
                      <a:endParaRPr lang="en-US" sz="1300" b="0" i="0" u="none" strike="noStrike">
                        <a:solidFill>
                          <a:srgbClr val="000000"/>
                        </a:solidFill>
                        <a:effectLst/>
                        <a:latin typeface="Calibri"/>
                      </a:endParaRPr>
                    </a:p>
                  </a:txBody>
                  <a:tcPr marL="6858" marR="6858" marT="6858" marB="0" anchor="b">
                    <a:lnL>
                      <a:noFill/>
                    </a:lnL>
                    <a:lnR>
                      <a:noFill/>
                    </a:lnR>
                    <a:lnT>
                      <a:noFill/>
                    </a:lnT>
                    <a:lnB>
                      <a:noFill/>
                    </a:lnB>
                  </a:tcPr>
                </a:tc>
              </a:tr>
              <a:tr h="205726">
                <a:tc>
                  <a:txBody>
                    <a:bodyPr/>
                    <a:lstStyle/>
                    <a:p>
                      <a:pPr algn="l" fontAlgn="b"/>
                      <a:endParaRPr lang="en-US" sz="1300" b="1" i="0" u="none" strike="noStrike">
                        <a:solidFill>
                          <a:srgbClr val="000000"/>
                        </a:solidFill>
                        <a:effectLst/>
                        <a:latin typeface="Calibri"/>
                      </a:endParaRPr>
                    </a:p>
                  </a:txBody>
                  <a:tcPr marL="6858" marR="6858" marT="6858" marB="0" anchor="b">
                    <a:lnL>
                      <a:noFill/>
                    </a:lnL>
                    <a:lnR>
                      <a:noFill/>
                    </a:lnR>
                    <a:lnT>
                      <a:noFill/>
                    </a:lnT>
                    <a:lnB>
                      <a:noFill/>
                    </a:lnB>
                  </a:tcPr>
                </a:tc>
                <a:tc>
                  <a:txBody>
                    <a:bodyPr/>
                    <a:lstStyle/>
                    <a:p>
                      <a:pPr algn="ctr" fontAlgn="b"/>
                      <a:endParaRPr lang="en-US" sz="1300" b="0" i="0" u="none" strike="noStrike">
                        <a:solidFill>
                          <a:srgbClr val="000000"/>
                        </a:solidFill>
                        <a:effectLst/>
                        <a:latin typeface="Calibri"/>
                      </a:endParaRPr>
                    </a:p>
                  </a:txBody>
                  <a:tcPr marL="6858" marR="6858" marT="6858" marB="0" anchor="b">
                    <a:lnL>
                      <a:noFill/>
                    </a:lnL>
                    <a:lnR>
                      <a:noFill/>
                    </a:lnR>
                    <a:lnT>
                      <a:noFill/>
                    </a:lnT>
                    <a:lnB>
                      <a:noFill/>
                    </a:lnB>
                  </a:tcPr>
                </a:tc>
              </a:tr>
              <a:tr h="205726">
                <a:tc>
                  <a:txBody>
                    <a:bodyPr/>
                    <a:lstStyle/>
                    <a:p>
                      <a:pPr algn="ctr" fontAlgn="b"/>
                      <a:r>
                        <a:rPr lang="en-US" sz="1300" b="1" i="0" u="none" strike="noStrike">
                          <a:solidFill>
                            <a:srgbClr val="000000"/>
                          </a:solidFill>
                          <a:effectLst/>
                          <a:latin typeface="Calibri"/>
                        </a:rPr>
                        <a:t>current capital at risk</a:t>
                      </a:r>
                    </a:p>
                  </a:txBody>
                  <a:tcPr marL="6858" marR="6858" marT="6858" marB="0" anchor="b">
                    <a:lnL>
                      <a:noFill/>
                    </a:lnL>
                    <a:lnR>
                      <a:noFill/>
                    </a:lnR>
                    <a:lnT>
                      <a:noFill/>
                    </a:lnT>
                    <a:lnB>
                      <a:noFill/>
                    </a:lnB>
                  </a:tcPr>
                </a:tc>
                <a:tc>
                  <a:txBody>
                    <a:bodyPr/>
                    <a:lstStyle/>
                    <a:p>
                      <a:pPr algn="ctr" fontAlgn="b"/>
                      <a:endParaRPr lang="en-US" sz="1300" b="0" i="0" u="none" strike="noStrike">
                        <a:solidFill>
                          <a:srgbClr val="000000"/>
                        </a:solidFill>
                        <a:effectLst/>
                        <a:latin typeface="Calibri"/>
                      </a:endParaRPr>
                    </a:p>
                  </a:txBody>
                  <a:tcPr marL="6858" marR="6858" marT="6858" marB="0" anchor="b">
                    <a:lnL>
                      <a:noFill/>
                    </a:lnL>
                    <a:lnR>
                      <a:noFill/>
                    </a:lnR>
                    <a:lnT>
                      <a:noFill/>
                    </a:lnT>
                    <a:lnB>
                      <a:noFill/>
                    </a:lnB>
                  </a:tcPr>
                </a:tc>
              </a:tr>
              <a:tr h="205726">
                <a:tc>
                  <a:txBody>
                    <a:bodyPr/>
                    <a:lstStyle/>
                    <a:p>
                      <a:pPr algn="l" fontAlgn="b"/>
                      <a:endParaRPr lang="en-US" sz="1300" b="0" i="0" u="none" strike="noStrike">
                        <a:solidFill>
                          <a:srgbClr val="000000"/>
                        </a:solidFill>
                        <a:effectLst/>
                        <a:latin typeface="Calibri"/>
                      </a:endParaRPr>
                    </a:p>
                  </a:txBody>
                  <a:tcPr marL="6858" marR="6858" marT="6858" marB="0" anchor="b">
                    <a:lnL>
                      <a:noFill/>
                    </a:lnL>
                    <a:lnR>
                      <a:noFill/>
                    </a:lnR>
                    <a:lnT>
                      <a:noFill/>
                    </a:lnT>
                    <a:lnB>
                      <a:noFill/>
                    </a:lnB>
                  </a:tcPr>
                </a:tc>
                <a:tc>
                  <a:txBody>
                    <a:bodyPr/>
                    <a:lstStyle/>
                    <a:p>
                      <a:pPr algn="ctr" fontAlgn="b"/>
                      <a:endParaRPr lang="en-US" sz="1300" b="0" i="0" u="none" strike="noStrike">
                        <a:solidFill>
                          <a:srgbClr val="000000"/>
                        </a:solidFill>
                        <a:effectLst/>
                        <a:latin typeface="Calibri"/>
                      </a:endParaRPr>
                    </a:p>
                  </a:txBody>
                  <a:tcPr marL="6858" marR="6858" marT="6858" marB="0" anchor="b">
                    <a:lnL>
                      <a:noFill/>
                    </a:lnL>
                    <a:lnR>
                      <a:noFill/>
                    </a:lnR>
                    <a:lnT>
                      <a:noFill/>
                    </a:lnT>
                    <a:lnB>
                      <a:noFill/>
                    </a:lnB>
                  </a:tcPr>
                </a:tc>
              </a:tr>
              <a:tr h="205726">
                <a:tc>
                  <a:txBody>
                    <a:bodyPr/>
                    <a:lstStyle/>
                    <a:p>
                      <a:pPr algn="ctr" fontAlgn="b"/>
                      <a:endParaRPr lang="en-US" sz="1300" b="0" i="0" u="none" strike="noStrike">
                        <a:solidFill>
                          <a:srgbClr val="000000"/>
                        </a:solidFill>
                        <a:effectLst/>
                        <a:latin typeface="Calibri"/>
                      </a:endParaRPr>
                    </a:p>
                  </a:txBody>
                  <a:tcPr marL="6858" marR="6858" marT="6858" marB="0" anchor="b">
                    <a:lnL>
                      <a:noFill/>
                    </a:lnL>
                    <a:lnR>
                      <a:noFill/>
                    </a:lnR>
                    <a:lnT>
                      <a:noFill/>
                    </a:lnT>
                    <a:lnB>
                      <a:noFill/>
                    </a:lnB>
                  </a:tcPr>
                </a:tc>
                <a:tc>
                  <a:txBody>
                    <a:bodyPr/>
                    <a:lstStyle/>
                    <a:p>
                      <a:pPr algn="ctr" fontAlgn="b"/>
                      <a:endParaRPr lang="en-US" sz="1300" b="0" i="0" u="none" strike="noStrike">
                        <a:solidFill>
                          <a:srgbClr val="000000"/>
                        </a:solidFill>
                        <a:effectLst/>
                        <a:latin typeface="Calibri"/>
                      </a:endParaRPr>
                    </a:p>
                  </a:txBody>
                  <a:tcPr marL="6858" marR="6858" marT="6858" marB="0" anchor="b">
                    <a:lnL>
                      <a:noFill/>
                    </a:lnL>
                    <a:lnR>
                      <a:noFill/>
                    </a:lnR>
                    <a:lnT>
                      <a:noFill/>
                    </a:lnT>
                    <a:lnB>
                      <a:noFill/>
                    </a:lnB>
                  </a:tcPr>
                </a:tc>
              </a:tr>
              <a:tr h="205726">
                <a:tc>
                  <a:txBody>
                    <a:bodyPr/>
                    <a:lstStyle/>
                    <a:p>
                      <a:pPr algn="ctr" fontAlgn="b"/>
                      <a:r>
                        <a:rPr lang="en-US" sz="1300" b="0" i="0" u="sng" strike="noStrike">
                          <a:solidFill>
                            <a:srgbClr val="000000"/>
                          </a:solidFill>
                          <a:effectLst/>
                          <a:latin typeface="Calibri"/>
                        </a:rPr>
                        <a:t>Risk On</a:t>
                      </a:r>
                    </a:p>
                  </a:txBody>
                  <a:tcPr marL="6858" marR="6858" marT="6858" marB="0" anchor="b">
                    <a:lnL>
                      <a:noFill/>
                    </a:lnL>
                    <a:lnR>
                      <a:noFill/>
                    </a:lnR>
                    <a:lnT>
                      <a:noFill/>
                    </a:lnT>
                    <a:lnB>
                      <a:noFill/>
                    </a:lnB>
                  </a:tcPr>
                </a:tc>
                <a:tc>
                  <a:txBody>
                    <a:bodyPr/>
                    <a:lstStyle/>
                    <a:p>
                      <a:pPr algn="ctr" fontAlgn="b"/>
                      <a:endParaRPr lang="en-US" sz="1300" b="0" i="0" u="none" strike="noStrike">
                        <a:solidFill>
                          <a:srgbClr val="000000"/>
                        </a:solidFill>
                        <a:effectLst/>
                        <a:latin typeface="Calibri"/>
                      </a:endParaRPr>
                    </a:p>
                  </a:txBody>
                  <a:tcPr marL="6858" marR="6858" marT="6858" marB="0" anchor="b">
                    <a:lnL>
                      <a:noFill/>
                    </a:lnL>
                    <a:lnR>
                      <a:noFill/>
                    </a:lnR>
                    <a:lnT>
                      <a:noFill/>
                    </a:lnT>
                    <a:lnB>
                      <a:noFill/>
                    </a:lnB>
                  </a:tcPr>
                </a:tc>
              </a:tr>
              <a:tr h="205726">
                <a:tc>
                  <a:txBody>
                    <a:bodyPr/>
                    <a:lstStyle/>
                    <a:p>
                      <a:pPr algn="ctr" fontAlgn="b"/>
                      <a:r>
                        <a:rPr lang="en-US" sz="1300" b="0" i="0" u="none" strike="noStrike">
                          <a:solidFill>
                            <a:srgbClr val="000000"/>
                          </a:solidFill>
                          <a:effectLst/>
                          <a:latin typeface="Calibri"/>
                        </a:rPr>
                        <a:t>World is Getting Better</a:t>
                      </a:r>
                    </a:p>
                  </a:txBody>
                  <a:tcPr marL="6858" marR="6858" marT="6858" marB="0" anchor="b">
                    <a:lnL>
                      <a:noFill/>
                    </a:lnL>
                    <a:lnR>
                      <a:noFill/>
                    </a:lnR>
                    <a:lnT>
                      <a:noFill/>
                    </a:lnT>
                    <a:lnB>
                      <a:noFill/>
                    </a:lnB>
                  </a:tcPr>
                </a:tc>
                <a:tc>
                  <a:txBody>
                    <a:bodyPr/>
                    <a:lstStyle/>
                    <a:p>
                      <a:pPr algn="ctr" fontAlgn="b"/>
                      <a:endParaRPr lang="en-US" sz="1300" b="0" i="0" u="none" strike="noStrike">
                        <a:solidFill>
                          <a:srgbClr val="000000"/>
                        </a:solidFill>
                        <a:effectLst/>
                        <a:latin typeface="Calibri"/>
                      </a:endParaRPr>
                    </a:p>
                  </a:txBody>
                  <a:tcPr marL="6858" marR="6858" marT="6858" marB="0" anchor="b">
                    <a:lnL>
                      <a:noFill/>
                    </a:lnL>
                    <a:lnR>
                      <a:noFill/>
                    </a:lnR>
                    <a:lnT>
                      <a:noFill/>
                    </a:lnT>
                    <a:lnB>
                      <a:noFill/>
                    </a:lnB>
                  </a:tcPr>
                </a:tc>
              </a:tr>
              <a:tr h="205726">
                <a:tc>
                  <a:txBody>
                    <a:bodyPr/>
                    <a:lstStyle/>
                    <a:p>
                      <a:pPr algn="ctr" fontAlgn="b"/>
                      <a:endParaRPr lang="en-US" sz="1300" b="0" i="0" u="none" strike="noStrike">
                        <a:solidFill>
                          <a:srgbClr val="000000"/>
                        </a:solidFill>
                        <a:effectLst/>
                        <a:latin typeface="Calibri"/>
                      </a:endParaRPr>
                    </a:p>
                  </a:txBody>
                  <a:tcPr marL="6858" marR="6858" marT="6858" marB="0" anchor="b">
                    <a:lnL>
                      <a:noFill/>
                    </a:lnL>
                    <a:lnR>
                      <a:noFill/>
                    </a:lnR>
                    <a:lnT>
                      <a:noFill/>
                    </a:lnT>
                    <a:lnB>
                      <a:noFill/>
                    </a:lnB>
                  </a:tcPr>
                </a:tc>
                <a:tc>
                  <a:txBody>
                    <a:bodyPr/>
                    <a:lstStyle/>
                    <a:p>
                      <a:pPr algn="ctr" fontAlgn="b"/>
                      <a:endParaRPr lang="en-US" sz="1300" b="0" i="0" u="none" strike="noStrike">
                        <a:solidFill>
                          <a:srgbClr val="000000"/>
                        </a:solidFill>
                        <a:effectLst/>
                        <a:latin typeface="Calibri"/>
                      </a:endParaRPr>
                    </a:p>
                  </a:txBody>
                  <a:tcPr marL="6858" marR="6858" marT="6858" marB="0" anchor="b">
                    <a:lnL>
                      <a:noFill/>
                    </a:lnL>
                    <a:lnR>
                      <a:noFill/>
                    </a:lnR>
                    <a:lnT>
                      <a:noFill/>
                    </a:lnT>
                    <a:lnB>
                      <a:noFill/>
                    </a:lnB>
                  </a:tcPr>
                </a:tc>
              </a:tr>
              <a:tr h="205726">
                <a:tc>
                  <a:txBody>
                    <a:bodyPr/>
                    <a:lstStyle/>
                    <a:p>
                      <a:pPr algn="l" fontAlgn="b"/>
                      <a:r>
                        <a:rPr lang="en-US" sz="1300" b="0" i="0" u="none" strike="noStrike">
                          <a:solidFill>
                            <a:srgbClr val="000000"/>
                          </a:solidFill>
                          <a:effectLst/>
                          <a:latin typeface="Calibri"/>
                        </a:rPr>
                        <a:t>(TLT) 12/$124-$127 put spread</a:t>
                      </a:r>
                    </a:p>
                  </a:txBody>
                  <a:tcPr marL="6858" marR="6858" marT="6858" marB="0" anchor="b">
                    <a:lnL>
                      <a:noFill/>
                    </a:lnL>
                    <a:lnR>
                      <a:noFill/>
                    </a:lnR>
                    <a:lnT>
                      <a:noFill/>
                    </a:lnT>
                    <a:lnB>
                      <a:noFill/>
                    </a:lnB>
                  </a:tcPr>
                </a:tc>
                <a:tc>
                  <a:txBody>
                    <a:bodyPr/>
                    <a:lstStyle/>
                    <a:p>
                      <a:pPr algn="ctr" fontAlgn="b"/>
                      <a:r>
                        <a:rPr lang="pt-BR" sz="1300" b="0" i="0" u="none" strike="noStrike">
                          <a:solidFill>
                            <a:srgbClr val="000000"/>
                          </a:solidFill>
                          <a:effectLst/>
                          <a:latin typeface="Calibri"/>
                        </a:rPr>
                        <a:t>10.00%</a:t>
                      </a:r>
                    </a:p>
                  </a:txBody>
                  <a:tcPr marL="6858" marR="6858" marT="6858" marB="0" anchor="b">
                    <a:lnL>
                      <a:noFill/>
                    </a:lnL>
                    <a:lnR>
                      <a:noFill/>
                    </a:lnR>
                    <a:lnT>
                      <a:noFill/>
                    </a:lnT>
                    <a:lnB>
                      <a:noFill/>
                    </a:lnB>
                  </a:tcPr>
                </a:tc>
              </a:tr>
              <a:tr h="205726">
                <a:tc>
                  <a:txBody>
                    <a:bodyPr/>
                    <a:lstStyle/>
                    <a:p>
                      <a:pPr algn="l" fontAlgn="b"/>
                      <a:r>
                        <a:rPr lang="en-US" sz="1300" b="0" i="0" u="none" strike="noStrike">
                          <a:solidFill>
                            <a:srgbClr val="000000"/>
                          </a:solidFill>
                          <a:effectLst/>
                          <a:latin typeface="Calibri"/>
                        </a:rPr>
                        <a:t>(FXY) 12/$82-$84 put spread</a:t>
                      </a:r>
                    </a:p>
                  </a:txBody>
                  <a:tcPr marL="6858" marR="6858" marT="6858" marB="0" anchor="b">
                    <a:lnL>
                      <a:noFill/>
                    </a:lnL>
                    <a:lnR>
                      <a:noFill/>
                    </a:lnR>
                    <a:lnT>
                      <a:noFill/>
                    </a:lnT>
                    <a:lnB>
                      <a:noFill/>
                    </a:lnB>
                  </a:tcPr>
                </a:tc>
                <a:tc>
                  <a:txBody>
                    <a:bodyPr/>
                    <a:lstStyle/>
                    <a:p>
                      <a:pPr algn="ctr" fontAlgn="b"/>
                      <a:r>
                        <a:rPr lang="pt-BR" sz="1300" b="0" i="0" u="none" strike="noStrike">
                          <a:solidFill>
                            <a:srgbClr val="000000"/>
                          </a:solidFill>
                          <a:effectLst/>
                          <a:latin typeface="Calibri"/>
                        </a:rPr>
                        <a:t>10.00%</a:t>
                      </a:r>
                    </a:p>
                  </a:txBody>
                  <a:tcPr marL="6858" marR="6858" marT="6858" marB="0" anchor="b">
                    <a:lnL>
                      <a:noFill/>
                    </a:lnL>
                    <a:lnR>
                      <a:noFill/>
                    </a:lnR>
                    <a:lnT>
                      <a:noFill/>
                    </a:lnT>
                    <a:lnB>
                      <a:noFill/>
                    </a:lnB>
                  </a:tcPr>
                </a:tc>
              </a:tr>
              <a:tr h="205726">
                <a:tc>
                  <a:txBody>
                    <a:bodyPr/>
                    <a:lstStyle/>
                    <a:p>
                      <a:pPr algn="l" fontAlgn="b"/>
                      <a:r>
                        <a:rPr lang="en-US" sz="1300" b="0" i="0" u="none" strike="noStrike">
                          <a:solidFill>
                            <a:srgbClr val="000000"/>
                          </a:solidFill>
                          <a:effectLst/>
                          <a:latin typeface="Calibri"/>
                        </a:rPr>
                        <a:t>(FXE) 12/$108-$111 put spread</a:t>
                      </a:r>
                    </a:p>
                  </a:txBody>
                  <a:tcPr marL="6858" marR="6858" marT="6858" marB="0" anchor="b">
                    <a:lnL>
                      <a:noFill/>
                    </a:lnL>
                    <a:lnR>
                      <a:noFill/>
                    </a:lnR>
                    <a:lnT>
                      <a:noFill/>
                    </a:lnT>
                    <a:lnB>
                      <a:noFill/>
                    </a:lnB>
                  </a:tcPr>
                </a:tc>
                <a:tc>
                  <a:txBody>
                    <a:bodyPr/>
                    <a:lstStyle/>
                    <a:p>
                      <a:pPr algn="ctr" fontAlgn="b"/>
                      <a:r>
                        <a:rPr lang="pt-BR" sz="1300" b="0" i="0" u="none" strike="noStrike">
                          <a:solidFill>
                            <a:srgbClr val="000000"/>
                          </a:solidFill>
                          <a:effectLst/>
                          <a:latin typeface="Calibri"/>
                        </a:rPr>
                        <a:t>10.00%</a:t>
                      </a:r>
                    </a:p>
                  </a:txBody>
                  <a:tcPr marL="6858" marR="6858" marT="6858" marB="0" anchor="b">
                    <a:lnL>
                      <a:noFill/>
                    </a:lnL>
                    <a:lnR>
                      <a:noFill/>
                    </a:lnR>
                    <a:lnT>
                      <a:noFill/>
                    </a:lnT>
                    <a:lnB>
                      <a:noFill/>
                    </a:lnB>
                  </a:tcPr>
                </a:tc>
              </a:tr>
              <a:tr h="205726">
                <a:tc>
                  <a:txBody>
                    <a:bodyPr/>
                    <a:lstStyle/>
                    <a:p>
                      <a:pPr algn="l" fontAlgn="b"/>
                      <a:r>
                        <a:rPr lang="en-US" sz="1300" b="0" i="0" u="none" strike="noStrike">
                          <a:solidFill>
                            <a:srgbClr val="000000"/>
                          </a:solidFill>
                          <a:effectLst/>
                          <a:latin typeface="Calibri"/>
                        </a:rPr>
                        <a:t>(DIS) 1/$100-$105 call spread</a:t>
                      </a:r>
                    </a:p>
                  </a:txBody>
                  <a:tcPr marL="6858" marR="6858" marT="6858" marB="0" anchor="b">
                    <a:lnL>
                      <a:noFill/>
                    </a:lnL>
                    <a:lnR>
                      <a:noFill/>
                    </a:lnR>
                    <a:lnT>
                      <a:noFill/>
                    </a:lnT>
                    <a:lnB>
                      <a:noFill/>
                    </a:lnB>
                  </a:tcPr>
                </a:tc>
                <a:tc>
                  <a:txBody>
                    <a:bodyPr/>
                    <a:lstStyle/>
                    <a:p>
                      <a:pPr algn="ctr" fontAlgn="b"/>
                      <a:r>
                        <a:rPr lang="pt-BR" sz="1300" b="0" i="0" u="none" strike="noStrike">
                          <a:solidFill>
                            <a:srgbClr val="000000"/>
                          </a:solidFill>
                          <a:effectLst/>
                          <a:latin typeface="Calibri"/>
                        </a:rPr>
                        <a:t>10.00%</a:t>
                      </a:r>
                    </a:p>
                  </a:txBody>
                  <a:tcPr marL="6858" marR="6858" marT="6858" marB="0" anchor="b">
                    <a:lnL>
                      <a:noFill/>
                    </a:lnL>
                    <a:lnR>
                      <a:noFill/>
                    </a:lnR>
                    <a:lnT>
                      <a:noFill/>
                    </a:lnT>
                    <a:lnB>
                      <a:noFill/>
                    </a:lnB>
                  </a:tcPr>
                </a:tc>
              </a:tr>
              <a:tr h="205726">
                <a:tc>
                  <a:txBody>
                    <a:bodyPr/>
                    <a:lstStyle/>
                    <a:p>
                      <a:pPr algn="l" fontAlgn="b"/>
                      <a:endParaRPr lang="en-US" sz="1300" b="0" i="0" u="none" strike="noStrike">
                        <a:solidFill>
                          <a:srgbClr val="000000"/>
                        </a:solidFill>
                        <a:effectLst/>
                        <a:latin typeface="Calibri"/>
                      </a:endParaRPr>
                    </a:p>
                  </a:txBody>
                  <a:tcPr marL="6858" marR="6858" marT="6858" marB="0" anchor="b">
                    <a:lnL>
                      <a:noFill/>
                    </a:lnL>
                    <a:lnR>
                      <a:noFill/>
                    </a:lnR>
                    <a:lnT>
                      <a:noFill/>
                    </a:lnT>
                    <a:lnB>
                      <a:noFill/>
                    </a:lnB>
                  </a:tcPr>
                </a:tc>
                <a:tc>
                  <a:txBody>
                    <a:bodyPr/>
                    <a:lstStyle/>
                    <a:p>
                      <a:pPr algn="ctr" fontAlgn="b"/>
                      <a:endParaRPr lang="en-US" sz="1300" b="0" i="0" u="none" strike="noStrike">
                        <a:solidFill>
                          <a:srgbClr val="000000"/>
                        </a:solidFill>
                        <a:effectLst/>
                        <a:latin typeface="Calibri"/>
                      </a:endParaRPr>
                    </a:p>
                  </a:txBody>
                  <a:tcPr marL="6858" marR="6858" marT="6858" marB="0" anchor="b">
                    <a:lnL>
                      <a:noFill/>
                    </a:lnL>
                    <a:lnR>
                      <a:noFill/>
                    </a:lnR>
                    <a:lnT>
                      <a:noFill/>
                    </a:lnT>
                    <a:lnB>
                      <a:noFill/>
                    </a:lnB>
                  </a:tcPr>
                </a:tc>
              </a:tr>
              <a:tr h="205726">
                <a:tc>
                  <a:txBody>
                    <a:bodyPr/>
                    <a:lstStyle/>
                    <a:p>
                      <a:pPr algn="ctr" fontAlgn="b"/>
                      <a:r>
                        <a:rPr lang="en-US" sz="1300" b="0" i="0" u="sng" strike="noStrike">
                          <a:solidFill>
                            <a:srgbClr val="000000"/>
                          </a:solidFill>
                          <a:effectLst/>
                          <a:latin typeface="Calibri"/>
                        </a:rPr>
                        <a:t>Risk Off</a:t>
                      </a:r>
                    </a:p>
                  </a:txBody>
                  <a:tcPr marL="6858" marR="6858" marT="6858" marB="0" anchor="b">
                    <a:lnL>
                      <a:noFill/>
                    </a:lnL>
                    <a:lnR>
                      <a:noFill/>
                    </a:lnR>
                    <a:lnT>
                      <a:noFill/>
                    </a:lnT>
                    <a:lnB>
                      <a:noFill/>
                    </a:lnB>
                  </a:tcPr>
                </a:tc>
                <a:tc>
                  <a:txBody>
                    <a:bodyPr/>
                    <a:lstStyle/>
                    <a:p>
                      <a:pPr algn="ctr" fontAlgn="b"/>
                      <a:endParaRPr lang="en-US" sz="1300" b="0" i="0" u="none" strike="noStrike">
                        <a:solidFill>
                          <a:srgbClr val="000000"/>
                        </a:solidFill>
                        <a:effectLst/>
                        <a:latin typeface="Calibri"/>
                      </a:endParaRPr>
                    </a:p>
                  </a:txBody>
                  <a:tcPr marL="6858" marR="6858" marT="6858" marB="0" anchor="b">
                    <a:lnL>
                      <a:noFill/>
                    </a:lnL>
                    <a:lnR>
                      <a:noFill/>
                    </a:lnR>
                    <a:lnT>
                      <a:noFill/>
                    </a:lnT>
                    <a:lnB>
                      <a:noFill/>
                    </a:lnB>
                  </a:tcPr>
                </a:tc>
              </a:tr>
              <a:tr h="205726">
                <a:tc>
                  <a:txBody>
                    <a:bodyPr/>
                    <a:lstStyle/>
                    <a:p>
                      <a:pPr algn="ctr" fontAlgn="b"/>
                      <a:r>
                        <a:rPr lang="en-US" sz="1300" b="0" i="0" u="none" strike="noStrike">
                          <a:solidFill>
                            <a:srgbClr val="000000"/>
                          </a:solidFill>
                          <a:effectLst/>
                          <a:latin typeface="Calibri"/>
                        </a:rPr>
                        <a:t>World is Getting Worse</a:t>
                      </a:r>
                    </a:p>
                  </a:txBody>
                  <a:tcPr marL="6858" marR="6858" marT="6858" marB="0" anchor="b">
                    <a:lnL>
                      <a:noFill/>
                    </a:lnL>
                    <a:lnR>
                      <a:noFill/>
                    </a:lnR>
                    <a:lnT>
                      <a:noFill/>
                    </a:lnT>
                    <a:lnB>
                      <a:noFill/>
                    </a:lnB>
                  </a:tcPr>
                </a:tc>
                <a:tc>
                  <a:txBody>
                    <a:bodyPr/>
                    <a:lstStyle/>
                    <a:p>
                      <a:pPr algn="ctr" fontAlgn="b"/>
                      <a:endParaRPr lang="en-US" sz="1300" b="0" i="0" u="none" strike="noStrike">
                        <a:solidFill>
                          <a:srgbClr val="000000"/>
                        </a:solidFill>
                        <a:effectLst/>
                        <a:latin typeface="Calibri"/>
                      </a:endParaRPr>
                    </a:p>
                  </a:txBody>
                  <a:tcPr marL="6858" marR="6858" marT="6858" marB="0" anchor="b">
                    <a:lnL>
                      <a:noFill/>
                    </a:lnL>
                    <a:lnR>
                      <a:noFill/>
                    </a:lnR>
                    <a:lnT>
                      <a:noFill/>
                    </a:lnT>
                    <a:lnB>
                      <a:noFill/>
                    </a:lnB>
                  </a:tcPr>
                </a:tc>
              </a:tr>
              <a:tr h="205726">
                <a:tc>
                  <a:txBody>
                    <a:bodyPr/>
                    <a:lstStyle/>
                    <a:p>
                      <a:pPr algn="ctr" fontAlgn="b"/>
                      <a:endParaRPr lang="en-US" sz="1300" b="0" i="0" u="none" strike="noStrike">
                        <a:solidFill>
                          <a:srgbClr val="000000"/>
                        </a:solidFill>
                        <a:effectLst/>
                        <a:latin typeface="Calibri"/>
                      </a:endParaRPr>
                    </a:p>
                  </a:txBody>
                  <a:tcPr marL="6858" marR="6858" marT="6858" marB="0" anchor="b">
                    <a:lnL>
                      <a:noFill/>
                    </a:lnL>
                    <a:lnR>
                      <a:noFill/>
                    </a:lnR>
                    <a:lnT>
                      <a:noFill/>
                    </a:lnT>
                    <a:lnB>
                      <a:noFill/>
                    </a:lnB>
                  </a:tcPr>
                </a:tc>
                <a:tc>
                  <a:txBody>
                    <a:bodyPr/>
                    <a:lstStyle/>
                    <a:p>
                      <a:pPr algn="ctr" fontAlgn="b"/>
                      <a:endParaRPr lang="en-US" sz="1300" b="0" i="0" u="none" strike="noStrike">
                        <a:solidFill>
                          <a:srgbClr val="000000"/>
                        </a:solidFill>
                        <a:effectLst/>
                        <a:latin typeface="Calibri"/>
                      </a:endParaRPr>
                    </a:p>
                  </a:txBody>
                  <a:tcPr marL="6858" marR="6858" marT="6858" marB="0" anchor="b">
                    <a:lnL>
                      <a:noFill/>
                    </a:lnL>
                    <a:lnR>
                      <a:noFill/>
                    </a:lnR>
                    <a:lnT>
                      <a:noFill/>
                    </a:lnT>
                    <a:lnB>
                      <a:noFill/>
                    </a:lnB>
                  </a:tcPr>
                </a:tc>
              </a:tr>
              <a:tr h="205726">
                <a:tc>
                  <a:txBody>
                    <a:bodyPr/>
                    <a:lstStyle/>
                    <a:p>
                      <a:pPr algn="ctr" fontAlgn="b"/>
                      <a:r>
                        <a:rPr lang="en-US" sz="1300" b="0" i="0" u="none" strike="noStrike">
                          <a:solidFill>
                            <a:srgbClr val="000000"/>
                          </a:solidFill>
                          <a:effectLst/>
                          <a:latin typeface="Calibri"/>
                        </a:rPr>
                        <a:t>None</a:t>
                      </a:r>
                    </a:p>
                  </a:txBody>
                  <a:tcPr marL="6858" marR="6858" marT="6858" marB="0" anchor="b">
                    <a:lnL>
                      <a:noFill/>
                    </a:lnL>
                    <a:lnR>
                      <a:noFill/>
                    </a:lnR>
                    <a:lnT>
                      <a:noFill/>
                    </a:lnT>
                    <a:lnB>
                      <a:noFill/>
                    </a:lnB>
                  </a:tcPr>
                </a:tc>
                <a:tc>
                  <a:txBody>
                    <a:bodyPr/>
                    <a:lstStyle/>
                    <a:p>
                      <a:pPr algn="ctr" fontAlgn="b"/>
                      <a:endParaRPr lang="en-US" sz="1300" b="0" i="0" u="none" strike="noStrike">
                        <a:solidFill>
                          <a:srgbClr val="000000"/>
                        </a:solidFill>
                        <a:effectLst/>
                        <a:latin typeface="Calibri"/>
                      </a:endParaRPr>
                    </a:p>
                  </a:txBody>
                  <a:tcPr marL="6858" marR="6858" marT="6858" marB="0" anchor="b">
                    <a:lnL>
                      <a:noFill/>
                    </a:lnL>
                    <a:lnR>
                      <a:noFill/>
                    </a:lnR>
                    <a:lnT>
                      <a:noFill/>
                    </a:lnT>
                    <a:lnB>
                      <a:noFill/>
                    </a:lnB>
                  </a:tcPr>
                </a:tc>
              </a:tr>
              <a:tr h="205726">
                <a:tc>
                  <a:txBody>
                    <a:bodyPr/>
                    <a:lstStyle/>
                    <a:p>
                      <a:pPr algn="l" fontAlgn="b"/>
                      <a:endParaRPr lang="en-US" sz="1300" b="0" i="0" u="none" strike="noStrike">
                        <a:solidFill>
                          <a:srgbClr val="000000"/>
                        </a:solidFill>
                        <a:effectLst/>
                        <a:latin typeface="Calibri"/>
                      </a:endParaRPr>
                    </a:p>
                  </a:txBody>
                  <a:tcPr marL="6858" marR="6858" marT="6858" marB="0" anchor="b">
                    <a:lnL>
                      <a:noFill/>
                    </a:lnL>
                    <a:lnR>
                      <a:noFill/>
                    </a:lnR>
                    <a:lnT>
                      <a:noFill/>
                    </a:lnT>
                    <a:lnB>
                      <a:noFill/>
                    </a:lnB>
                  </a:tcPr>
                </a:tc>
                <a:tc>
                  <a:txBody>
                    <a:bodyPr/>
                    <a:lstStyle/>
                    <a:p>
                      <a:pPr algn="ctr" fontAlgn="b"/>
                      <a:endParaRPr lang="en-US" sz="1300" b="0" i="0" u="none" strike="noStrike">
                        <a:solidFill>
                          <a:srgbClr val="000000"/>
                        </a:solidFill>
                        <a:effectLst/>
                        <a:latin typeface="Calibri"/>
                      </a:endParaRPr>
                    </a:p>
                  </a:txBody>
                  <a:tcPr marL="6858" marR="6858" marT="6858" marB="0" anchor="b">
                    <a:lnL>
                      <a:noFill/>
                    </a:lnL>
                    <a:lnR>
                      <a:noFill/>
                    </a:lnR>
                    <a:lnT>
                      <a:noFill/>
                    </a:lnT>
                    <a:lnB>
                      <a:noFill/>
                    </a:lnB>
                  </a:tcPr>
                </a:tc>
              </a:tr>
              <a:tr h="205726">
                <a:tc>
                  <a:txBody>
                    <a:bodyPr/>
                    <a:lstStyle/>
                    <a:p>
                      <a:pPr algn="l" fontAlgn="b"/>
                      <a:r>
                        <a:rPr lang="en-US" sz="1300" b="0" i="0" u="none" strike="noStrike">
                          <a:solidFill>
                            <a:srgbClr val="000000"/>
                          </a:solidFill>
                          <a:effectLst/>
                          <a:latin typeface="Calibri"/>
                        </a:rPr>
                        <a:t>total net position</a:t>
                      </a:r>
                    </a:p>
                  </a:txBody>
                  <a:tcPr marL="6858" marR="6858" marT="6858" marB="0" anchor="b">
                    <a:lnL>
                      <a:noFill/>
                    </a:lnL>
                    <a:lnR>
                      <a:noFill/>
                    </a:lnR>
                    <a:lnT>
                      <a:noFill/>
                    </a:lnT>
                    <a:lnB>
                      <a:noFill/>
                    </a:lnB>
                  </a:tcPr>
                </a:tc>
                <a:tc>
                  <a:txBody>
                    <a:bodyPr/>
                    <a:lstStyle/>
                    <a:p>
                      <a:pPr algn="ctr" fontAlgn="b"/>
                      <a:r>
                        <a:rPr lang="pt-BR" sz="1300" b="0" i="0" u="none" strike="noStrike" dirty="0">
                          <a:solidFill>
                            <a:srgbClr val="000000"/>
                          </a:solidFill>
                          <a:effectLst/>
                          <a:latin typeface="Calibri"/>
                        </a:rPr>
                        <a:t>40.00%</a:t>
                      </a:r>
                    </a:p>
                  </a:txBody>
                  <a:tcPr marL="6858" marR="6858" marT="6858" marB="0" anchor="b">
                    <a:lnL>
                      <a:noFill/>
                    </a:lnL>
                    <a:lnR>
                      <a:noFill/>
                    </a:lnR>
                    <a:lnT>
                      <a:noFill/>
                    </a:lnT>
                    <a:lnB>
                      <a:noFill/>
                    </a:lnB>
                  </a:tcPr>
                </a:tc>
              </a:tr>
            </a:tbl>
          </a:graphicData>
        </a:graphic>
      </p:graphicFrame>
      <p:graphicFrame>
        <p:nvGraphicFramePr>
          <p:cNvPr id="8" name="Chart 7"/>
          <p:cNvGraphicFramePr>
            <a:graphicFrameLocks/>
          </p:cNvGraphicFramePr>
          <p:nvPr>
            <p:extLst>
              <p:ext uri="{D42A27DB-BD31-4B8C-83A1-F6EECF244321}">
                <p14:modId xmlns:p14="http://schemas.microsoft.com/office/powerpoint/2010/main" xmlns="" val="1837181432"/>
              </p:ext>
            </p:extLst>
          </p:nvPr>
        </p:nvGraphicFramePr>
        <p:xfrm>
          <a:off x="4953000" y="2895600"/>
          <a:ext cx="3492500" cy="35877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457200" y="2286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dirty="0" smtClean="0">
                <a:solidFill>
                  <a:schemeClr val="dk1"/>
                </a:solidFill>
                <a:latin typeface="Calibri"/>
                <a:ea typeface="Calibri"/>
                <a:cs typeface="Calibri"/>
                <a:sym typeface="Calibri"/>
              </a:rPr>
              <a:t>Transports</a:t>
            </a:r>
            <a:r>
              <a:rPr lang="en-US" sz="2400" b="0" i="0" u="none" strike="noStrike" cap="none" baseline="0" dirty="0" smtClean="0">
                <a:solidFill>
                  <a:schemeClr val="dk1"/>
                </a:solidFill>
                <a:latin typeface="Calibri"/>
                <a:ea typeface="Calibri"/>
                <a:cs typeface="Calibri"/>
                <a:sym typeface="Calibri"/>
              </a:rPr>
              <a:t> </a:t>
            </a:r>
            <a:r>
              <a:rPr lang="en-US" sz="2400" b="0" i="0" u="none" strike="noStrike" cap="none" baseline="0" dirty="0">
                <a:solidFill>
                  <a:schemeClr val="dk1"/>
                </a:solidFill>
                <a:latin typeface="Calibri"/>
                <a:ea typeface="Calibri"/>
                <a:cs typeface="Calibri"/>
                <a:sym typeface="Calibri"/>
              </a:rPr>
              <a:t>Sector SPDR (</a:t>
            </a:r>
            <a:r>
              <a:rPr lang="en-US" sz="2400" b="0" i="0" u="none" strike="noStrike" cap="none" baseline="0" dirty="0" smtClean="0">
                <a:solidFill>
                  <a:schemeClr val="dk1"/>
                </a:solidFill>
                <a:latin typeface="Calibri"/>
                <a:ea typeface="Calibri"/>
                <a:cs typeface="Calibri"/>
                <a:sym typeface="Calibri"/>
              </a:rPr>
              <a:t>XTN)-Another Dow Mainstay</a:t>
            </a:r>
            <a:r>
              <a:rPr lang="en-US" sz="2400" dirty="0" smtClean="0">
                <a:solidFill>
                  <a:schemeClr val="dk1"/>
                </a:solidFill>
                <a:latin typeface="Calibri"/>
                <a:ea typeface="Calibri"/>
                <a:cs typeface="Calibri"/>
                <a:sym typeface="Calibri"/>
              </a:rPr>
              <a:t/>
            </a:r>
            <a:br>
              <a:rPr lang="en-US" sz="2400" dirty="0" smtClean="0">
                <a:solidFill>
                  <a:schemeClr val="dk1"/>
                </a:solidFill>
                <a:latin typeface="Calibri"/>
                <a:ea typeface="Calibri"/>
                <a:cs typeface="Calibri"/>
                <a:sym typeface="Calibri"/>
              </a:rPr>
            </a:br>
            <a:r>
              <a:rPr lang="en-US" sz="1800" dirty="0" smtClean="0">
                <a:solidFill>
                  <a:schemeClr val="dk1"/>
                </a:solidFill>
                <a:latin typeface="Calibri"/>
                <a:ea typeface="Calibri"/>
                <a:cs typeface="Calibri"/>
                <a:sym typeface="Calibri"/>
              </a:rPr>
              <a:t>(ALGT),  (ALK), (JBLU), (LUV), (CHRW), (DAL), </a:t>
            </a:r>
            <a:endParaRPr lang="en-US" sz="18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1066800" y="1244600"/>
            <a:ext cx="7112000" cy="5384800"/>
          </a:xfrm>
          <a:prstGeom prst="rect">
            <a:avLst/>
          </a:prstGeom>
        </p:spPr>
      </p:pic>
    </p:spTree>
    <p:extLst>
      <p:ext uri="{BB962C8B-B14F-4D97-AF65-F5344CB8AC3E}">
        <p14:creationId xmlns:p14="http://schemas.microsoft.com/office/powerpoint/2010/main" xmlns="" val="3767774040"/>
      </p:ext>
    </p:extLst>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8"/>
        <p:cNvGrpSpPr/>
        <p:nvPr/>
      </p:nvGrpSpPr>
      <p:grpSpPr>
        <a:xfrm>
          <a:off x="0" y="0"/>
          <a:ext cx="0" cy="0"/>
          <a:chOff x="0" y="0"/>
          <a:chExt cx="0" cy="0"/>
        </a:xfrm>
      </p:grpSpPr>
      <p:sp>
        <p:nvSpPr>
          <p:cNvPr id="289" name="Shape 289"/>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0" i="0" u="none" strike="noStrike" cap="none" baseline="0" dirty="0">
                <a:solidFill>
                  <a:schemeClr val="dk1"/>
                </a:solidFill>
                <a:latin typeface="Calibri"/>
                <a:ea typeface="Calibri"/>
                <a:cs typeface="Calibri"/>
                <a:sym typeface="Calibri"/>
              </a:rPr>
              <a:t>Health Care Sector SPDR (XLV), (RXL</a:t>
            </a:r>
            <a:r>
              <a:rPr lang="en-US" sz="2400" b="0" i="0" u="none" strike="noStrike" cap="none" baseline="0" dirty="0" smtClean="0">
                <a:solidFill>
                  <a:schemeClr val="dk1"/>
                </a:solidFill>
                <a:latin typeface="Calibri"/>
                <a:ea typeface="Calibri"/>
                <a:cs typeface="Calibri"/>
                <a:sym typeface="Calibri"/>
              </a:rPr>
              <a:t>)</a:t>
            </a:r>
            <a:br>
              <a:rPr lang="en-US" sz="2400" b="0" i="0" u="none" strike="noStrike" cap="none" baseline="0" dirty="0" smtClean="0">
                <a:solidFill>
                  <a:schemeClr val="dk1"/>
                </a:solidFill>
                <a:latin typeface="Calibri"/>
                <a:ea typeface="Calibri"/>
                <a:cs typeface="Calibri"/>
                <a:sym typeface="Calibri"/>
              </a:rPr>
            </a:br>
            <a:r>
              <a:rPr lang="en-US" sz="2000" dirty="0" smtClean="0">
                <a:solidFill>
                  <a:schemeClr val="dk1"/>
                </a:solidFill>
                <a:latin typeface="Calibri"/>
                <a:ea typeface="Calibri"/>
                <a:cs typeface="Calibri"/>
                <a:sym typeface="Calibri"/>
              </a:rPr>
              <a:t>(JNJ), (PFE), (MRK), (GILD), (ACT), (AMGN)</a:t>
            </a:r>
            <a:endParaRPr lang="en-US" sz="20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1219200" y="1447800"/>
            <a:ext cx="6659113" cy="5041900"/>
          </a:xfrm>
          <a:prstGeom prst="rect">
            <a:avLst/>
          </a:prstGeom>
        </p:spPr>
      </p:pic>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0" i="0" u="none" strike="noStrike" cap="none" baseline="0" dirty="0">
                <a:solidFill>
                  <a:schemeClr val="dk1"/>
                </a:solidFill>
                <a:latin typeface="Calibri"/>
                <a:ea typeface="Calibri"/>
                <a:cs typeface="Calibri"/>
                <a:sym typeface="Calibri"/>
              </a:rPr>
              <a:t>Financial Select SPDR (XLF</a:t>
            </a:r>
            <a:r>
              <a:rPr lang="en-US" sz="2400" b="0" i="0" u="none" strike="noStrike" cap="none" baseline="0" dirty="0" smtClean="0">
                <a:solidFill>
                  <a:schemeClr val="dk1"/>
                </a:solidFill>
                <a:latin typeface="Calibri"/>
                <a:ea typeface="Calibri"/>
                <a:cs typeface="Calibri"/>
                <a:sym typeface="Calibri"/>
              </a:rPr>
              <a:t>)-Party </a:t>
            </a:r>
            <a:r>
              <a:rPr lang="en-US" sz="2400" dirty="0" smtClean="0">
                <a:solidFill>
                  <a:schemeClr val="dk1"/>
                </a:solidFill>
                <a:latin typeface="Calibri"/>
                <a:ea typeface="Calibri"/>
                <a:cs typeface="Calibri"/>
                <a:sym typeface="Calibri"/>
              </a:rPr>
              <a:t>Back</a:t>
            </a:r>
            <a:br>
              <a:rPr lang="en-US" sz="2400" dirty="0" smtClean="0">
                <a:solidFill>
                  <a:schemeClr val="dk1"/>
                </a:solidFill>
                <a:latin typeface="Calibri"/>
                <a:ea typeface="Calibri"/>
                <a:cs typeface="Calibri"/>
                <a:sym typeface="Calibri"/>
              </a:rPr>
            </a:br>
            <a:r>
              <a:rPr lang="en-US" sz="2000" dirty="0" smtClean="0">
                <a:solidFill>
                  <a:schemeClr val="dk1"/>
                </a:solidFill>
                <a:latin typeface="Calibri"/>
                <a:ea typeface="Calibri"/>
                <a:cs typeface="Calibri"/>
                <a:sym typeface="Calibri"/>
              </a:rPr>
              <a:t>(BLK/B), (WFC), (JPM), (BAC), (C), (GS)</a:t>
            </a:r>
            <a:r>
              <a:rPr lang="en-US" sz="2400" b="0" i="0" u="none" strike="noStrike" cap="none" baseline="0" dirty="0" smtClean="0">
                <a:solidFill>
                  <a:schemeClr val="dk1"/>
                </a:solidFill>
                <a:latin typeface="Calibri"/>
                <a:ea typeface="Calibri"/>
                <a:cs typeface="Calibri"/>
                <a:sym typeface="Calibri"/>
              </a:rPr>
              <a:t/>
            </a:r>
            <a:br>
              <a:rPr lang="en-US" sz="2400" b="0" i="0" u="none" strike="noStrike" cap="none" baseline="0" dirty="0" smtClean="0">
                <a:solidFill>
                  <a:schemeClr val="dk1"/>
                </a:solidFill>
                <a:latin typeface="Calibri"/>
                <a:ea typeface="Calibri"/>
                <a:cs typeface="Calibri"/>
                <a:sym typeface="Calibri"/>
              </a:rPr>
            </a:br>
            <a:endParaRPr lang="en-US" sz="24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1066800" y="1295400"/>
            <a:ext cx="6961038" cy="5270500"/>
          </a:xfrm>
          <a:prstGeom prst="rect">
            <a:avLst/>
          </a:prstGeom>
        </p:spPr>
      </p:pic>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dirty="0" smtClean="0">
                <a:solidFill>
                  <a:schemeClr val="dk1"/>
                </a:solidFill>
                <a:latin typeface="Calibri"/>
                <a:ea typeface="Calibri"/>
                <a:cs typeface="Calibri"/>
                <a:sym typeface="Calibri"/>
              </a:rPr>
              <a:t>Regional Bank Basket (KRE)-Uptrend Intact</a:t>
            </a:r>
            <a:r>
              <a:rPr lang="en-US" sz="2400" dirty="0">
                <a:solidFill>
                  <a:schemeClr val="dk1"/>
                </a:solidFill>
                <a:latin typeface="Calibri"/>
                <a:ea typeface="Calibri"/>
                <a:cs typeface="Calibri"/>
                <a:sym typeface="Calibri"/>
              </a:rPr>
              <a:t/>
            </a:r>
            <a:br>
              <a:rPr lang="en-US" sz="2400" dirty="0">
                <a:solidFill>
                  <a:schemeClr val="dk1"/>
                </a:solidFill>
                <a:latin typeface="Calibri"/>
                <a:ea typeface="Calibri"/>
                <a:cs typeface="Calibri"/>
                <a:sym typeface="Calibri"/>
              </a:rPr>
            </a:br>
            <a:r>
              <a:rPr lang="en-US" sz="1800" dirty="0" smtClean="0">
                <a:solidFill>
                  <a:schemeClr val="dk1"/>
                </a:solidFill>
                <a:latin typeface="Calibri"/>
                <a:ea typeface="Calibri"/>
                <a:cs typeface="Calibri"/>
                <a:sym typeface="Calibri"/>
              </a:rPr>
              <a:t>(MTG), (RDN), (SIVB), (CFG), (CFR), (BXS)</a:t>
            </a:r>
            <a:endParaRPr lang="en-US" sz="18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1066800" y="1371600"/>
            <a:ext cx="6890589" cy="5217160"/>
          </a:xfrm>
          <a:prstGeom prst="rect">
            <a:avLst/>
          </a:prstGeom>
        </p:spPr>
      </p:pic>
    </p:spTree>
    <p:extLst>
      <p:ext uri="{BB962C8B-B14F-4D97-AF65-F5344CB8AC3E}">
        <p14:creationId xmlns:p14="http://schemas.microsoft.com/office/powerpoint/2010/main" xmlns="" val="1981854166"/>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dirty="0" smtClean="0">
                <a:solidFill>
                  <a:schemeClr val="dk1"/>
                </a:solidFill>
                <a:latin typeface="Calibri"/>
                <a:ea typeface="Calibri"/>
                <a:cs typeface="Calibri"/>
                <a:sym typeface="Calibri"/>
              </a:rPr>
              <a:t>Consumer Discretionary</a:t>
            </a:r>
            <a:r>
              <a:rPr lang="en-US" sz="2800" b="0" i="0" u="none" strike="noStrike" cap="none" baseline="0" dirty="0" smtClean="0">
                <a:solidFill>
                  <a:schemeClr val="dk1"/>
                </a:solidFill>
                <a:latin typeface="Calibri"/>
                <a:ea typeface="Calibri"/>
                <a:cs typeface="Calibri"/>
                <a:sym typeface="Calibri"/>
              </a:rPr>
              <a:t> </a:t>
            </a:r>
            <a:r>
              <a:rPr lang="en-US" sz="2800" b="0" i="0" u="none" strike="noStrike" cap="none" baseline="0" dirty="0">
                <a:solidFill>
                  <a:schemeClr val="dk1"/>
                </a:solidFill>
                <a:latin typeface="Calibri"/>
                <a:ea typeface="Calibri"/>
                <a:cs typeface="Calibri"/>
                <a:sym typeface="Calibri"/>
              </a:rPr>
              <a:t>SPDR (</a:t>
            </a:r>
            <a:r>
              <a:rPr lang="en-US" sz="2800" b="0" i="0" u="none" strike="noStrike" cap="none" baseline="0" dirty="0" smtClean="0">
                <a:solidFill>
                  <a:schemeClr val="dk1"/>
                </a:solidFill>
                <a:latin typeface="Calibri"/>
                <a:ea typeface="Calibri"/>
                <a:cs typeface="Calibri"/>
                <a:sym typeface="Calibri"/>
              </a:rPr>
              <a:t>XLY)</a:t>
            </a:r>
            <a:br>
              <a:rPr lang="en-US" sz="2800" b="0" i="0" u="none" strike="noStrike" cap="none" baseline="0" dirty="0" smtClean="0">
                <a:solidFill>
                  <a:schemeClr val="dk1"/>
                </a:solidFill>
                <a:latin typeface="Calibri"/>
                <a:ea typeface="Calibri"/>
                <a:cs typeface="Calibri"/>
                <a:sym typeface="Calibri"/>
              </a:rPr>
            </a:br>
            <a:r>
              <a:rPr lang="en-US" sz="2000" b="0" i="0" u="none" strike="noStrike" cap="none" baseline="0" dirty="0" smtClean="0">
                <a:solidFill>
                  <a:schemeClr val="dk1"/>
                </a:solidFill>
                <a:latin typeface="Calibri"/>
                <a:ea typeface="Calibri"/>
                <a:cs typeface="Calibri"/>
                <a:sym typeface="Calibri"/>
              </a:rPr>
              <a:t>(DIS), (AMZN), (HD), (CMCSA), (MCD), (SBUX)</a:t>
            </a:r>
            <a:endParaRPr lang="en-US" sz="20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1066800" y="1371600"/>
            <a:ext cx="6961038" cy="5270500"/>
          </a:xfrm>
          <a:prstGeom prst="rect">
            <a:avLst/>
          </a:prstGeom>
        </p:spPr>
      </p:pic>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2"/>
        <p:cNvGrpSpPr/>
        <p:nvPr/>
      </p:nvGrpSpPr>
      <p:grpSpPr>
        <a:xfrm>
          <a:off x="0" y="0"/>
          <a:ext cx="0" cy="0"/>
          <a:chOff x="0" y="0"/>
          <a:chExt cx="0" cy="0"/>
        </a:xfrm>
      </p:grpSpPr>
      <p:sp>
        <p:nvSpPr>
          <p:cNvPr id="303" name="Shape 30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0" i="0" u="none" strike="noStrike" cap="none" baseline="0" dirty="0">
                <a:solidFill>
                  <a:schemeClr val="dk1"/>
                </a:solidFill>
                <a:latin typeface="Calibri"/>
                <a:ea typeface="Calibri"/>
                <a:cs typeface="Calibri"/>
                <a:sym typeface="Calibri"/>
              </a:rPr>
              <a:t>Apple (AAPL) </a:t>
            </a:r>
            <a:r>
              <a:rPr lang="en-US" sz="2400" b="0" i="0" u="none" strike="noStrike" cap="none" baseline="0" dirty="0" smtClean="0">
                <a:solidFill>
                  <a:schemeClr val="dk1"/>
                </a:solidFill>
                <a:latin typeface="Calibri"/>
                <a:ea typeface="Calibri"/>
                <a:cs typeface="Calibri"/>
                <a:sym typeface="Calibri"/>
              </a:rPr>
              <a:t>–</a:t>
            </a:r>
            <a:r>
              <a:rPr lang="en-US" sz="2000" dirty="0" smtClean="0">
                <a:solidFill>
                  <a:schemeClr val="dk1"/>
                </a:solidFill>
                <a:latin typeface="Calibri"/>
                <a:ea typeface="Calibri"/>
                <a:cs typeface="Calibri"/>
                <a:sym typeface="Calibri"/>
              </a:rPr>
              <a:t/>
            </a:r>
            <a:br>
              <a:rPr lang="en-US" sz="2000" dirty="0" smtClean="0">
                <a:solidFill>
                  <a:schemeClr val="dk1"/>
                </a:solidFill>
                <a:latin typeface="Calibri"/>
                <a:ea typeface="Calibri"/>
                <a:cs typeface="Calibri"/>
                <a:sym typeface="Calibri"/>
              </a:rPr>
            </a:br>
            <a:r>
              <a:rPr lang="en-US" sz="2000" b="1" dirty="0" smtClean="0">
                <a:solidFill>
                  <a:schemeClr val="dk1"/>
                </a:solidFill>
                <a:latin typeface="Calibri"/>
                <a:ea typeface="Calibri"/>
                <a:cs typeface="Calibri"/>
                <a:sym typeface="Calibri"/>
              </a:rPr>
              <a:t>Back to </a:t>
            </a:r>
            <a:r>
              <a:rPr lang="en-US" sz="2000" dirty="0" smtClean="0">
                <a:solidFill>
                  <a:schemeClr val="dk1"/>
                </a:solidFill>
                <a:latin typeface="Calibri"/>
                <a:ea typeface="Calibri"/>
                <a:cs typeface="Calibri"/>
                <a:sym typeface="Calibri"/>
              </a:rPr>
              <a:t>waiting for the next real catalyst</a:t>
            </a:r>
            <a:r>
              <a:rPr lang="en-US" sz="2000" dirty="0">
                <a:solidFill>
                  <a:schemeClr val="dk1"/>
                </a:solidFill>
                <a:latin typeface="Calibri"/>
                <a:ea typeface="Calibri"/>
                <a:cs typeface="Calibri"/>
                <a:sym typeface="Calibri"/>
              </a:rPr>
              <a:t>-</a:t>
            </a:r>
            <a:r>
              <a:rPr lang="en-US" sz="2000" dirty="0" smtClean="0">
                <a:solidFill>
                  <a:schemeClr val="dk1"/>
                </a:solidFill>
                <a:latin typeface="Calibri"/>
                <a:ea typeface="Calibri"/>
                <a:cs typeface="Calibri"/>
                <a:sym typeface="Calibri"/>
              </a:rPr>
              <a:t>the iPhone 7</a:t>
            </a:r>
            <a:br>
              <a:rPr lang="en-US" sz="2000" dirty="0" smtClean="0">
                <a:solidFill>
                  <a:schemeClr val="dk1"/>
                </a:solidFill>
                <a:latin typeface="Calibri"/>
                <a:ea typeface="Calibri"/>
                <a:cs typeface="Calibri"/>
                <a:sym typeface="Calibri"/>
              </a:rPr>
            </a:br>
            <a:r>
              <a:rPr lang="en-US" sz="2000" dirty="0" smtClean="0">
                <a:solidFill>
                  <a:schemeClr val="dk1"/>
                </a:solidFill>
                <a:latin typeface="Calibri"/>
                <a:ea typeface="Calibri"/>
                <a:cs typeface="Calibri"/>
                <a:sym typeface="Calibri"/>
              </a:rPr>
              <a:t>Buy after Q1 earnings in April to avoid post Christmas dip</a:t>
            </a:r>
            <a:endParaRPr lang="en-US" sz="20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1066800" y="1447800"/>
            <a:ext cx="6883400" cy="5211717"/>
          </a:xfrm>
          <a:prstGeom prst="rect">
            <a:avLst/>
          </a:prstGeom>
        </p:spPr>
      </p:pic>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457200" y="228600"/>
            <a:ext cx="8229600" cy="1143000"/>
          </a:xfrm>
          <a:prstGeom prst="rect">
            <a:avLst/>
          </a:prstGeom>
          <a:noFill/>
          <a:ln>
            <a:noFill/>
          </a:ln>
        </p:spPr>
        <p:txBody>
          <a:bodyPr lIns="91425" tIns="45700" rIns="91425" bIns="45700" anchor="ctr" anchorCtr="0">
            <a:noAutofit/>
          </a:bodyPr>
          <a:lstStyle/>
          <a:p>
            <a:pPr lvl="0">
              <a:buClr>
                <a:schemeClr val="dk1"/>
              </a:buClr>
              <a:buSzPct val="25000"/>
            </a:pPr>
            <a:r>
              <a:rPr lang="en-US" sz="2400" dirty="0" smtClean="0">
                <a:solidFill>
                  <a:schemeClr val="dk1"/>
                </a:solidFill>
                <a:latin typeface="Calibri"/>
                <a:ea typeface="Calibri"/>
                <a:cs typeface="Calibri"/>
                <a:sym typeface="Calibri"/>
              </a:rPr>
              <a:t>Biotech iShares</a:t>
            </a:r>
            <a:r>
              <a:rPr lang="en-US" sz="2400" b="0" i="0" u="none" strike="noStrike" cap="none" baseline="0" dirty="0" smtClean="0">
                <a:solidFill>
                  <a:schemeClr val="dk1"/>
                </a:solidFill>
                <a:latin typeface="Calibri"/>
                <a:ea typeface="Calibri"/>
                <a:cs typeface="Calibri"/>
                <a:sym typeface="Calibri"/>
              </a:rPr>
              <a:t> (</a:t>
            </a:r>
            <a:r>
              <a:rPr lang="en-US" sz="2400" dirty="0" smtClean="0">
                <a:solidFill>
                  <a:schemeClr val="dk1"/>
                </a:solidFill>
                <a:latin typeface="Calibri"/>
                <a:ea typeface="Calibri"/>
                <a:cs typeface="Calibri"/>
                <a:sym typeface="Calibri"/>
              </a:rPr>
              <a:t>IBB</a:t>
            </a:r>
            <a:r>
              <a:rPr lang="en-US" sz="2400" b="0" i="0" u="none" strike="noStrike" cap="none" baseline="0" dirty="0" smtClean="0">
                <a:solidFill>
                  <a:schemeClr val="dk1"/>
                </a:solidFill>
                <a:latin typeface="Calibri"/>
                <a:ea typeface="Calibri"/>
                <a:cs typeface="Calibri"/>
                <a:sym typeface="Calibri"/>
              </a:rPr>
              <a:t>)-</a:t>
            </a:r>
            <a:r>
              <a:rPr lang="en-US" sz="2400" dirty="0" smtClean="0">
                <a:solidFill>
                  <a:schemeClr val="dk1"/>
                </a:solidFill>
                <a:latin typeface="Calibri"/>
                <a:ea typeface="Calibri"/>
                <a:cs typeface="Calibri"/>
                <a:sym typeface="Calibri"/>
              </a:rPr>
              <a:t/>
            </a:r>
            <a:br>
              <a:rPr lang="en-US" sz="2400" dirty="0" smtClean="0">
                <a:solidFill>
                  <a:schemeClr val="dk1"/>
                </a:solidFill>
                <a:latin typeface="Calibri"/>
                <a:ea typeface="Calibri"/>
                <a:cs typeface="Calibri"/>
                <a:sym typeface="Calibri"/>
              </a:rPr>
            </a:br>
            <a:endParaRPr lang="en-US" sz="18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838200" y="1048294"/>
            <a:ext cx="7488687" cy="5670006"/>
          </a:xfrm>
          <a:prstGeom prst="rect">
            <a:avLst/>
          </a:prstGeom>
        </p:spPr>
      </p:pic>
    </p:spTree>
    <p:extLst>
      <p:ext uri="{BB962C8B-B14F-4D97-AF65-F5344CB8AC3E}">
        <p14:creationId xmlns:p14="http://schemas.microsoft.com/office/powerpoint/2010/main" xmlns="" val="2703133641"/>
      </p:ext>
    </p:extLst>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dirty="0" smtClean="0">
                <a:solidFill>
                  <a:schemeClr val="dk1"/>
                </a:solidFill>
                <a:latin typeface="Calibri"/>
                <a:ea typeface="Calibri"/>
                <a:cs typeface="Calibri"/>
                <a:sym typeface="Calibri"/>
              </a:rPr>
              <a:t/>
            </a:r>
            <a:br>
              <a:rPr lang="en-US" sz="2400" dirty="0" smtClean="0">
                <a:solidFill>
                  <a:schemeClr val="dk1"/>
                </a:solidFill>
                <a:latin typeface="Calibri"/>
                <a:ea typeface="Calibri"/>
                <a:cs typeface="Calibri"/>
                <a:sym typeface="Calibri"/>
              </a:rPr>
            </a:br>
            <a:r>
              <a:rPr lang="en-US" sz="2400" dirty="0" smtClean="0">
                <a:solidFill>
                  <a:schemeClr val="dk1"/>
                </a:solidFill>
                <a:latin typeface="Calibri"/>
                <a:ea typeface="Calibri"/>
                <a:cs typeface="Calibri"/>
                <a:sym typeface="Calibri"/>
              </a:rPr>
              <a:t/>
            </a:r>
            <a:br>
              <a:rPr lang="en-US" sz="2400" dirty="0" smtClean="0">
                <a:solidFill>
                  <a:schemeClr val="dk1"/>
                </a:solidFill>
                <a:latin typeface="Calibri"/>
                <a:ea typeface="Calibri"/>
                <a:cs typeface="Calibri"/>
                <a:sym typeface="Calibri"/>
              </a:rPr>
            </a:br>
            <a:r>
              <a:rPr lang="en-US" sz="2400" dirty="0" smtClean="0">
                <a:solidFill>
                  <a:schemeClr val="dk1"/>
                </a:solidFill>
                <a:latin typeface="Calibri"/>
                <a:ea typeface="Calibri"/>
                <a:cs typeface="Calibri"/>
                <a:sym typeface="Calibri"/>
              </a:rPr>
              <a:t>Europe </a:t>
            </a:r>
            <a:r>
              <a:rPr lang="en-US" sz="2400" dirty="0" smtClean="0">
                <a:solidFill>
                  <a:schemeClr val="dk1"/>
                </a:solidFill>
                <a:latin typeface="Calibri"/>
                <a:ea typeface="Calibri"/>
                <a:cs typeface="Calibri"/>
                <a:sym typeface="Calibri"/>
              </a:rPr>
              <a:t>Hedged Equity</a:t>
            </a:r>
            <a:r>
              <a:rPr lang="en-US" sz="2400" b="0" i="0" u="none" strike="noStrike" cap="none" baseline="0" dirty="0" smtClean="0">
                <a:solidFill>
                  <a:schemeClr val="dk1"/>
                </a:solidFill>
                <a:latin typeface="Calibri"/>
                <a:ea typeface="Calibri"/>
                <a:cs typeface="Calibri"/>
                <a:sym typeface="Calibri"/>
              </a:rPr>
              <a:t> (</a:t>
            </a:r>
            <a:r>
              <a:rPr lang="en-US" sz="2400" dirty="0" smtClean="0">
                <a:solidFill>
                  <a:schemeClr val="dk1"/>
                </a:solidFill>
                <a:latin typeface="Calibri"/>
                <a:ea typeface="Calibri"/>
                <a:cs typeface="Calibri"/>
                <a:sym typeface="Calibri"/>
              </a:rPr>
              <a:t>HEDJ</a:t>
            </a:r>
            <a:r>
              <a:rPr lang="en-US" sz="2400" b="0" i="0" u="none" strike="noStrike" cap="none" baseline="0" dirty="0" smtClean="0">
                <a:solidFill>
                  <a:schemeClr val="dk1"/>
                </a:solidFill>
                <a:latin typeface="Calibri"/>
                <a:ea typeface="Calibri"/>
                <a:cs typeface="Calibri"/>
                <a:sym typeface="Calibri"/>
              </a:rPr>
              <a:t>)-</a:t>
            </a:r>
            <a:r>
              <a:rPr lang="en-US" sz="2400" dirty="0" smtClean="0">
                <a:solidFill>
                  <a:schemeClr val="dk1"/>
                </a:solidFill>
                <a:latin typeface="Calibri"/>
                <a:ea typeface="Calibri"/>
                <a:cs typeface="Calibri"/>
                <a:sym typeface="Calibri"/>
              </a:rPr>
              <a:t>Hedged Japan Equity</a:t>
            </a:r>
            <a:br>
              <a:rPr lang="en-US" sz="2400" dirty="0" smtClean="0">
                <a:solidFill>
                  <a:schemeClr val="dk1"/>
                </a:solidFill>
                <a:latin typeface="Calibri"/>
                <a:ea typeface="Calibri"/>
                <a:cs typeface="Calibri"/>
                <a:sym typeface="Calibri"/>
              </a:rPr>
            </a:br>
            <a:r>
              <a:rPr lang="en-US" sz="2000" dirty="0" smtClean="0">
                <a:solidFill>
                  <a:schemeClr val="dk1"/>
                </a:solidFill>
                <a:latin typeface="Calibri"/>
                <a:ea typeface="Calibri"/>
                <a:cs typeface="Calibri"/>
                <a:sym typeface="Calibri"/>
              </a:rPr>
              <a:t>Weak Euro Boost-Beating the US</a:t>
            </a:r>
            <a:br>
              <a:rPr lang="en-US" sz="2000" dirty="0" smtClean="0">
                <a:solidFill>
                  <a:schemeClr val="dk1"/>
                </a:solidFill>
                <a:latin typeface="Calibri"/>
                <a:ea typeface="Calibri"/>
                <a:cs typeface="Calibri"/>
                <a:sym typeface="Calibri"/>
              </a:rPr>
            </a:br>
            <a:r>
              <a:rPr lang="en-US" sz="2000" dirty="0" smtClean="0">
                <a:solidFill>
                  <a:schemeClr val="dk1"/>
                </a:solidFill>
                <a:latin typeface="Calibri"/>
                <a:ea typeface="Calibri"/>
                <a:cs typeface="Calibri"/>
                <a:sym typeface="Calibri"/>
              </a:rPr>
              <a:t/>
            </a:r>
            <a:br>
              <a:rPr lang="en-US" sz="2000" dirty="0" smtClean="0">
                <a:solidFill>
                  <a:schemeClr val="dk1"/>
                </a:solidFill>
                <a:latin typeface="Calibri"/>
                <a:ea typeface="Calibri"/>
                <a:cs typeface="Calibri"/>
                <a:sym typeface="Calibri"/>
              </a:rPr>
            </a:br>
            <a:r>
              <a:rPr lang="en-US" sz="2000" b="0" i="0" u="none" strike="noStrike" cap="none" baseline="0" dirty="0" smtClean="0">
                <a:solidFill>
                  <a:schemeClr val="dk1"/>
                </a:solidFill>
                <a:latin typeface="Calibri"/>
                <a:ea typeface="Calibri"/>
                <a:cs typeface="Calibri"/>
                <a:sym typeface="Calibri"/>
              </a:rPr>
              <a:t/>
            </a:r>
            <a:br>
              <a:rPr lang="en-US" sz="2000" b="0" i="0" u="none" strike="noStrike" cap="none" baseline="0" dirty="0" smtClean="0">
                <a:solidFill>
                  <a:schemeClr val="dk1"/>
                </a:solidFill>
                <a:latin typeface="Calibri"/>
                <a:ea typeface="Calibri"/>
                <a:cs typeface="Calibri"/>
                <a:sym typeface="Calibri"/>
              </a:rPr>
            </a:br>
            <a:endParaRPr lang="en-US" sz="20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990600" y="1295400"/>
            <a:ext cx="7188200" cy="5442494"/>
          </a:xfrm>
          <a:prstGeom prst="rect">
            <a:avLst/>
          </a:prstGeom>
        </p:spPr>
      </p:pic>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457200" y="3048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0" i="0" u="none" strike="noStrike" cap="none" baseline="0" dirty="0" smtClean="0">
                <a:solidFill>
                  <a:schemeClr val="dk1"/>
                </a:solidFill>
                <a:latin typeface="Calibri"/>
                <a:ea typeface="Calibri"/>
                <a:cs typeface="Calibri"/>
                <a:sym typeface="Calibri"/>
              </a:rPr>
              <a:t/>
            </a:r>
            <a:br>
              <a:rPr lang="en-US" sz="2400" b="0" i="0" u="none" strike="noStrike" cap="none" baseline="0" dirty="0" smtClean="0">
                <a:solidFill>
                  <a:schemeClr val="dk1"/>
                </a:solidFill>
                <a:latin typeface="Calibri"/>
                <a:ea typeface="Calibri"/>
                <a:cs typeface="Calibri"/>
                <a:sym typeface="Calibri"/>
              </a:rPr>
            </a:br>
            <a:r>
              <a:rPr lang="en-US" sz="2400" dirty="0" smtClean="0">
                <a:solidFill>
                  <a:schemeClr val="dk1"/>
                </a:solidFill>
                <a:latin typeface="Calibri"/>
                <a:ea typeface="Calibri"/>
                <a:cs typeface="Calibri"/>
                <a:sym typeface="Calibri"/>
              </a:rPr>
              <a:t/>
            </a:r>
            <a:br>
              <a:rPr lang="en-US" sz="2400" dirty="0" smtClean="0">
                <a:solidFill>
                  <a:schemeClr val="dk1"/>
                </a:solidFill>
                <a:latin typeface="Calibri"/>
                <a:ea typeface="Calibri"/>
                <a:cs typeface="Calibri"/>
                <a:sym typeface="Calibri"/>
              </a:rPr>
            </a:br>
            <a:r>
              <a:rPr lang="en-US" sz="2400" b="0" i="0" u="none" strike="noStrike" cap="none" baseline="0" dirty="0" smtClean="0">
                <a:solidFill>
                  <a:schemeClr val="dk1"/>
                </a:solidFill>
                <a:latin typeface="Calibri"/>
                <a:ea typeface="Calibri"/>
                <a:cs typeface="Calibri"/>
                <a:sym typeface="Calibri"/>
              </a:rPr>
              <a:t>Japan </a:t>
            </a:r>
            <a:r>
              <a:rPr lang="en-US" sz="2400" b="0" i="0" u="none" strike="noStrike" cap="none" baseline="0" dirty="0">
                <a:solidFill>
                  <a:schemeClr val="dk1"/>
                </a:solidFill>
                <a:latin typeface="Calibri"/>
                <a:ea typeface="Calibri"/>
                <a:cs typeface="Calibri"/>
                <a:sym typeface="Calibri"/>
              </a:rPr>
              <a:t>(DXJ)</a:t>
            </a:r>
            <a:r>
              <a:rPr lang="en-US" sz="2400" b="0" i="0" u="none" strike="noStrike" cap="none" baseline="0" dirty="0" smtClean="0">
                <a:solidFill>
                  <a:schemeClr val="dk1"/>
                </a:solidFill>
                <a:latin typeface="Calibri"/>
                <a:ea typeface="Calibri"/>
                <a:cs typeface="Calibri"/>
                <a:sym typeface="Calibri"/>
              </a:rPr>
              <a:t>-</a:t>
            </a:r>
            <a:r>
              <a:rPr lang="en-US" sz="2400" dirty="0" smtClean="0">
                <a:solidFill>
                  <a:schemeClr val="dk1"/>
                </a:solidFill>
                <a:latin typeface="Calibri"/>
                <a:ea typeface="Calibri"/>
                <a:cs typeface="Calibri"/>
                <a:sym typeface="Calibri"/>
              </a:rPr>
              <a:t>Hedged Japan Equity</a:t>
            </a:r>
            <a:br>
              <a:rPr lang="en-US" sz="2400" dirty="0" smtClean="0">
                <a:solidFill>
                  <a:schemeClr val="dk1"/>
                </a:solidFill>
                <a:latin typeface="Calibri"/>
                <a:ea typeface="Calibri"/>
                <a:cs typeface="Calibri"/>
                <a:sym typeface="Calibri"/>
              </a:rPr>
            </a:br>
            <a:r>
              <a:rPr lang="en-US" sz="2000" dirty="0" smtClean="0">
                <a:solidFill>
                  <a:schemeClr val="dk1"/>
                </a:solidFill>
                <a:latin typeface="Calibri"/>
                <a:ea typeface="Calibri"/>
                <a:cs typeface="Calibri"/>
                <a:sym typeface="Calibri"/>
              </a:rPr>
              <a:t>Weak Yen Boost</a:t>
            </a:r>
            <a:br>
              <a:rPr lang="en-US" sz="2000" dirty="0" smtClean="0">
                <a:solidFill>
                  <a:schemeClr val="dk1"/>
                </a:solidFill>
                <a:latin typeface="Calibri"/>
                <a:ea typeface="Calibri"/>
                <a:cs typeface="Calibri"/>
                <a:sym typeface="Calibri"/>
              </a:rPr>
            </a:br>
            <a:r>
              <a:rPr lang="en-US" sz="2000" dirty="0" smtClean="0">
                <a:solidFill>
                  <a:schemeClr val="dk1"/>
                </a:solidFill>
                <a:latin typeface="Calibri"/>
                <a:ea typeface="Calibri"/>
                <a:cs typeface="Calibri"/>
                <a:sym typeface="Calibri"/>
              </a:rPr>
              <a:t/>
            </a:r>
            <a:br>
              <a:rPr lang="en-US" sz="2000" dirty="0" smtClean="0">
                <a:solidFill>
                  <a:schemeClr val="dk1"/>
                </a:solidFill>
                <a:latin typeface="Calibri"/>
                <a:ea typeface="Calibri"/>
                <a:cs typeface="Calibri"/>
                <a:sym typeface="Calibri"/>
              </a:rPr>
            </a:br>
            <a:r>
              <a:rPr lang="en-US" sz="2000" b="0" i="0" u="none" strike="noStrike" cap="none" baseline="0" dirty="0" smtClean="0">
                <a:solidFill>
                  <a:schemeClr val="dk1"/>
                </a:solidFill>
                <a:latin typeface="Calibri"/>
                <a:ea typeface="Calibri"/>
                <a:cs typeface="Calibri"/>
                <a:sym typeface="Calibri"/>
              </a:rPr>
              <a:t/>
            </a:r>
            <a:br>
              <a:rPr lang="en-US" sz="2000" b="0" i="0" u="none" strike="noStrike" cap="none" baseline="0" dirty="0" smtClean="0">
                <a:solidFill>
                  <a:schemeClr val="dk1"/>
                </a:solidFill>
                <a:latin typeface="Calibri"/>
                <a:ea typeface="Calibri"/>
                <a:cs typeface="Calibri"/>
                <a:sym typeface="Calibri"/>
              </a:rPr>
            </a:br>
            <a:endParaRPr lang="en-US" sz="20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990600" y="1219200"/>
            <a:ext cx="7061679" cy="5346700"/>
          </a:xfrm>
          <a:prstGeom prst="rect">
            <a:avLst/>
          </a:prstGeom>
        </p:spPr>
      </p:pic>
    </p:spTree>
    <p:extLst>
      <p:ext uri="{BB962C8B-B14F-4D97-AF65-F5344CB8AC3E}">
        <p14:creationId xmlns:p14="http://schemas.microsoft.com/office/powerpoint/2010/main" xmlns="" val="216247106"/>
      </p:ext>
    </p:extLst>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457200" y="1524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0" i="0" u="none" strike="noStrike" cap="none" baseline="0" dirty="0">
                <a:solidFill>
                  <a:schemeClr val="dk1"/>
                </a:solidFill>
                <a:latin typeface="Calibri"/>
                <a:ea typeface="Calibri"/>
                <a:cs typeface="Calibri"/>
                <a:sym typeface="Calibri"/>
              </a:rPr>
              <a:t>Emerging Markets </a:t>
            </a:r>
            <a:r>
              <a:rPr lang="en-US" sz="2400" b="0" i="0" u="none" strike="noStrike" cap="none" baseline="0" dirty="0" smtClean="0">
                <a:solidFill>
                  <a:schemeClr val="dk1"/>
                </a:solidFill>
                <a:latin typeface="Calibri"/>
                <a:ea typeface="Calibri"/>
                <a:cs typeface="Calibri"/>
                <a:sym typeface="Calibri"/>
              </a:rPr>
              <a:t>(</a:t>
            </a:r>
            <a:r>
              <a:rPr lang="en-US" sz="2400" dirty="0" smtClean="0">
                <a:solidFill>
                  <a:schemeClr val="dk1"/>
                </a:solidFill>
                <a:latin typeface="Calibri"/>
                <a:ea typeface="Calibri"/>
                <a:cs typeface="Calibri"/>
                <a:sym typeface="Calibri"/>
              </a:rPr>
              <a:t>EEM</a:t>
            </a:r>
            <a:r>
              <a:rPr lang="en-US" sz="2400" b="0" i="0" u="none" strike="noStrike" cap="none" baseline="0" dirty="0" smtClean="0">
                <a:solidFill>
                  <a:schemeClr val="dk1"/>
                </a:solidFill>
                <a:latin typeface="Calibri"/>
                <a:ea typeface="Calibri"/>
                <a:cs typeface="Calibri"/>
                <a:sym typeface="Calibri"/>
              </a:rPr>
              <a:t>)-Demo-</a:t>
            </a:r>
            <a:r>
              <a:rPr lang="en-US" sz="2400" b="0" i="0" u="none" strike="noStrike" cap="none" baseline="0" dirty="0" err="1" smtClean="0">
                <a:solidFill>
                  <a:schemeClr val="dk1"/>
                </a:solidFill>
                <a:latin typeface="Calibri"/>
                <a:ea typeface="Calibri"/>
                <a:cs typeface="Calibri"/>
                <a:sym typeface="Calibri"/>
              </a:rPr>
              <a:t>ed</a:t>
            </a:r>
            <a:r>
              <a:rPr lang="en-US" sz="2400" b="0" i="0" u="none" strike="noStrike" cap="none" dirty="0" smtClean="0">
                <a:solidFill>
                  <a:schemeClr val="dk1"/>
                </a:solidFill>
                <a:latin typeface="Calibri"/>
                <a:ea typeface="Calibri"/>
                <a:cs typeface="Calibri"/>
                <a:sym typeface="Calibri"/>
              </a:rPr>
              <a:t> by Dollar</a:t>
            </a:r>
            <a:endParaRPr lang="en-US" sz="24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660400" y="1270000"/>
            <a:ext cx="7874000" cy="5359400"/>
          </a:xfrm>
          <a:prstGeom prst="rect">
            <a:avLst/>
          </a:prstGeom>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286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0" i="0" u="none" strike="noStrike" cap="none" baseline="0" dirty="0" smtClean="0">
                <a:solidFill>
                  <a:schemeClr val="dk1"/>
                </a:solidFill>
                <a:latin typeface="Calibri"/>
                <a:ea typeface="Calibri"/>
                <a:cs typeface="Calibri"/>
                <a:sym typeface="Calibri"/>
              </a:rPr>
              <a:t>Paid</a:t>
            </a:r>
            <a:r>
              <a:rPr lang="en-US" sz="2400" b="0" i="0" u="none" strike="noStrike" cap="none" dirty="0" smtClean="0">
                <a:solidFill>
                  <a:schemeClr val="dk1"/>
                </a:solidFill>
                <a:latin typeface="Calibri"/>
                <a:ea typeface="Calibri"/>
                <a:cs typeface="Calibri"/>
                <a:sym typeface="Calibri"/>
              </a:rPr>
              <a:t> Subscriber </a:t>
            </a:r>
            <a:r>
              <a:rPr lang="en-US" sz="2400" b="0" i="0" u="none" strike="noStrike" cap="none" baseline="0" dirty="0" smtClean="0">
                <a:solidFill>
                  <a:schemeClr val="dk1"/>
                </a:solidFill>
                <a:latin typeface="Calibri"/>
                <a:ea typeface="Calibri"/>
                <a:cs typeface="Calibri"/>
                <a:sym typeface="Calibri"/>
              </a:rPr>
              <a:t>Trailing </a:t>
            </a:r>
            <a:r>
              <a:rPr lang="en-US" sz="2400" b="0" i="0" u="none" strike="noStrike" cap="none" baseline="0" dirty="0">
                <a:solidFill>
                  <a:schemeClr val="dk1"/>
                </a:solidFill>
                <a:latin typeface="Calibri"/>
                <a:ea typeface="Calibri"/>
                <a:cs typeface="Calibri"/>
                <a:sym typeface="Calibri"/>
              </a:rPr>
              <a:t>12 Month </a:t>
            </a:r>
            <a:r>
              <a:rPr lang="en-US" sz="2400" b="0" i="0" u="none" strike="noStrike" cap="none" baseline="0" dirty="0" smtClean="0">
                <a:solidFill>
                  <a:schemeClr val="dk1"/>
                </a:solidFill>
                <a:latin typeface="Calibri"/>
                <a:ea typeface="Calibri"/>
                <a:cs typeface="Calibri"/>
                <a:sym typeface="Calibri"/>
              </a:rPr>
              <a:t/>
            </a:r>
            <a:br>
              <a:rPr lang="en-US" sz="2400" b="0" i="0" u="none" strike="noStrike" cap="none" baseline="0" dirty="0" smtClean="0">
                <a:solidFill>
                  <a:schemeClr val="dk1"/>
                </a:solidFill>
                <a:latin typeface="Calibri"/>
                <a:ea typeface="Calibri"/>
                <a:cs typeface="Calibri"/>
                <a:sym typeface="Calibri"/>
              </a:rPr>
            </a:br>
            <a:r>
              <a:rPr lang="en-US" sz="2400" b="0" i="0" u="none" strike="noStrike" cap="none" baseline="0" dirty="0" smtClean="0">
                <a:solidFill>
                  <a:schemeClr val="dk1"/>
                </a:solidFill>
                <a:latin typeface="Calibri"/>
                <a:ea typeface="Calibri"/>
                <a:cs typeface="Calibri"/>
                <a:sym typeface="Calibri"/>
              </a:rPr>
              <a:t>Audited </a:t>
            </a:r>
            <a:r>
              <a:rPr lang="en-US" sz="2400" b="0" i="0" u="none" strike="noStrike" cap="none" baseline="0" dirty="0" smtClean="0">
                <a:solidFill>
                  <a:schemeClr val="dk1"/>
                </a:solidFill>
                <a:latin typeface="Calibri"/>
                <a:ea typeface="Calibri"/>
                <a:cs typeface="Calibri"/>
                <a:sym typeface="Calibri"/>
              </a:rPr>
              <a:t>Return +</a:t>
            </a:r>
            <a:r>
              <a:rPr lang="en-US" sz="2400" dirty="0" smtClean="0">
                <a:solidFill>
                  <a:schemeClr val="dk1"/>
                </a:solidFill>
                <a:latin typeface="Calibri"/>
                <a:ea typeface="Calibri"/>
                <a:cs typeface="Calibri"/>
                <a:sym typeface="Calibri"/>
              </a:rPr>
              <a:t>35.93</a:t>
            </a:r>
            <a:r>
              <a:rPr lang="en-US" sz="2400" b="0" i="0" u="none" strike="noStrike" cap="none" baseline="0" dirty="0" smtClean="0">
                <a:solidFill>
                  <a:schemeClr val="dk1"/>
                </a:solidFill>
                <a:latin typeface="Calibri"/>
                <a:ea typeface="Calibri"/>
                <a:cs typeface="Calibri"/>
                <a:sym typeface="Calibri"/>
              </a:rPr>
              <a:t>%</a:t>
            </a:r>
            <a:endParaRPr lang="en-US" sz="1800" b="0" i="0" u="none" strike="noStrike" cap="none" baseline="0" dirty="0">
              <a:solidFill>
                <a:schemeClr val="dk1"/>
              </a:solidFill>
              <a:latin typeface="Calibri"/>
              <a:ea typeface="Calibri"/>
              <a:cs typeface="Calibri"/>
              <a:sym typeface="Calibri"/>
            </a:endParaRPr>
          </a:p>
        </p:txBody>
      </p:sp>
      <p:sp>
        <p:nvSpPr>
          <p:cNvPr id="76" name="Shape 76"/>
          <p:cNvSpPr txBox="1"/>
          <p:nvPr/>
        </p:nvSpPr>
        <p:spPr>
          <a:xfrm>
            <a:off x="356825" y="1375075"/>
            <a:ext cx="3281100" cy="4908599"/>
          </a:xfrm>
          <a:prstGeom prst="rect">
            <a:avLst/>
          </a:prstGeom>
          <a:noFill/>
          <a:ln>
            <a:noFill/>
          </a:ln>
        </p:spPr>
        <p:txBody>
          <a:bodyPr lIns="91425" tIns="91425" rIns="91425" bIns="91425" anchor="t" anchorCtr="0">
            <a:noAutofit/>
          </a:bodyPr>
          <a:lstStyle/>
          <a:p>
            <a:pPr rtl="0">
              <a:spcBef>
                <a:spcPts val="0"/>
              </a:spcBef>
              <a:buNone/>
            </a:pPr>
            <a:endParaRPr dirty="0"/>
          </a:p>
        </p:txBody>
      </p:sp>
      <p:graphicFrame>
        <p:nvGraphicFramePr>
          <p:cNvPr id="4" name="Chart 3"/>
          <p:cNvGraphicFramePr>
            <a:graphicFrameLocks/>
          </p:cNvGraphicFramePr>
          <p:nvPr>
            <p:extLst>
              <p:ext uri="{D42A27DB-BD31-4B8C-83A1-F6EECF244321}">
                <p14:modId xmlns:p14="http://schemas.microsoft.com/office/powerpoint/2010/main" xmlns="" val="1039157266"/>
              </p:ext>
            </p:extLst>
          </p:nvPr>
        </p:nvGraphicFramePr>
        <p:xfrm>
          <a:off x="609600" y="1600200"/>
          <a:ext cx="8001000" cy="4953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457200" y="1524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0" i="0" u="none" strike="noStrike" cap="none" baseline="0" dirty="0">
                <a:solidFill>
                  <a:schemeClr val="dk1"/>
                </a:solidFill>
                <a:latin typeface="Calibri"/>
                <a:ea typeface="Calibri"/>
                <a:cs typeface="Calibri"/>
                <a:sym typeface="Calibri"/>
              </a:rPr>
              <a:t> India (EPI</a:t>
            </a:r>
            <a:r>
              <a:rPr lang="en-US" sz="2400" b="0" i="0" u="none" strike="noStrike" cap="none" baseline="0" dirty="0" smtClean="0">
                <a:solidFill>
                  <a:schemeClr val="dk1"/>
                </a:solidFill>
                <a:latin typeface="Calibri"/>
                <a:ea typeface="Calibri"/>
                <a:cs typeface="Calibri"/>
                <a:sym typeface="Calibri"/>
              </a:rPr>
              <a:t>)-</a:t>
            </a:r>
            <a:br>
              <a:rPr lang="en-US" sz="2400" b="0" i="0" u="none" strike="noStrike" cap="none" baseline="0" dirty="0" smtClean="0">
                <a:solidFill>
                  <a:schemeClr val="dk1"/>
                </a:solidFill>
                <a:latin typeface="Calibri"/>
                <a:ea typeface="Calibri"/>
                <a:cs typeface="Calibri"/>
                <a:sym typeface="Calibri"/>
              </a:rPr>
            </a:br>
            <a:endParaRPr lang="en-US" sz="18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792672" y="914400"/>
            <a:ext cx="7665528" cy="5803900"/>
          </a:xfrm>
          <a:prstGeom prst="rect">
            <a:avLst/>
          </a:prstGeom>
        </p:spPr>
      </p:pic>
    </p:spTree>
    <p:extLst>
      <p:ext uri="{BB962C8B-B14F-4D97-AF65-F5344CB8AC3E}">
        <p14:creationId xmlns:p14="http://schemas.microsoft.com/office/powerpoint/2010/main" xmlns="" val="1209253854"/>
      </p:ext>
    </p:extLst>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1"/>
        <p:cNvGrpSpPr/>
        <p:nvPr/>
      </p:nvGrpSpPr>
      <p:grpSpPr>
        <a:xfrm>
          <a:off x="0" y="0"/>
          <a:ext cx="0" cy="0"/>
          <a:chOff x="0" y="0"/>
          <a:chExt cx="0" cy="0"/>
        </a:xfrm>
      </p:grpSpPr>
      <p:sp>
        <p:nvSpPr>
          <p:cNvPr id="352" name="Shape 35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baseline="0" dirty="0">
                <a:solidFill>
                  <a:schemeClr val="dk1"/>
                </a:solidFill>
                <a:latin typeface="Calibri"/>
                <a:ea typeface="Calibri"/>
                <a:cs typeface="Calibri"/>
                <a:sym typeface="Calibri"/>
              </a:rPr>
              <a:t>Foreign </a:t>
            </a:r>
            <a:r>
              <a:rPr lang="en-US" sz="2800" b="0" i="0" u="none" strike="noStrike" cap="none" baseline="0" dirty="0" smtClean="0">
                <a:solidFill>
                  <a:schemeClr val="dk1"/>
                </a:solidFill>
                <a:latin typeface="Calibri"/>
                <a:ea typeface="Calibri"/>
                <a:cs typeface="Calibri"/>
                <a:sym typeface="Calibri"/>
              </a:rPr>
              <a:t>Currencies</a:t>
            </a:r>
            <a:r>
              <a:rPr lang="en-US" sz="2800" dirty="0" smtClean="0">
                <a:solidFill>
                  <a:schemeClr val="dk1"/>
                </a:solidFill>
                <a:latin typeface="Calibri"/>
                <a:ea typeface="Calibri"/>
                <a:cs typeface="Calibri"/>
                <a:sym typeface="Calibri"/>
              </a:rPr>
              <a:t>-The One-Way Trade</a:t>
            </a:r>
            <a:endParaRPr lang="en-US" sz="2000" b="0" i="0" u="none" strike="noStrike" cap="none" baseline="0" dirty="0">
              <a:solidFill>
                <a:schemeClr val="dk1"/>
              </a:solidFill>
              <a:latin typeface="Calibri"/>
              <a:ea typeface="Calibri"/>
              <a:cs typeface="Calibri"/>
              <a:sym typeface="Calibri"/>
            </a:endParaRPr>
          </a:p>
        </p:txBody>
      </p:sp>
      <p:sp>
        <p:nvSpPr>
          <p:cNvPr id="353" name="Shape 353"/>
          <p:cNvSpPr txBox="1">
            <a:spLocks noGrp="1"/>
          </p:cNvSpPr>
          <p:nvPr>
            <p:ph type="body" idx="4294967295"/>
          </p:nvPr>
        </p:nvSpPr>
        <p:spPr>
          <a:xfrm>
            <a:off x="457200" y="1219200"/>
            <a:ext cx="8229600" cy="5867400"/>
          </a:xfrm>
          <a:prstGeom prst="rect">
            <a:avLst/>
          </a:prstGeom>
          <a:noFill/>
          <a:ln>
            <a:noFill/>
          </a:ln>
        </p:spPr>
        <p:txBody>
          <a:bodyPr lIns="91425" tIns="45700" rIns="91425" bIns="45700" anchor="t" anchorCtr="0">
            <a:noAutofit/>
          </a:bodyPr>
          <a:lstStyle/>
          <a:p>
            <a:pPr marL="0" lvl="0" indent="0">
              <a:spcBef>
                <a:spcPts val="0"/>
              </a:spcBef>
              <a:buClr>
                <a:srgbClr val="000000"/>
              </a:buClr>
              <a:buSzPct val="25000"/>
              <a:buNone/>
            </a:pPr>
            <a:r>
              <a:rPr lang="en-US" sz="2000" b="0" i="0" u="none" strike="noStrike" cap="none" baseline="0" dirty="0" smtClean="0">
                <a:solidFill>
                  <a:schemeClr val="tx1"/>
                </a:solidFill>
                <a:latin typeface="Calibri"/>
                <a:ea typeface="Calibri"/>
                <a:cs typeface="Calibri"/>
                <a:sym typeface="Calibri"/>
              </a:rPr>
              <a:t/>
            </a:r>
            <a:br>
              <a:rPr lang="en-US" sz="2000" b="0" i="0" u="none" strike="noStrike" cap="none" baseline="0" dirty="0" smtClean="0">
                <a:solidFill>
                  <a:schemeClr val="tx1"/>
                </a:solidFill>
                <a:latin typeface="Calibri"/>
                <a:ea typeface="Calibri"/>
                <a:cs typeface="Calibri"/>
                <a:sym typeface="Calibri"/>
              </a:rPr>
            </a:br>
            <a:r>
              <a:rPr lang="en-US" sz="2000" b="0" i="0" u="none" strike="noStrike" cap="none" baseline="0" dirty="0" smtClean="0">
                <a:solidFill>
                  <a:schemeClr val="tx1"/>
                </a:solidFill>
                <a:latin typeface="Calibri"/>
                <a:ea typeface="Calibri"/>
                <a:cs typeface="Calibri"/>
                <a:sym typeface="Calibri"/>
              </a:rPr>
              <a:t>*All eyes on December 4 ECB meeting and extent of the Euro interest rate cut</a:t>
            </a:r>
            <a:br>
              <a:rPr lang="en-US" sz="2000" b="0" i="0" u="none" strike="noStrike" cap="none" baseline="0" dirty="0" smtClean="0">
                <a:solidFill>
                  <a:schemeClr val="tx1"/>
                </a:solidFill>
                <a:latin typeface="Calibri"/>
                <a:ea typeface="Calibri"/>
                <a:cs typeface="Calibri"/>
                <a:sym typeface="Calibri"/>
              </a:rPr>
            </a:br>
            <a:r>
              <a:rPr lang="en-US" sz="2000" b="0" i="0" u="none" strike="noStrike" cap="none" baseline="0" dirty="0" smtClean="0">
                <a:solidFill>
                  <a:schemeClr val="tx1"/>
                </a:solidFill>
                <a:latin typeface="Calibri"/>
                <a:ea typeface="Calibri"/>
                <a:cs typeface="Calibri"/>
                <a:sym typeface="Calibri"/>
              </a:rPr>
              <a:t/>
            </a:r>
            <a:br>
              <a:rPr lang="en-US" sz="2000" b="0" i="0" u="none" strike="noStrike" cap="none" baseline="0" dirty="0" smtClean="0">
                <a:solidFill>
                  <a:schemeClr val="tx1"/>
                </a:solidFill>
                <a:latin typeface="Calibri"/>
                <a:ea typeface="Calibri"/>
                <a:cs typeface="Calibri"/>
                <a:sym typeface="Calibri"/>
              </a:rPr>
            </a:br>
            <a:r>
              <a:rPr lang="en-US" sz="2000" dirty="0" smtClean="0">
                <a:latin typeface="Calibri"/>
                <a:ea typeface="Calibri"/>
                <a:cs typeface="Calibri"/>
                <a:sym typeface="Calibri"/>
              </a:rPr>
              <a:t>*</a:t>
            </a:r>
            <a:r>
              <a:rPr lang="en-US" sz="2000" dirty="0">
                <a:latin typeface="Calibri"/>
                <a:ea typeface="Calibri"/>
                <a:cs typeface="Calibri"/>
                <a:sym typeface="Calibri"/>
              </a:rPr>
              <a:t>Draghi says “We will do what we must to raise inflation”, crushing the Euro, cut expectations bumped up from 10 to 20 basis points, watch for profit taking on announcement to create another entry point</a:t>
            </a:r>
            <a:br>
              <a:rPr lang="en-US" sz="2000" dirty="0">
                <a:latin typeface="Calibri"/>
                <a:ea typeface="Calibri"/>
                <a:cs typeface="Calibri"/>
                <a:sym typeface="Calibri"/>
              </a:rPr>
            </a:br>
            <a:r>
              <a:rPr lang="en-US" sz="2000" b="0" i="0" u="none" strike="noStrike" cap="none" baseline="0" dirty="0" smtClean="0">
                <a:solidFill>
                  <a:schemeClr val="tx1"/>
                </a:solidFill>
                <a:latin typeface="Calibri"/>
                <a:ea typeface="Calibri"/>
                <a:cs typeface="Calibri"/>
                <a:sym typeface="Calibri"/>
              </a:rPr>
              <a:t/>
            </a:r>
            <a:br>
              <a:rPr lang="en-US" sz="2000" b="0" i="0" u="none" strike="noStrike" cap="none" baseline="0" dirty="0" smtClean="0">
                <a:solidFill>
                  <a:schemeClr val="tx1"/>
                </a:solidFill>
                <a:latin typeface="Calibri"/>
                <a:ea typeface="Calibri"/>
                <a:cs typeface="Calibri"/>
                <a:sym typeface="Calibri"/>
              </a:rPr>
            </a:br>
            <a:r>
              <a:rPr lang="en-US" sz="2000" b="0" i="0" u="none" strike="noStrike" cap="none" baseline="0" dirty="0" smtClean="0">
                <a:solidFill>
                  <a:schemeClr val="tx1"/>
                </a:solidFill>
                <a:latin typeface="Calibri"/>
                <a:ea typeface="Calibri"/>
                <a:cs typeface="Calibri"/>
                <a:sym typeface="Calibri"/>
              </a:rPr>
              <a:t>*The</a:t>
            </a:r>
            <a:r>
              <a:rPr lang="en-US" sz="2000" b="0" i="0" u="none" strike="noStrike" cap="none" dirty="0" smtClean="0">
                <a:solidFill>
                  <a:schemeClr val="tx1"/>
                </a:solidFill>
                <a:latin typeface="Calibri"/>
                <a:ea typeface="Calibri"/>
                <a:cs typeface="Calibri"/>
                <a:sym typeface="Calibri"/>
              </a:rPr>
              <a:t> US will be simultaneously raising rate while Europe cuts rates for the first time since 1994, sets up a perfect long dollar trade</a:t>
            </a:r>
            <a:r>
              <a:rPr lang="en-US" sz="2000" b="0" i="0" u="none" strike="noStrike" cap="none" baseline="0" dirty="0" smtClean="0">
                <a:solidFill>
                  <a:srgbClr val="FF0000"/>
                </a:solidFill>
                <a:latin typeface="Calibri"/>
                <a:ea typeface="Calibri"/>
                <a:cs typeface="Calibri"/>
                <a:sym typeface="Calibri"/>
              </a:rPr>
              <a:t/>
            </a:r>
            <a:br>
              <a:rPr lang="en-US" sz="2000" b="0" i="0" u="none" strike="noStrike" cap="none" baseline="0" dirty="0" smtClean="0">
                <a:solidFill>
                  <a:srgbClr val="FF0000"/>
                </a:solidFill>
                <a:latin typeface="Calibri"/>
                <a:ea typeface="Calibri"/>
                <a:cs typeface="Calibri"/>
                <a:sym typeface="Calibri"/>
              </a:rPr>
            </a:br>
            <a:r>
              <a:rPr lang="en-US" sz="2000" b="0" i="0" u="none" strike="noStrike" cap="none" dirty="0" smtClean="0">
                <a:latin typeface="Calibri"/>
                <a:ea typeface="Calibri"/>
                <a:cs typeface="Calibri"/>
                <a:sym typeface="Calibri"/>
              </a:rPr>
              <a:t/>
            </a:r>
            <a:br>
              <a:rPr lang="en-US" sz="2000" b="0" i="0" u="none" strike="noStrike" cap="none" dirty="0" smtClean="0">
                <a:latin typeface="Calibri"/>
                <a:ea typeface="Calibri"/>
                <a:cs typeface="Calibri"/>
                <a:sym typeface="Calibri"/>
              </a:rPr>
            </a:br>
            <a:r>
              <a:rPr lang="en-US" sz="2000" b="0" i="0" u="none" strike="noStrike" cap="none" dirty="0" smtClean="0">
                <a:latin typeface="Calibri"/>
                <a:ea typeface="Calibri"/>
                <a:cs typeface="Calibri"/>
                <a:sym typeface="Calibri"/>
              </a:rPr>
              <a:t>*Hedge fund dollar longs in triple in</a:t>
            </a:r>
            <a:br>
              <a:rPr lang="en-US" sz="2000" b="0" i="0" u="none" strike="noStrike" cap="none" dirty="0" smtClean="0">
                <a:latin typeface="Calibri"/>
                <a:ea typeface="Calibri"/>
                <a:cs typeface="Calibri"/>
                <a:sym typeface="Calibri"/>
              </a:rPr>
            </a:br>
            <a:r>
              <a:rPr lang="en-US" sz="2000" b="0" i="0" u="none" strike="noStrike" cap="none" dirty="0" smtClean="0">
                <a:latin typeface="Calibri"/>
                <a:ea typeface="Calibri"/>
                <a:cs typeface="Calibri"/>
                <a:sym typeface="Calibri"/>
              </a:rPr>
              <a:t> recent weeks to $45 billion. </a:t>
            </a:r>
            <a:r>
              <a:rPr lang="en-US" sz="2000" b="0" i="0" u="none" strike="noStrike" cap="none" dirty="0" smtClean="0">
                <a:solidFill>
                  <a:srgbClr val="FF0000"/>
                </a:solidFill>
                <a:latin typeface="Calibri"/>
                <a:ea typeface="Calibri"/>
                <a:cs typeface="Calibri"/>
                <a:sym typeface="Calibri"/>
              </a:rPr>
              <a:t/>
            </a:r>
            <a:br>
              <a:rPr lang="en-US" sz="2000" b="0" i="0" u="none" strike="noStrike" cap="none" dirty="0" smtClean="0">
                <a:solidFill>
                  <a:srgbClr val="FF0000"/>
                </a:solidFill>
                <a:latin typeface="Calibri"/>
                <a:ea typeface="Calibri"/>
                <a:cs typeface="Calibri"/>
                <a:sym typeface="Calibri"/>
              </a:rPr>
            </a:br>
            <a:r>
              <a:rPr lang="en-US" sz="2000" b="0" i="0" u="none" strike="noStrike" cap="none" dirty="0" smtClean="0">
                <a:solidFill>
                  <a:srgbClr val="FF0000"/>
                </a:solidFill>
                <a:latin typeface="Calibri"/>
                <a:ea typeface="Calibri"/>
                <a:cs typeface="Calibri"/>
                <a:sym typeface="Calibri"/>
              </a:rPr>
              <a:t/>
            </a:r>
            <a:br>
              <a:rPr lang="en-US" sz="2000" b="0" i="0" u="none" strike="noStrike" cap="none" dirty="0" smtClean="0">
                <a:solidFill>
                  <a:srgbClr val="FF0000"/>
                </a:solidFill>
                <a:latin typeface="Calibri"/>
                <a:ea typeface="Calibri"/>
                <a:cs typeface="Calibri"/>
                <a:sym typeface="Calibri"/>
              </a:rPr>
            </a:br>
            <a:r>
              <a:rPr lang="en-US" sz="2000" b="0" i="0" u="none" strike="noStrike" cap="none" dirty="0" smtClean="0">
                <a:latin typeface="Calibri"/>
                <a:ea typeface="Calibri"/>
                <a:cs typeface="Calibri"/>
                <a:sym typeface="Calibri"/>
              </a:rPr>
              <a:t>*Strong dollar is looking like a sure thing</a:t>
            </a:r>
            <a:br>
              <a:rPr lang="en-US" sz="2000" b="0" i="0" u="none" strike="noStrike" cap="none" dirty="0" smtClean="0">
                <a:latin typeface="Calibri"/>
                <a:ea typeface="Calibri"/>
                <a:cs typeface="Calibri"/>
                <a:sym typeface="Calibri"/>
              </a:rPr>
            </a:br>
            <a:r>
              <a:rPr lang="en-US" sz="2000" b="0" i="0" u="none" strike="noStrike" cap="none" dirty="0" smtClean="0">
                <a:latin typeface="Calibri"/>
                <a:ea typeface="Calibri"/>
                <a:cs typeface="Calibri"/>
                <a:sym typeface="Calibri"/>
              </a:rPr>
              <a:t> for rest of 2015, buy every dip</a:t>
            </a:r>
            <a:br>
              <a:rPr lang="en-US" sz="2000" b="0" i="0" u="none" strike="noStrike" cap="none" dirty="0" smtClean="0">
                <a:latin typeface="Calibri"/>
                <a:ea typeface="Calibri"/>
                <a:cs typeface="Calibri"/>
                <a:sym typeface="Calibri"/>
              </a:rPr>
            </a:br>
            <a:r>
              <a:rPr lang="en-US" sz="2000" b="0" i="0" u="none" strike="noStrike" cap="none" dirty="0" smtClean="0">
                <a:solidFill>
                  <a:srgbClr val="FF0000"/>
                </a:solidFill>
                <a:latin typeface="Calibri"/>
                <a:ea typeface="Calibri"/>
                <a:cs typeface="Calibri"/>
                <a:sym typeface="Calibri"/>
              </a:rPr>
              <a:t/>
            </a:r>
            <a:br>
              <a:rPr lang="en-US" sz="2000" b="0" i="0" u="none" strike="noStrike" cap="none" dirty="0" smtClean="0">
                <a:solidFill>
                  <a:srgbClr val="FF0000"/>
                </a:solidFill>
                <a:latin typeface="Calibri"/>
                <a:ea typeface="Calibri"/>
                <a:cs typeface="Calibri"/>
                <a:sym typeface="Calibri"/>
              </a:rPr>
            </a:br>
            <a:r>
              <a:rPr lang="en-US" sz="2000" b="0" i="0" u="none" strike="noStrike" cap="none" dirty="0" smtClean="0">
                <a:solidFill>
                  <a:schemeClr val="tx1"/>
                </a:solidFill>
                <a:latin typeface="Calibri"/>
                <a:ea typeface="Calibri"/>
                <a:cs typeface="Calibri"/>
                <a:sym typeface="Calibri"/>
              </a:rPr>
              <a:t>*Swiss franc hits five year low</a:t>
            </a:r>
            <a:br>
              <a:rPr lang="en-US" sz="2000" b="0" i="0" u="none" strike="noStrike" cap="none" dirty="0" smtClean="0">
                <a:solidFill>
                  <a:schemeClr val="tx1"/>
                </a:solidFill>
                <a:latin typeface="Calibri"/>
                <a:ea typeface="Calibri"/>
                <a:cs typeface="Calibri"/>
                <a:sym typeface="Calibri"/>
              </a:rPr>
            </a:br>
            <a:r>
              <a:rPr lang="en-US" sz="2000" b="0" i="0" u="none" strike="noStrike" cap="none" dirty="0" smtClean="0">
                <a:solidFill>
                  <a:srgbClr val="FF0000"/>
                </a:solidFill>
                <a:latin typeface="Calibri"/>
                <a:ea typeface="Calibri"/>
                <a:cs typeface="Calibri"/>
                <a:sym typeface="Calibri"/>
              </a:rPr>
              <a:t/>
            </a:r>
            <a:br>
              <a:rPr lang="en-US" sz="2000" b="0" i="0" u="none" strike="noStrike" cap="none" dirty="0" smtClean="0">
                <a:solidFill>
                  <a:srgbClr val="FF0000"/>
                </a:solidFill>
                <a:latin typeface="Calibri"/>
                <a:ea typeface="Calibri"/>
                <a:cs typeface="Calibri"/>
                <a:sym typeface="Calibri"/>
              </a:rPr>
            </a:br>
            <a:r>
              <a:rPr lang="en-US" sz="2000" dirty="0" smtClean="0">
                <a:solidFill>
                  <a:srgbClr val="FF0000"/>
                </a:solidFill>
                <a:latin typeface="Calibri"/>
                <a:ea typeface="Calibri"/>
                <a:cs typeface="Calibri"/>
                <a:sym typeface="Calibri"/>
              </a:rPr>
              <a:t/>
            </a:r>
            <a:br>
              <a:rPr lang="en-US" sz="2000" dirty="0" smtClean="0">
                <a:solidFill>
                  <a:srgbClr val="FF0000"/>
                </a:solidFill>
                <a:latin typeface="Calibri"/>
                <a:ea typeface="Calibri"/>
                <a:cs typeface="Calibri"/>
                <a:sym typeface="Calibri"/>
              </a:rPr>
            </a:br>
            <a:endParaRPr lang="en-US" sz="2200" b="0" i="0" u="none" strike="noStrike" cap="none" baseline="0" dirty="0">
              <a:solidFill>
                <a:srgbClr val="FF0000"/>
              </a:solidFill>
              <a:latin typeface="Calibri"/>
              <a:ea typeface="Calibri"/>
              <a:cs typeface="Calibri"/>
              <a:sym typeface="Calibri"/>
            </a:endParaRPr>
          </a:p>
        </p:txBody>
      </p:sp>
      <p:pic>
        <p:nvPicPr>
          <p:cNvPr id="2" name="Picture 1" descr="oneway.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324600" y="3962400"/>
            <a:ext cx="2286000" cy="2672862"/>
          </a:xfrm>
          <a:prstGeom prst="rect">
            <a:avLst/>
          </a:prstGeom>
        </p:spPr>
      </p:pic>
    </p:spTree>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lvl="0">
              <a:buClr>
                <a:schemeClr val="dk1"/>
              </a:buClr>
              <a:buSzPct val="25000"/>
            </a:pPr>
            <a:r>
              <a:rPr lang="en-US" sz="2400" b="0" i="0" u="none" strike="noStrike" cap="none" baseline="0" dirty="0" smtClean="0">
                <a:solidFill>
                  <a:schemeClr val="dk1"/>
                </a:solidFill>
                <a:latin typeface="Calibri"/>
                <a:ea typeface="Calibri"/>
                <a:cs typeface="Calibri"/>
                <a:sym typeface="Calibri"/>
              </a:rPr>
              <a:t/>
            </a:r>
            <a:br>
              <a:rPr lang="en-US" sz="2400" b="0" i="0" u="none" strike="noStrike" cap="none" baseline="0" dirty="0" smtClean="0">
                <a:solidFill>
                  <a:schemeClr val="dk1"/>
                </a:solidFill>
                <a:latin typeface="Calibri"/>
                <a:ea typeface="Calibri"/>
                <a:cs typeface="Calibri"/>
                <a:sym typeface="Calibri"/>
              </a:rPr>
            </a:br>
            <a:r>
              <a:rPr lang="en-US" sz="2400" b="0" i="0" u="none" strike="noStrike" cap="none" baseline="0" dirty="0" smtClean="0">
                <a:solidFill>
                  <a:schemeClr val="dk1"/>
                </a:solidFill>
                <a:latin typeface="Calibri"/>
                <a:ea typeface="Calibri"/>
                <a:cs typeface="Calibri"/>
                <a:sym typeface="Calibri"/>
              </a:rPr>
              <a:t/>
            </a:r>
            <a:br>
              <a:rPr lang="en-US" sz="2400" b="0" i="0" u="none" strike="noStrike" cap="none" baseline="0" dirty="0" smtClean="0">
                <a:solidFill>
                  <a:schemeClr val="dk1"/>
                </a:solidFill>
                <a:latin typeface="Calibri"/>
                <a:ea typeface="Calibri"/>
                <a:cs typeface="Calibri"/>
                <a:sym typeface="Calibri"/>
              </a:rPr>
            </a:br>
            <a:r>
              <a:rPr lang="en-US" sz="2400" b="0" i="0" u="none" strike="noStrike" cap="none" baseline="0" dirty="0" smtClean="0">
                <a:solidFill>
                  <a:schemeClr val="dk1"/>
                </a:solidFill>
                <a:latin typeface="Calibri"/>
                <a:ea typeface="Calibri"/>
                <a:cs typeface="Calibri"/>
                <a:sym typeface="Calibri"/>
              </a:rPr>
              <a:t/>
            </a:r>
            <a:br>
              <a:rPr lang="en-US" sz="2400" b="0" i="0" u="none" strike="noStrike" cap="none" baseline="0" dirty="0" smtClean="0">
                <a:solidFill>
                  <a:schemeClr val="dk1"/>
                </a:solidFill>
                <a:latin typeface="Calibri"/>
                <a:ea typeface="Calibri"/>
                <a:cs typeface="Calibri"/>
                <a:sym typeface="Calibri"/>
              </a:rPr>
            </a:br>
            <a:r>
              <a:rPr lang="en-US" sz="2400" b="0" i="0" u="none" strike="noStrike" cap="none" baseline="0" dirty="0" smtClean="0">
                <a:solidFill>
                  <a:schemeClr val="dk1"/>
                </a:solidFill>
                <a:latin typeface="Calibri"/>
                <a:ea typeface="Calibri"/>
                <a:cs typeface="Calibri"/>
                <a:sym typeface="Calibri"/>
              </a:rPr>
              <a:t>Euro (</a:t>
            </a:r>
            <a:r>
              <a:rPr lang="en-US" sz="2400" dirty="0" smtClean="0">
                <a:solidFill>
                  <a:schemeClr val="dk1"/>
                </a:solidFill>
                <a:latin typeface="Calibri"/>
                <a:ea typeface="Calibri"/>
                <a:cs typeface="Calibri"/>
                <a:sym typeface="Calibri"/>
              </a:rPr>
              <a:t>$XEU</a:t>
            </a:r>
            <a:r>
              <a:rPr lang="en-US" sz="2400" b="0" i="0" u="none" strike="noStrike" cap="none" baseline="0" dirty="0" smtClean="0">
                <a:solidFill>
                  <a:schemeClr val="dk1"/>
                </a:solidFill>
                <a:latin typeface="Calibri"/>
                <a:ea typeface="Calibri"/>
                <a:cs typeface="Calibri"/>
                <a:sym typeface="Calibri"/>
              </a:rPr>
              <a:t>),</a:t>
            </a:r>
            <a:r>
              <a:rPr lang="en-US" sz="2400" b="0" i="0" u="none" strike="noStrike" cap="none" dirty="0" smtClean="0">
                <a:solidFill>
                  <a:schemeClr val="dk1"/>
                </a:solidFill>
                <a:latin typeface="Calibri"/>
                <a:ea typeface="Calibri"/>
                <a:cs typeface="Calibri"/>
                <a:sym typeface="Calibri"/>
              </a:rPr>
              <a:t> (FXE), (EUO)-Short a Double Position</a:t>
            </a:r>
            <a:br>
              <a:rPr lang="en-US" sz="2400" b="0" i="0" u="none" strike="noStrike" cap="none" dirty="0" smtClean="0">
                <a:solidFill>
                  <a:schemeClr val="dk1"/>
                </a:solidFill>
                <a:latin typeface="Calibri"/>
                <a:ea typeface="Calibri"/>
                <a:cs typeface="Calibri"/>
                <a:sym typeface="Calibri"/>
              </a:rPr>
            </a:br>
            <a:r>
              <a:rPr lang="en-US" sz="1800" b="0" i="0" u="none" strike="noStrike" cap="none" dirty="0" smtClean="0">
                <a:solidFill>
                  <a:schemeClr val="dk1"/>
                </a:solidFill>
                <a:latin typeface="Calibri"/>
                <a:ea typeface="Calibri"/>
                <a:cs typeface="Calibri"/>
                <a:sym typeface="Calibri"/>
              </a:rPr>
              <a:t>took profits on long the 12/$111-$114 vertical bear put debit spread</a:t>
            </a:r>
            <a:r>
              <a:rPr lang="en-US" sz="1800" b="0" i="0" u="none" strike="noStrike" cap="none" baseline="0" dirty="0" smtClean="0">
                <a:solidFill>
                  <a:schemeClr val="dk1"/>
                </a:solidFill>
                <a:latin typeface="Calibri"/>
                <a:ea typeface="Calibri"/>
                <a:cs typeface="Calibri"/>
                <a:sym typeface="Calibri"/>
              </a:rPr>
              <a:t/>
            </a:r>
            <a:br>
              <a:rPr lang="en-US" sz="1800" b="0" i="0" u="none" strike="noStrike" cap="none" baseline="0" dirty="0" smtClean="0">
                <a:solidFill>
                  <a:schemeClr val="dk1"/>
                </a:solidFill>
                <a:latin typeface="Calibri"/>
                <a:ea typeface="Calibri"/>
                <a:cs typeface="Calibri"/>
                <a:sym typeface="Calibri"/>
              </a:rPr>
            </a:br>
            <a:r>
              <a:rPr lang="en-US" sz="1800" dirty="0" smtClean="0">
                <a:solidFill>
                  <a:schemeClr val="dk1"/>
                </a:solidFill>
                <a:latin typeface="Calibri"/>
                <a:ea typeface="Calibri"/>
                <a:cs typeface="Calibri"/>
                <a:sym typeface="Calibri"/>
              </a:rPr>
              <a:t>long </a:t>
            </a:r>
            <a:r>
              <a:rPr lang="en-US" sz="1800" dirty="0">
                <a:solidFill>
                  <a:schemeClr val="dk1"/>
                </a:solidFill>
                <a:latin typeface="Calibri"/>
                <a:ea typeface="Calibri"/>
                <a:cs typeface="Calibri"/>
                <a:sym typeface="Calibri"/>
              </a:rPr>
              <a:t>the 12/$</a:t>
            </a:r>
            <a:r>
              <a:rPr lang="en-US" sz="1800" dirty="0" smtClean="0">
                <a:solidFill>
                  <a:schemeClr val="dk1"/>
                </a:solidFill>
                <a:latin typeface="Calibri"/>
                <a:ea typeface="Calibri"/>
                <a:cs typeface="Calibri"/>
                <a:sym typeface="Calibri"/>
              </a:rPr>
              <a:t>108-</a:t>
            </a:r>
            <a:r>
              <a:rPr lang="en-US" sz="1800" dirty="0">
                <a:solidFill>
                  <a:schemeClr val="dk1"/>
                </a:solidFill>
                <a:latin typeface="Calibri"/>
                <a:ea typeface="Calibri"/>
                <a:cs typeface="Calibri"/>
                <a:sym typeface="Calibri"/>
              </a:rPr>
              <a:t>$</a:t>
            </a:r>
            <a:r>
              <a:rPr lang="en-US" sz="1800" dirty="0" smtClean="0">
                <a:solidFill>
                  <a:schemeClr val="dk1"/>
                </a:solidFill>
                <a:latin typeface="Calibri"/>
                <a:ea typeface="Calibri"/>
                <a:cs typeface="Calibri"/>
                <a:sym typeface="Calibri"/>
              </a:rPr>
              <a:t>111 </a:t>
            </a:r>
            <a:r>
              <a:rPr lang="en-US" sz="1800" dirty="0">
                <a:solidFill>
                  <a:schemeClr val="dk1"/>
                </a:solidFill>
                <a:latin typeface="Calibri"/>
                <a:ea typeface="Calibri"/>
                <a:cs typeface="Calibri"/>
                <a:sym typeface="Calibri"/>
              </a:rPr>
              <a:t>vertical bear put debit spread</a:t>
            </a:r>
            <a:r>
              <a:rPr lang="en-US" sz="1600" dirty="0">
                <a:solidFill>
                  <a:schemeClr val="dk1"/>
                </a:solidFill>
                <a:latin typeface="Calibri"/>
                <a:ea typeface="Calibri"/>
                <a:cs typeface="Calibri"/>
                <a:sym typeface="Calibri"/>
              </a:rPr>
              <a:t/>
            </a:r>
            <a:br>
              <a:rPr lang="en-US" sz="1600" dirty="0">
                <a:solidFill>
                  <a:schemeClr val="dk1"/>
                </a:solidFill>
                <a:latin typeface="Calibri"/>
                <a:ea typeface="Calibri"/>
                <a:cs typeface="Calibri"/>
                <a:sym typeface="Calibri"/>
              </a:rPr>
            </a:br>
            <a:r>
              <a:rPr lang="en-US" sz="2000" b="0" i="0" u="none" strike="noStrike" cap="none" dirty="0" smtClean="0">
                <a:solidFill>
                  <a:schemeClr val="dk1"/>
                </a:solidFill>
                <a:latin typeface="Calibri"/>
                <a:ea typeface="Calibri"/>
                <a:cs typeface="Calibri"/>
                <a:sym typeface="Calibri"/>
              </a:rPr>
              <a:t/>
            </a:r>
            <a:br>
              <a:rPr lang="en-US" sz="2000" b="0" i="0" u="none" strike="noStrike" cap="none" dirty="0" smtClean="0">
                <a:solidFill>
                  <a:schemeClr val="dk1"/>
                </a:solidFill>
                <a:latin typeface="Calibri"/>
                <a:ea typeface="Calibri"/>
                <a:cs typeface="Calibri"/>
                <a:sym typeface="Calibri"/>
              </a:rPr>
            </a:br>
            <a:r>
              <a:rPr lang="en-US" sz="2000" b="0" i="0" u="none" strike="noStrike" cap="none" baseline="0" dirty="0" smtClean="0">
                <a:solidFill>
                  <a:schemeClr val="dk1"/>
                </a:solidFill>
                <a:latin typeface="Calibri"/>
                <a:ea typeface="Calibri"/>
                <a:cs typeface="Calibri"/>
                <a:sym typeface="Calibri"/>
              </a:rPr>
              <a:t/>
            </a:r>
            <a:br>
              <a:rPr lang="en-US" sz="2000" b="0" i="0" u="none" strike="noStrike" cap="none" baseline="0" dirty="0" smtClean="0">
                <a:solidFill>
                  <a:schemeClr val="dk1"/>
                </a:solidFill>
                <a:latin typeface="Calibri"/>
                <a:ea typeface="Calibri"/>
                <a:cs typeface="Calibri"/>
                <a:sym typeface="Calibri"/>
              </a:rPr>
            </a:br>
            <a:r>
              <a:rPr lang="en-US" sz="2000" dirty="0" smtClean="0">
                <a:solidFill>
                  <a:schemeClr val="dk1"/>
                </a:solidFill>
                <a:latin typeface="Calibri"/>
                <a:ea typeface="Calibri"/>
                <a:cs typeface="Calibri"/>
                <a:sym typeface="Calibri"/>
              </a:rPr>
              <a:t/>
            </a:r>
            <a:br>
              <a:rPr lang="en-US" sz="2000" dirty="0" smtClean="0">
                <a:solidFill>
                  <a:schemeClr val="dk1"/>
                </a:solidFill>
                <a:latin typeface="Calibri"/>
                <a:ea typeface="Calibri"/>
                <a:cs typeface="Calibri"/>
                <a:sym typeface="Calibri"/>
              </a:rPr>
            </a:br>
            <a:endParaRPr lang="en-US" sz="20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1140604" y="1511300"/>
            <a:ext cx="6860396" cy="5194300"/>
          </a:xfrm>
          <a:prstGeom prst="rect">
            <a:avLst/>
          </a:prstGeom>
        </p:spPr>
      </p:pic>
    </p:spTree>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0" i="0" u="none" strike="noStrike" cap="none" baseline="0" dirty="0" smtClean="0">
                <a:solidFill>
                  <a:schemeClr val="dk1"/>
                </a:solidFill>
                <a:latin typeface="Calibri"/>
                <a:ea typeface="Calibri"/>
                <a:cs typeface="Calibri"/>
                <a:sym typeface="Calibri"/>
              </a:rPr>
              <a:t/>
            </a:r>
            <a:br>
              <a:rPr lang="en-US" sz="2400" b="0" i="0" u="none" strike="noStrike" cap="none" baseline="0" dirty="0" smtClean="0">
                <a:solidFill>
                  <a:schemeClr val="dk1"/>
                </a:solidFill>
                <a:latin typeface="Calibri"/>
                <a:ea typeface="Calibri"/>
                <a:cs typeface="Calibri"/>
                <a:sym typeface="Calibri"/>
              </a:rPr>
            </a:br>
            <a:r>
              <a:rPr lang="en-US" sz="2400" b="0" i="0" u="none" strike="noStrike" cap="none" baseline="0" dirty="0" smtClean="0">
                <a:solidFill>
                  <a:schemeClr val="dk1"/>
                </a:solidFill>
                <a:latin typeface="Calibri"/>
                <a:ea typeface="Calibri"/>
                <a:cs typeface="Calibri"/>
                <a:sym typeface="Calibri"/>
              </a:rPr>
              <a:t/>
            </a:r>
            <a:br>
              <a:rPr lang="en-US" sz="2400" b="0" i="0" u="none" strike="noStrike" cap="none" baseline="0" dirty="0" smtClean="0">
                <a:solidFill>
                  <a:schemeClr val="dk1"/>
                </a:solidFill>
                <a:latin typeface="Calibri"/>
                <a:ea typeface="Calibri"/>
                <a:cs typeface="Calibri"/>
                <a:sym typeface="Calibri"/>
              </a:rPr>
            </a:br>
            <a:r>
              <a:rPr lang="en-US" sz="2400" b="0" i="0" u="none" strike="noStrike" cap="none" baseline="0" dirty="0" smtClean="0">
                <a:solidFill>
                  <a:schemeClr val="dk1"/>
                </a:solidFill>
                <a:latin typeface="Calibri"/>
                <a:ea typeface="Calibri"/>
                <a:cs typeface="Calibri"/>
                <a:sym typeface="Calibri"/>
              </a:rPr>
              <a:t>Long </a:t>
            </a:r>
            <a:r>
              <a:rPr lang="en-US" sz="2400" b="0" i="0" u="none" strike="noStrike" cap="none" baseline="0" dirty="0">
                <a:solidFill>
                  <a:schemeClr val="dk1"/>
                </a:solidFill>
                <a:latin typeface="Calibri"/>
                <a:ea typeface="Calibri"/>
                <a:cs typeface="Calibri"/>
                <a:sym typeface="Calibri"/>
              </a:rPr>
              <a:t>Dollar Index </a:t>
            </a:r>
            <a:r>
              <a:rPr lang="en-US" sz="2400" b="0" i="0" u="none" strike="noStrike" cap="none" baseline="0" dirty="0" smtClean="0">
                <a:solidFill>
                  <a:schemeClr val="dk1"/>
                </a:solidFill>
                <a:latin typeface="Calibri"/>
                <a:ea typeface="Calibri"/>
                <a:cs typeface="Calibri"/>
                <a:sym typeface="Calibri"/>
              </a:rPr>
              <a:t>(</a:t>
            </a:r>
            <a:r>
              <a:rPr lang="en-US" sz="2400" dirty="0" smtClean="0">
                <a:solidFill>
                  <a:schemeClr val="dk1"/>
                </a:solidFill>
                <a:latin typeface="Calibri"/>
                <a:ea typeface="Calibri"/>
                <a:cs typeface="Calibri"/>
                <a:sym typeface="Calibri"/>
              </a:rPr>
              <a:t>UUP</a:t>
            </a:r>
            <a:r>
              <a:rPr lang="en-US" sz="2400" b="0" i="0" u="none" strike="noStrike" cap="none" baseline="0" dirty="0" smtClean="0">
                <a:solidFill>
                  <a:schemeClr val="dk1"/>
                </a:solidFill>
                <a:latin typeface="Calibri"/>
                <a:ea typeface="Calibri"/>
                <a:cs typeface="Calibri"/>
                <a:sym typeface="Calibri"/>
              </a:rPr>
              <a:t>)-Up, Up and Away</a:t>
            </a:r>
            <a:br>
              <a:rPr lang="en-US" sz="2400" b="0" i="0" u="none" strike="noStrike" cap="none" baseline="0" dirty="0" smtClean="0">
                <a:solidFill>
                  <a:schemeClr val="dk1"/>
                </a:solidFill>
                <a:latin typeface="Calibri"/>
                <a:ea typeface="Calibri"/>
                <a:cs typeface="Calibri"/>
                <a:sym typeface="Calibri"/>
              </a:rPr>
            </a:br>
            <a:r>
              <a:rPr lang="en-US" sz="2400" b="0" i="0" u="none" strike="noStrike" cap="none" baseline="0" dirty="0" smtClean="0">
                <a:solidFill>
                  <a:schemeClr val="dk1"/>
                </a:solidFill>
                <a:latin typeface="Calibri"/>
                <a:ea typeface="Calibri"/>
                <a:cs typeface="Calibri"/>
                <a:sym typeface="Calibri"/>
              </a:rPr>
              <a:t/>
            </a:r>
            <a:br>
              <a:rPr lang="en-US" sz="2400" b="0" i="0" u="none" strike="noStrike" cap="none" baseline="0" dirty="0" smtClean="0">
                <a:solidFill>
                  <a:schemeClr val="dk1"/>
                </a:solidFill>
                <a:latin typeface="Calibri"/>
                <a:ea typeface="Calibri"/>
                <a:cs typeface="Calibri"/>
                <a:sym typeface="Calibri"/>
              </a:rPr>
            </a:br>
            <a:r>
              <a:rPr lang="en-US" sz="2400" b="0" i="0" u="none" strike="noStrike" cap="none" baseline="0" dirty="0" smtClean="0">
                <a:solidFill>
                  <a:schemeClr val="dk1"/>
                </a:solidFill>
                <a:latin typeface="Calibri"/>
                <a:ea typeface="Calibri"/>
                <a:cs typeface="Calibri"/>
                <a:sym typeface="Calibri"/>
              </a:rPr>
              <a:t/>
            </a:r>
            <a:br>
              <a:rPr lang="en-US" sz="2400" b="0" i="0" u="none" strike="noStrike" cap="none" baseline="0" dirty="0" smtClean="0">
                <a:solidFill>
                  <a:schemeClr val="dk1"/>
                </a:solidFill>
                <a:latin typeface="Calibri"/>
                <a:ea typeface="Calibri"/>
                <a:cs typeface="Calibri"/>
                <a:sym typeface="Calibri"/>
              </a:rPr>
            </a:br>
            <a:r>
              <a:rPr lang="en-US" sz="2400" b="0" i="0" u="none" strike="noStrike" cap="none" baseline="0" dirty="0" smtClean="0">
                <a:solidFill>
                  <a:schemeClr val="dk1"/>
                </a:solidFill>
                <a:latin typeface="Calibri"/>
                <a:ea typeface="Calibri"/>
                <a:cs typeface="Calibri"/>
                <a:sym typeface="Calibri"/>
              </a:rPr>
              <a:t/>
            </a:r>
            <a:br>
              <a:rPr lang="en-US" sz="2400" b="0" i="0" u="none" strike="noStrike" cap="none" baseline="0" dirty="0" smtClean="0">
                <a:solidFill>
                  <a:schemeClr val="dk1"/>
                </a:solidFill>
                <a:latin typeface="Calibri"/>
                <a:ea typeface="Calibri"/>
                <a:cs typeface="Calibri"/>
                <a:sym typeface="Calibri"/>
              </a:rPr>
            </a:br>
            <a:endParaRPr lang="en-US" sz="20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457200" y="1066800"/>
            <a:ext cx="8153400" cy="5562600"/>
          </a:xfrm>
          <a:prstGeom prst="rect">
            <a:avLst/>
          </a:prstGeom>
        </p:spPr>
      </p:pic>
    </p:spTree>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457200" y="3048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dirty="0" smtClean="0">
                <a:solidFill>
                  <a:schemeClr val="dk1"/>
                </a:solidFill>
                <a:latin typeface="Calibri"/>
                <a:ea typeface="Calibri"/>
                <a:cs typeface="Calibri"/>
                <a:sym typeface="Calibri"/>
              </a:rPr>
              <a:t/>
            </a:r>
            <a:br>
              <a:rPr lang="en-US" sz="2400" dirty="0" smtClean="0">
                <a:solidFill>
                  <a:schemeClr val="dk1"/>
                </a:solidFill>
                <a:latin typeface="Calibri"/>
                <a:ea typeface="Calibri"/>
                <a:cs typeface="Calibri"/>
                <a:sym typeface="Calibri"/>
              </a:rPr>
            </a:br>
            <a:r>
              <a:rPr lang="en-US" sz="2400" dirty="0" smtClean="0">
                <a:solidFill>
                  <a:schemeClr val="dk1"/>
                </a:solidFill>
                <a:latin typeface="Calibri"/>
                <a:ea typeface="Calibri"/>
                <a:cs typeface="Calibri"/>
                <a:sym typeface="Calibri"/>
              </a:rPr>
              <a:t/>
            </a:r>
            <a:br>
              <a:rPr lang="en-US" sz="2400" dirty="0" smtClean="0">
                <a:solidFill>
                  <a:schemeClr val="dk1"/>
                </a:solidFill>
                <a:latin typeface="Calibri"/>
                <a:ea typeface="Calibri"/>
                <a:cs typeface="Calibri"/>
                <a:sym typeface="Calibri"/>
              </a:rPr>
            </a:br>
            <a:r>
              <a:rPr lang="en-US" sz="2400" dirty="0" smtClean="0">
                <a:solidFill>
                  <a:schemeClr val="dk1"/>
                </a:solidFill>
                <a:latin typeface="Calibri"/>
                <a:ea typeface="Calibri"/>
                <a:cs typeface="Calibri"/>
                <a:sym typeface="Calibri"/>
              </a:rPr>
              <a:t/>
            </a:r>
            <a:br>
              <a:rPr lang="en-US" sz="2400" dirty="0" smtClean="0">
                <a:solidFill>
                  <a:schemeClr val="dk1"/>
                </a:solidFill>
                <a:latin typeface="Calibri"/>
                <a:ea typeface="Calibri"/>
                <a:cs typeface="Calibri"/>
                <a:sym typeface="Calibri"/>
              </a:rPr>
            </a:br>
            <a:r>
              <a:rPr lang="en-US" sz="2400" dirty="0" smtClean="0">
                <a:solidFill>
                  <a:schemeClr val="dk1"/>
                </a:solidFill>
                <a:latin typeface="Calibri"/>
                <a:ea typeface="Calibri"/>
                <a:cs typeface="Calibri"/>
                <a:sym typeface="Calibri"/>
              </a:rPr>
              <a:t>Canadian </a:t>
            </a:r>
            <a:r>
              <a:rPr lang="en-US" sz="2400" dirty="0" smtClean="0">
                <a:solidFill>
                  <a:schemeClr val="dk1"/>
                </a:solidFill>
                <a:latin typeface="Calibri"/>
                <a:ea typeface="Calibri"/>
                <a:cs typeface="Calibri"/>
                <a:sym typeface="Calibri"/>
              </a:rPr>
              <a:t>Dollar</a:t>
            </a:r>
            <a:r>
              <a:rPr lang="en-US" sz="2400" b="0" i="0" u="none" strike="noStrike" cap="none" baseline="0" dirty="0" smtClean="0">
                <a:solidFill>
                  <a:schemeClr val="dk1"/>
                </a:solidFill>
                <a:latin typeface="Calibri"/>
                <a:ea typeface="Calibri"/>
                <a:cs typeface="Calibri"/>
                <a:sym typeface="Calibri"/>
              </a:rPr>
              <a:t> </a:t>
            </a:r>
            <a:r>
              <a:rPr lang="en-US" sz="2400" b="0" i="0" u="none" strike="noStrike" cap="none" baseline="0" dirty="0">
                <a:solidFill>
                  <a:schemeClr val="dk1"/>
                </a:solidFill>
                <a:latin typeface="Calibri"/>
                <a:ea typeface="Calibri"/>
                <a:cs typeface="Calibri"/>
                <a:sym typeface="Calibri"/>
              </a:rPr>
              <a:t>(</a:t>
            </a:r>
            <a:r>
              <a:rPr lang="en-US" sz="2400" b="0" i="0" u="none" strike="noStrike" cap="none" baseline="0" dirty="0" smtClean="0">
                <a:solidFill>
                  <a:schemeClr val="dk1"/>
                </a:solidFill>
                <a:latin typeface="Calibri"/>
                <a:ea typeface="Calibri"/>
                <a:cs typeface="Calibri"/>
                <a:sym typeface="Calibri"/>
              </a:rPr>
              <a:t>FXC)-Commodity </a:t>
            </a:r>
            <a:r>
              <a:rPr lang="en-US" sz="2400" dirty="0" smtClean="0">
                <a:solidFill>
                  <a:schemeClr val="dk1"/>
                </a:solidFill>
                <a:latin typeface="Calibri"/>
                <a:ea typeface="Calibri"/>
                <a:cs typeface="Calibri"/>
                <a:sym typeface="Calibri"/>
              </a:rPr>
              <a:t>Disaster</a:t>
            </a:r>
            <a:r>
              <a:rPr lang="en-US" sz="2400" b="0" i="0" u="none" strike="noStrike" cap="none" baseline="0" dirty="0" smtClean="0">
                <a:solidFill>
                  <a:schemeClr val="dk1"/>
                </a:solidFill>
                <a:latin typeface="Calibri"/>
                <a:ea typeface="Calibri"/>
                <a:cs typeface="Calibri"/>
                <a:sym typeface="Calibri"/>
              </a:rPr>
              <a:t/>
            </a:r>
            <a:br>
              <a:rPr lang="en-US" sz="2400" b="0" i="0" u="none" strike="noStrike" cap="none" baseline="0" dirty="0" smtClean="0">
                <a:solidFill>
                  <a:schemeClr val="dk1"/>
                </a:solidFill>
                <a:latin typeface="Calibri"/>
                <a:ea typeface="Calibri"/>
                <a:cs typeface="Calibri"/>
                <a:sym typeface="Calibri"/>
              </a:rPr>
            </a:br>
            <a:r>
              <a:rPr lang="en-US" sz="2400" b="0" i="0" u="none" strike="noStrike" cap="none" baseline="0" dirty="0" smtClean="0">
                <a:solidFill>
                  <a:schemeClr val="dk1"/>
                </a:solidFill>
                <a:latin typeface="Calibri"/>
                <a:ea typeface="Calibri"/>
                <a:cs typeface="Calibri"/>
                <a:sym typeface="Calibri"/>
              </a:rPr>
              <a:t/>
            </a:r>
            <a:br>
              <a:rPr lang="en-US" sz="2400" b="0" i="0" u="none" strike="noStrike" cap="none" baseline="0" dirty="0" smtClean="0">
                <a:solidFill>
                  <a:schemeClr val="dk1"/>
                </a:solidFill>
                <a:latin typeface="Calibri"/>
                <a:ea typeface="Calibri"/>
                <a:cs typeface="Calibri"/>
                <a:sym typeface="Calibri"/>
              </a:rPr>
            </a:br>
            <a:r>
              <a:rPr lang="en-US" sz="3200" b="0" i="0" u="none" strike="noStrike" cap="none" baseline="0" dirty="0" smtClean="0">
                <a:solidFill>
                  <a:schemeClr val="dk1"/>
                </a:solidFill>
                <a:latin typeface="Calibri"/>
                <a:ea typeface="Calibri"/>
                <a:cs typeface="Calibri"/>
                <a:sym typeface="Calibri"/>
              </a:rPr>
              <a:t/>
            </a:r>
            <a:br>
              <a:rPr lang="en-US" sz="3200" b="0" i="0" u="none" strike="noStrike" cap="none" baseline="0" dirty="0" smtClean="0">
                <a:solidFill>
                  <a:schemeClr val="dk1"/>
                </a:solidFill>
                <a:latin typeface="Calibri"/>
                <a:ea typeface="Calibri"/>
                <a:cs typeface="Calibri"/>
                <a:sym typeface="Calibri"/>
              </a:rPr>
            </a:br>
            <a:endParaRPr lang="en-US" sz="32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914400" y="1143000"/>
            <a:ext cx="7363604" cy="5575300"/>
          </a:xfrm>
          <a:prstGeom prst="rect">
            <a:avLst/>
          </a:prstGeom>
        </p:spPr>
      </p:pic>
    </p:spTree>
    <p:extLst>
      <p:ext uri="{BB962C8B-B14F-4D97-AF65-F5344CB8AC3E}">
        <p14:creationId xmlns:p14="http://schemas.microsoft.com/office/powerpoint/2010/main" xmlns="" val="56843298"/>
      </p:ext>
    </p:extLst>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457200" y="1524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0" i="0" u="none" strike="noStrike" cap="none" baseline="0" dirty="0">
                <a:solidFill>
                  <a:schemeClr val="dk1"/>
                </a:solidFill>
                <a:latin typeface="Calibri"/>
                <a:ea typeface="Calibri"/>
                <a:cs typeface="Calibri"/>
                <a:sym typeface="Calibri"/>
              </a:rPr>
              <a:t>Japanese Yen (FXY)</a:t>
            </a:r>
            <a:r>
              <a:rPr lang="en-US" sz="2400" b="0" i="0" u="none" strike="noStrike" cap="none" baseline="0" dirty="0" smtClean="0">
                <a:solidFill>
                  <a:schemeClr val="dk1"/>
                </a:solidFill>
                <a:latin typeface="Calibri"/>
                <a:ea typeface="Calibri"/>
                <a:cs typeface="Calibri"/>
                <a:sym typeface="Calibri"/>
              </a:rPr>
              <a:t>-More QE Coming</a:t>
            </a:r>
            <a:br>
              <a:rPr lang="en-US" sz="2400" b="0" i="0" u="none" strike="noStrike" cap="none" baseline="0" dirty="0" smtClean="0">
                <a:solidFill>
                  <a:schemeClr val="dk1"/>
                </a:solidFill>
                <a:latin typeface="Calibri"/>
                <a:ea typeface="Calibri"/>
                <a:cs typeface="Calibri"/>
                <a:sym typeface="Calibri"/>
              </a:rPr>
            </a:br>
            <a:r>
              <a:rPr lang="en-US" sz="1800" b="0" i="0" u="none" strike="noStrike" cap="none" baseline="0" dirty="0" smtClean="0">
                <a:solidFill>
                  <a:schemeClr val="dk1"/>
                </a:solidFill>
                <a:latin typeface="Calibri"/>
                <a:ea typeface="Calibri"/>
                <a:cs typeface="Calibri"/>
                <a:sym typeface="Calibri"/>
              </a:rPr>
              <a:t>took profits on long 12/$82-$84</a:t>
            </a:r>
            <a:r>
              <a:rPr lang="en-US" sz="1800" b="0" i="0" u="none" strike="noStrike" cap="none" dirty="0" smtClean="0">
                <a:solidFill>
                  <a:schemeClr val="dk1"/>
                </a:solidFill>
                <a:latin typeface="Calibri"/>
                <a:ea typeface="Calibri"/>
                <a:cs typeface="Calibri"/>
                <a:sym typeface="Calibri"/>
              </a:rPr>
              <a:t> vertical bear put debit spread</a:t>
            </a:r>
            <a:endParaRPr lang="en-US" sz="18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1041400" y="1295400"/>
            <a:ext cx="7035800" cy="5327106"/>
          </a:xfrm>
          <a:prstGeom prst="rect">
            <a:avLst/>
          </a:prstGeom>
        </p:spPr>
      </p:pic>
    </p:spTree>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457200" y="1524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0" i="0" u="none" strike="noStrike" cap="none" baseline="0" dirty="0">
                <a:solidFill>
                  <a:schemeClr val="dk1"/>
                </a:solidFill>
                <a:latin typeface="Calibri"/>
                <a:ea typeface="Calibri"/>
                <a:cs typeface="Calibri"/>
                <a:sym typeface="Calibri"/>
              </a:rPr>
              <a:t>Short Japanese Yen ETF (YCS)</a:t>
            </a:r>
          </a:p>
        </p:txBody>
      </p:sp>
      <p:pic>
        <p:nvPicPr>
          <p:cNvPr id="2" name="Picture 1"/>
          <p:cNvPicPr>
            <a:picLocks noChangeAspect="1"/>
          </p:cNvPicPr>
          <p:nvPr/>
        </p:nvPicPr>
        <p:blipFill>
          <a:blip r:embed="rId3"/>
          <a:stretch>
            <a:fillRect/>
          </a:stretch>
        </p:blipFill>
        <p:spPr>
          <a:xfrm>
            <a:off x="991079" y="1066800"/>
            <a:ext cx="7162321" cy="5422900"/>
          </a:xfrm>
          <a:prstGeom prst="rect">
            <a:avLst/>
          </a:prstGeom>
        </p:spPr>
      </p:pic>
    </p:spTree>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457200" y="1524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0" i="0" u="none" strike="noStrike" cap="none" baseline="0" dirty="0" smtClean="0">
                <a:solidFill>
                  <a:schemeClr val="dk1"/>
                </a:solidFill>
                <a:latin typeface="Calibri"/>
                <a:ea typeface="Calibri"/>
                <a:cs typeface="Calibri"/>
                <a:sym typeface="Calibri"/>
              </a:rPr>
              <a:t>Australian </a:t>
            </a:r>
            <a:r>
              <a:rPr lang="en-US" sz="2400" b="0" i="0" u="none" strike="noStrike" cap="none" baseline="0" dirty="0">
                <a:solidFill>
                  <a:schemeClr val="dk1"/>
                </a:solidFill>
                <a:latin typeface="Calibri"/>
                <a:ea typeface="Calibri"/>
                <a:cs typeface="Calibri"/>
                <a:sym typeface="Calibri"/>
              </a:rPr>
              <a:t>Dollar (FXA</a:t>
            </a:r>
            <a:r>
              <a:rPr lang="en-US" sz="2400" b="0" i="0" u="none" strike="noStrike" cap="none" baseline="0" dirty="0" smtClean="0">
                <a:solidFill>
                  <a:schemeClr val="dk1"/>
                </a:solidFill>
                <a:latin typeface="Calibri"/>
                <a:ea typeface="Calibri"/>
                <a:cs typeface="Calibri"/>
                <a:sym typeface="Calibri"/>
              </a:rPr>
              <a:t>)</a:t>
            </a:r>
            <a:endParaRPr lang="en-US" sz="24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990600" y="1143000"/>
            <a:ext cx="7264400" cy="5500189"/>
          </a:xfrm>
          <a:prstGeom prst="rect">
            <a:avLst/>
          </a:prstGeom>
        </p:spPr>
      </p:pic>
    </p:spTree>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0"/>
        <p:cNvGrpSpPr/>
        <p:nvPr/>
      </p:nvGrpSpPr>
      <p:grpSpPr>
        <a:xfrm>
          <a:off x="0" y="0"/>
          <a:ext cx="0" cy="0"/>
          <a:chOff x="0" y="0"/>
          <a:chExt cx="0" cy="0"/>
        </a:xfrm>
      </p:grpSpPr>
      <p:sp>
        <p:nvSpPr>
          <p:cNvPr id="401" name="Shape 401"/>
          <p:cNvSpPr txBox="1">
            <a:spLocks noGrp="1"/>
          </p:cNvSpPr>
          <p:nvPr>
            <p:ph type="title"/>
          </p:nvPr>
        </p:nvSpPr>
        <p:spPr>
          <a:prstGeom prst="rect">
            <a:avLst/>
          </a:prstGeom>
          <a:noFill/>
          <a:ln>
            <a:noFill/>
          </a:ln>
        </p:spPr>
        <p:txBody>
          <a:bodyPr lIns="91425" tIns="45700" rIns="91425" bIns="45700" anchor="ctr" anchorCtr="0">
            <a:noAutofit/>
          </a:bodyPr>
          <a:lstStyle/>
          <a:p>
            <a:pPr lvl="0">
              <a:buClr>
                <a:schemeClr val="dk1"/>
              </a:buClr>
              <a:buSzPct val="25000"/>
            </a:pPr>
            <a:r>
              <a:rPr lang="en-US" sz="2400" dirty="0" smtClean="0">
                <a:solidFill>
                  <a:schemeClr val="dk1"/>
                </a:solidFill>
                <a:latin typeface="Calibri"/>
                <a:ea typeface="Calibri"/>
                <a:cs typeface="Calibri"/>
                <a:sym typeface="Calibri"/>
              </a:rPr>
              <a:t>Chinese Yuan- (CYB)-China Stabilizes</a:t>
            </a:r>
            <a:r>
              <a:rPr lang="en-US" sz="1800" dirty="0" smtClean="0">
                <a:solidFill>
                  <a:schemeClr val="dk1"/>
                </a:solidFill>
                <a:latin typeface="Calibri"/>
                <a:ea typeface="Calibri"/>
                <a:cs typeface="Calibri"/>
                <a:sym typeface="Calibri"/>
              </a:rPr>
              <a:t/>
            </a:r>
            <a:br>
              <a:rPr lang="en-US" sz="1800" dirty="0" smtClean="0">
                <a:solidFill>
                  <a:schemeClr val="dk1"/>
                </a:solidFill>
                <a:latin typeface="Calibri"/>
                <a:ea typeface="Calibri"/>
                <a:cs typeface="Calibri"/>
                <a:sym typeface="Calibri"/>
              </a:rPr>
            </a:br>
            <a:endParaRPr lang="en-US" sz="18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914400" y="1143000"/>
            <a:ext cx="7246188" cy="5486400"/>
          </a:xfrm>
          <a:prstGeom prst="rect">
            <a:avLst/>
          </a:prstGeom>
        </p:spPr>
      </p:pic>
    </p:spTree>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7"/>
        <p:cNvGrpSpPr/>
        <p:nvPr/>
      </p:nvGrpSpPr>
      <p:grpSpPr>
        <a:xfrm>
          <a:off x="0" y="0"/>
          <a:ext cx="0" cy="0"/>
          <a:chOff x="0" y="0"/>
          <a:chExt cx="0" cy="0"/>
        </a:xfrm>
      </p:grpSpPr>
      <p:sp>
        <p:nvSpPr>
          <p:cNvPr id="408" name="Shape 408"/>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0" i="0" u="none" strike="noStrike" cap="none" baseline="0" dirty="0">
                <a:solidFill>
                  <a:schemeClr val="dk1"/>
                </a:solidFill>
                <a:latin typeface="Calibri"/>
                <a:ea typeface="Calibri"/>
                <a:cs typeface="Calibri"/>
                <a:sym typeface="Calibri"/>
              </a:rPr>
              <a:t>Emerging Market Currencies (CEW</a:t>
            </a:r>
            <a:r>
              <a:rPr lang="en-US" sz="2400" b="0" i="0" u="none" strike="noStrike" cap="none" baseline="0" dirty="0" smtClean="0">
                <a:solidFill>
                  <a:schemeClr val="dk1"/>
                </a:solidFill>
                <a:latin typeface="Calibri"/>
                <a:ea typeface="Calibri"/>
                <a:cs typeface="Calibri"/>
                <a:sym typeface="Calibri"/>
              </a:rPr>
              <a:t>)</a:t>
            </a:r>
            <a:br>
              <a:rPr lang="en-US" sz="2400" b="0" i="0" u="none" strike="noStrike" cap="none" baseline="0" dirty="0" smtClean="0">
                <a:solidFill>
                  <a:schemeClr val="dk1"/>
                </a:solidFill>
                <a:latin typeface="Calibri"/>
                <a:ea typeface="Calibri"/>
                <a:cs typeface="Calibri"/>
                <a:sym typeface="Calibri"/>
              </a:rPr>
            </a:br>
            <a:r>
              <a:rPr lang="en-US" sz="2400" b="0" i="0" u="none" strike="noStrike" cap="none" baseline="0" dirty="0" smtClean="0">
                <a:solidFill>
                  <a:schemeClr val="dk1"/>
                </a:solidFill>
                <a:latin typeface="Calibri"/>
                <a:ea typeface="Calibri"/>
                <a:cs typeface="Calibri"/>
                <a:sym typeface="Calibri"/>
              </a:rPr>
              <a:t/>
            </a:r>
            <a:br>
              <a:rPr lang="en-US" sz="2400" b="0" i="0" u="none" strike="noStrike" cap="none" baseline="0" dirty="0" smtClean="0">
                <a:solidFill>
                  <a:schemeClr val="dk1"/>
                </a:solidFill>
                <a:latin typeface="Calibri"/>
                <a:ea typeface="Calibri"/>
                <a:cs typeface="Calibri"/>
                <a:sym typeface="Calibri"/>
              </a:rPr>
            </a:br>
            <a:endParaRPr lang="en-US" sz="20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914400" y="1054100"/>
            <a:ext cx="7363604" cy="5575300"/>
          </a:xfrm>
          <a:prstGeom prst="rect">
            <a:avLst/>
          </a:prstGeom>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4" name="Shape 87"/>
          <p:cNvSpPr txBox="1">
            <a:spLocks/>
          </p:cNvSpPr>
          <p:nvPr/>
        </p:nvSpPr>
        <p:spPr>
          <a:xfrm>
            <a:off x="228600" y="381001"/>
            <a:ext cx="8610600" cy="838199"/>
          </a:xfrm>
          <a:prstGeom prst="rect">
            <a:avLst/>
          </a:prstGeom>
          <a:noFill/>
          <a:ln>
            <a:noFill/>
          </a:ln>
        </p:spPr>
        <p:txBody>
          <a:bodyPr lIns="91425" tIns="45700" rIns="91425" bIns="45700" anchor="ctr" anchorCtr="0">
            <a:noAutofit/>
          </a:bodyPr>
          <a:lstStyle/>
          <a:p>
            <a:pPr lvl="0" algn="ctr">
              <a:buClr>
                <a:schemeClr val="dk1"/>
              </a:buClr>
              <a:buSzPct val="25000"/>
            </a:pPr>
            <a:r>
              <a:rPr lang="en-US" sz="2400" dirty="0" smtClean="0">
                <a:solidFill>
                  <a:schemeClr val="dk1"/>
                </a:solidFill>
                <a:latin typeface="Calibri"/>
                <a:ea typeface="Calibri"/>
                <a:cs typeface="Calibri"/>
                <a:sym typeface="Calibri"/>
              </a:rPr>
              <a:t>60 Months Since Inception</a:t>
            </a:r>
            <a:br>
              <a:rPr lang="en-US" sz="2400" dirty="0" smtClean="0">
                <a:solidFill>
                  <a:schemeClr val="dk1"/>
                </a:solidFill>
                <a:latin typeface="Calibri"/>
                <a:ea typeface="Calibri"/>
                <a:cs typeface="Calibri"/>
                <a:sym typeface="Calibri"/>
              </a:rPr>
            </a:br>
            <a:r>
              <a:rPr lang="en-US" sz="2400" dirty="0" smtClean="0">
                <a:solidFill>
                  <a:schemeClr val="dk1"/>
                </a:solidFill>
                <a:latin typeface="Calibri"/>
                <a:ea typeface="Calibri"/>
                <a:cs typeface="Calibri"/>
                <a:sym typeface="Calibri"/>
              </a:rPr>
              <a:t>Daily Audited Performance</a:t>
            </a:r>
            <a:br>
              <a:rPr lang="en-US" sz="2400" dirty="0" smtClean="0">
                <a:solidFill>
                  <a:schemeClr val="dk1"/>
                </a:solidFill>
                <a:latin typeface="Calibri"/>
                <a:ea typeface="Calibri"/>
                <a:cs typeface="Calibri"/>
                <a:sym typeface="Calibri"/>
              </a:rPr>
            </a:br>
            <a:r>
              <a:rPr lang="en-US" sz="2400" dirty="0" smtClean="0">
                <a:solidFill>
                  <a:schemeClr val="dk1"/>
                </a:solidFill>
                <a:latin typeface="Calibri"/>
                <a:ea typeface="Calibri"/>
                <a:cs typeface="Calibri"/>
                <a:sym typeface="Calibri"/>
              </a:rPr>
              <a:t> Averaged annualized return +39.32%</a:t>
            </a:r>
            <a:endParaRPr kumimoji="0" lang="en-US" sz="24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graphicFrame>
        <p:nvGraphicFramePr>
          <p:cNvPr id="3" name="Chart 2"/>
          <p:cNvGraphicFramePr>
            <a:graphicFrameLocks/>
          </p:cNvGraphicFramePr>
          <p:nvPr>
            <p:extLst>
              <p:ext uri="{D42A27DB-BD31-4B8C-83A1-F6EECF244321}">
                <p14:modId xmlns:p14="http://schemas.microsoft.com/office/powerpoint/2010/main" xmlns="" val="2052083925"/>
              </p:ext>
            </p:extLst>
          </p:nvPr>
        </p:nvGraphicFramePr>
        <p:xfrm>
          <a:off x="762000" y="1676400"/>
          <a:ext cx="7848600" cy="48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1"/>
        <p:cNvGrpSpPr/>
        <p:nvPr/>
      </p:nvGrpSpPr>
      <p:grpSpPr>
        <a:xfrm>
          <a:off x="0" y="0"/>
          <a:ext cx="0" cy="0"/>
          <a:chOff x="0" y="0"/>
          <a:chExt cx="0" cy="0"/>
        </a:xfrm>
      </p:grpSpPr>
      <p:sp>
        <p:nvSpPr>
          <p:cNvPr id="422" name="Shape 42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baseline="0" dirty="0">
                <a:solidFill>
                  <a:schemeClr val="dk1"/>
                </a:solidFill>
                <a:latin typeface="Calibri"/>
                <a:ea typeface="Calibri"/>
                <a:cs typeface="Calibri"/>
                <a:sym typeface="Calibri"/>
              </a:rPr>
              <a:t>Energy</a:t>
            </a:r>
            <a:r>
              <a:rPr lang="en-US" sz="2800" b="0" i="0" u="none" strike="noStrike" cap="none" baseline="0" dirty="0" smtClean="0">
                <a:solidFill>
                  <a:schemeClr val="dk1"/>
                </a:solidFill>
                <a:latin typeface="Calibri"/>
                <a:ea typeface="Calibri"/>
                <a:cs typeface="Calibri"/>
                <a:sym typeface="Calibri"/>
              </a:rPr>
              <a:t>-Drowning</a:t>
            </a:r>
            <a:r>
              <a:rPr lang="en-US" sz="2800" b="0" i="0" u="none" strike="noStrike" cap="none" dirty="0" smtClean="0">
                <a:solidFill>
                  <a:schemeClr val="dk1"/>
                </a:solidFill>
                <a:latin typeface="Calibri"/>
                <a:ea typeface="Calibri"/>
                <a:cs typeface="Calibri"/>
                <a:sym typeface="Calibri"/>
              </a:rPr>
              <a:t> in Oil</a:t>
            </a:r>
            <a:endParaRPr lang="en-US" sz="2800" b="0" i="0" u="none" strike="noStrike" cap="none" baseline="0" dirty="0">
              <a:solidFill>
                <a:schemeClr val="dk1"/>
              </a:solidFill>
              <a:latin typeface="Calibri"/>
              <a:ea typeface="Calibri"/>
              <a:cs typeface="Calibri"/>
              <a:sym typeface="Calibri"/>
            </a:endParaRPr>
          </a:p>
        </p:txBody>
      </p:sp>
      <p:sp>
        <p:nvSpPr>
          <p:cNvPr id="423" name="Shape 423"/>
          <p:cNvSpPr txBox="1"/>
          <p:nvPr/>
        </p:nvSpPr>
        <p:spPr>
          <a:xfrm>
            <a:off x="457200" y="1371600"/>
            <a:ext cx="8153399" cy="6689725"/>
          </a:xfrm>
          <a:prstGeom prst="rect">
            <a:avLst/>
          </a:prstGeom>
          <a:noFill/>
          <a:ln>
            <a:noFill/>
          </a:ln>
        </p:spPr>
        <p:txBody>
          <a:bodyPr lIns="91425" tIns="45700" rIns="91425" bIns="45700" anchor="t" anchorCtr="0">
            <a:noAutofit/>
          </a:bodyPr>
          <a:lstStyle/>
          <a:p>
            <a:pPr lvl="0">
              <a:buClr>
                <a:srgbClr val="000000"/>
              </a:buClr>
              <a:buSzPct val="25000"/>
            </a:pPr>
            <a:r>
              <a:rPr lang="en-US" sz="1600" dirty="0" smtClean="0"/>
              <a:t>*Widening contagos point to new lows in oil, expect to hear a long about storage shortages</a:t>
            </a:r>
            <a:br>
              <a:rPr lang="en-US" sz="1600" dirty="0" smtClean="0"/>
            </a:br>
            <a:r>
              <a:rPr lang="en-US" sz="1600" dirty="0" smtClean="0"/>
              <a:t/>
            </a:r>
            <a:br>
              <a:rPr lang="en-US" sz="1600" dirty="0" smtClean="0"/>
            </a:br>
            <a:r>
              <a:rPr lang="en-US" sz="1600" dirty="0" smtClean="0"/>
              <a:t>*Saudi oil minister Al-Naimi says they will maintain production even if oil falls to $20, new investment is collapsing globally</a:t>
            </a:r>
            <a:br>
              <a:rPr lang="en-US" sz="1600" dirty="0" smtClean="0"/>
            </a:br>
            <a:r>
              <a:rPr lang="en-US" sz="1600" dirty="0" smtClean="0"/>
              <a:t/>
            </a:r>
            <a:br>
              <a:rPr lang="en-US" sz="1600" dirty="0" smtClean="0"/>
            </a:br>
            <a:r>
              <a:rPr lang="en-US" sz="1600" dirty="0" smtClean="0"/>
              <a:t>*Attack on ISIS supplies temporarily boosts prices only $1</a:t>
            </a:r>
            <a:br>
              <a:rPr lang="en-US" sz="1600" dirty="0" smtClean="0"/>
            </a:br>
            <a:r>
              <a:rPr lang="en-US" sz="1600" dirty="0" smtClean="0">
                <a:solidFill>
                  <a:srgbClr val="FF0000"/>
                </a:solidFill>
              </a:rPr>
              <a:t/>
            </a:r>
            <a:br>
              <a:rPr lang="en-US" sz="1600" dirty="0" smtClean="0">
                <a:solidFill>
                  <a:srgbClr val="FF0000"/>
                </a:solidFill>
              </a:rPr>
            </a:br>
            <a:r>
              <a:rPr lang="en-US" sz="1600" dirty="0" smtClean="0"/>
              <a:t>*Natural Gas Storage hits another new all time high at 4.04 trillion cubic feet.</a:t>
            </a:r>
            <a:br>
              <a:rPr lang="en-US" sz="1600" dirty="0" smtClean="0"/>
            </a:br>
            <a:r>
              <a:rPr lang="en-US" sz="1600" dirty="0" smtClean="0">
                <a:solidFill>
                  <a:srgbClr val="FF0000"/>
                </a:solidFill>
              </a:rPr>
              <a:t/>
            </a:r>
            <a:br>
              <a:rPr lang="en-US" sz="1600" dirty="0" smtClean="0">
                <a:solidFill>
                  <a:srgbClr val="FF0000"/>
                </a:solidFill>
              </a:rPr>
            </a:br>
            <a:r>
              <a:rPr lang="en-US" sz="1600" dirty="0" smtClean="0"/>
              <a:t>*National average gasoline price $2.07, down 75 cents YOY, lowest since 2008</a:t>
            </a:r>
            <a:br>
              <a:rPr lang="en-US" sz="1600" dirty="0" smtClean="0"/>
            </a:br>
            <a:r>
              <a:rPr lang="en-US" sz="1600" dirty="0" smtClean="0"/>
              <a:t/>
            </a:r>
            <a:br>
              <a:rPr lang="en-US" sz="1600" dirty="0" smtClean="0"/>
            </a:br>
            <a:r>
              <a:rPr lang="en-US" sz="1600" dirty="0" smtClean="0"/>
              <a:t>*Both oil and gas inventories are at all time highs,</a:t>
            </a:r>
            <a:br>
              <a:rPr lang="en-US" sz="1600" dirty="0" smtClean="0"/>
            </a:br>
            <a:r>
              <a:rPr lang="en-US" sz="1600" dirty="0" smtClean="0"/>
              <a:t> while demand is still flaccid</a:t>
            </a:r>
            <a:br>
              <a:rPr lang="en-US" sz="1600" dirty="0" smtClean="0"/>
            </a:br>
            <a:r>
              <a:rPr lang="en-US" sz="1600" dirty="0" smtClean="0"/>
              <a:t/>
            </a:r>
            <a:br>
              <a:rPr lang="en-US" sz="1600" dirty="0" smtClean="0"/>
            </a:br>
            <a:r>
              <a:rPr lang="en-US" sz="1600" dirty="0" smtClean="0"/>
              <a:t>*Miles driven up 4.6% YOY as drivers cash in</a:t>
            </a:r>
            <a:br>
              <a:rPr lang="en-US" sz="1600" dirty="0" smtClean="0"/>
            </a:br>
            <a:r>
              <a:rPr lang="en-US" sz="1600" dirty="0" smtClean="0"/>
              <a:t> on sub $2 gallon gasoline, causing traffic</a:t>
            </a:r>
            <a:br>
              <a:rPr lang="en-US" sz="1600" dirty="0" smtClean="0"/>
            </a:br>
            <a:r>
              <a:rPr lang="en-US" sz="1600" dirty="0" smtClean="0"/>
              <a:t> jams everywhere</a:t>
            </a:r>
            <a:br>
              <a:rPr lang="en-US" sz="1600" dirty="0" smtClean="0"/>
            </a:br>
            <a:r>
              <a:rPr lang="en-US" sz="1600" dirty="0" smtClean="0">
                <a:solidFill>
                  <a:srgbClr val="FF0000"/>
                </a:solidFill>
              </a:rPr>
              <a:t/>
            </a:r>
            <a:br>
              <a:rPr lang="en-US" sz="1600" dirty="0" smtClean="0">
                <a:solidFill>
                  <a:srgbClr val="FF0000"/>
                </a:solidFill>
              </a:rPr>
            </a:br>
            <a:r>
              <a:rPr lang="en-US" sz="1600" dirty="0" smtClean="0"/>
              <a:t>*US rig count falls 45.5% YOY from 1017 to 555</a:t>
            </a:r>
            <a:r>
              <a:rPr lang="en-US" sz="1600" dirty="0" smtClean="0">
                <a:solidFill>
                  <a:srgbClr val="FF0000"/>
                </a:solidFill>
              </a:rPr>
              <a:t/>
            </a:r>
            <a:br>
              <a:rPr lang="en-US" sz="1600" dirty="0" smtClean="0">
                <a:solidFill>
                  <a:srgbClr val="FF0000"/>
                </a:solidFill>
              </a:rPr>
            </a:br>
            <a:r>
              <a:rPr lang="en-US" sz="1800" dirty="0" smtClean="0">
                <a:solidFill>
                  <a:srgbClr val="FF0000"/>
                </a:solidFill>
              </a:rPr>
              <a:t/>
            </a:r>
            <a:br>
              <a:rPr lang="en-US" sz="1800" dirty="0" smtClean="0">
                <a:solidFill>
                  <a:srgbClr val="FF0000"/>
                </a:solidFill>
              </a:rPr>
            </a:br>
            <a:r>
              <a:rPr lang="en-US" sz="1800" dirty="0" smtClean="0">
                <a:solidFill>
                  <a:srgbClr val="FF0000"/>
                </a:solidFill>
              </a:rPr>
              <a:t/>
            </a:r>
            <a:br>
              <a:rPr lang="en-US" sz="1800" dirty="0" smtClean="0">
                <a:solidFill>
                  <a:srgbClr val="FF0000"/>
                </a:solidFill>
              </a:rPr>
            </a:br>
            <a:r>
              <a:rPr lang="en-US" sz="1800" dirty="0" smtClean="0">
                <a:solidFill>
                  <a:srgbClr val="FF0000"/>
                </a:solidFill>
              </a:rPr>
              <a:t/>
            </a:r>
            <a:br>
              <a:rPr lang="en-US" sz="1800" dirty="0" smtClean="0">
                <a:solidFill>
                  <a:srgbClr val="FF0000"/>
                </a:solidFill>
              </a:rPr>
            </a:br>
            <a:r>
              <a:rPr lang="en-US" sz="1800" dirty="0" smtClean="0">
                <a:solidFill>
                  <a:srgbClr val="FF0000"/>
                </a:solidFill>
              </a:rPr>
              <a:t/>
            </a:r>
            <a:br>
              <a:rPr lang="en-US" sz="1800" dirty="0" smtClean="0">
                <a:solidFill>
                  <a:srgbClr val="FF0000"/>
                </a:solidFill>
              </a:rPr>
            </a:br>
            <a:r>
              <a:rPr lang="en-US" sz="1800" dirty="0" smtClean="0">
                <a:solidFill>
                  <a:srgbClr val="FF0000"/>
                </a:solidFill>
              </a:rPr>
              <a:t/>
            </a:r>
            <a:br>
              <a:rPr lang="en-US" sz="1800" dirty="0" smtClean="0">
                <a:solidFill>
                  <a:srgbClr val="FF0000"/>
                </a:solidFill>
              </a:rPr>
            </a:br>
            <a:r>
              <a:rPr lang="en-US" sz="1800" dirty="0" smtClean="0">
                <a:solidFill>
                  <a:srgbClr val="FF0000"/>
                </a:solidFill>
              </a:rPr>
              <a:t/>
            </a:r>
            <a:br>
              <a:rPr lang="en-US" sz="1800" dirty="0" smtClean="0">
                <a:solidFill>
                  <a:srgbClr val="FF0000"/>
                </a:solidFill>
              </a:rPr>
            </a:br>
            <a:endParaRPr lang="en-US" sz="1800" b="0" i="0" u="none" strike="noStrike" cap="none" baseline="0" dirty="0" smtClean="0">
              <a:solidFill>
                <a:srgbClr val="FF0000"/>
              </a:solidFill>
              <a:sym typeface="Arial"/>
            </a:endParaRPr>
          </a:p>
        </p:txBody>
      </p:sp>
      <p:pic>
        <p:nvPicPr>
          <p:cNvPr id="2" name="Picture 1" descr="World-drowning-in-oil.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48400" y="4267200"/>
            <a:ext cx="2372394" cy="2364486"/>
          </a:xfrm>
          <a:prstGeom prst="rect">
            <a:avLst/>
          </a:prstGeom>
        </p:spPr>
      </p:pic>
    </p:spTree>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0" i="0" u="none" strike="noStrike" cap="none" baseline="0" dirty="0" smtClean="0">
                <a:solidFill>
                  <a:schemeClr val="dk1"/>
                </a:solidFill>
                <a:latin typeface="Calibri"/>
                <a:ea typeface="Calibri"/>
                <a:cs typeface="Calibri"/>
                <a:sym typeface="Calibri"/>
              </a:rPr>
              <a:t>Oil-</a:t>
            </a:r>
            <a:r>
              <a:rPr lang="en-US" sz="2400" dirty="0" smtClean="0">
                <a:solidFill>
                  <a:schemeClr val="dk1"/>
                </a:solidFill>
                <a:latin typeface="Calibri"/>
                <a:ea typeface="Calibri"/>
                <a:cs typeface="Calibri"/>
                <a:sym typeface="Calibri"/>
              </a:rPr>
              <a:t>Won’t Bottom Until 2016</a:t>
            </a:r>
            <a:br>
              <a:rPr lang="en-US" sz="2400" dirty="0" smtClean="0">
                <a:solidFill>
                  <a:schemeClr val="dk1"/>
                </a:solidFill>
                <a:latin typeface="Calibri"/>
                <a:ea typeface="Calibri"/>
                <a:cs typeface="Calibri"/>
                <a:sym typeface="Calibri"/>
              </a:rPr>
            </a:br>
            <a:r>
              <a:rPr lang="en-US" sz="2400" dirty="0" smtClean="0">
                <a:solidFill>
                  <a:schemeClr val="dk1"/>
                </a:solidFill>
                <a:latin typeface="Calibri"/>
                <a:ea typeface="Calibri"/>
                <a:cs typeface="Calibri"/>
                <a:sym typeface="Calibri"/>
              </a:rPr>
              <a:t>A New Run at the Lows</a:t>
            </a:r>
            <a:r>
              <a:rPr lang="en-US" sz="2400" b="0" i="0" u="none" strike="noStrike" cap="none" baseline="0" dirty="0" smtClean="0">
                <a:solidFill>
                  <a:schemeClr val="dk1"/>
                </a:solidFill>
                <a:latin typeface="Calibri"/>
                <a:ea typeface="Calibri"/>
                <a:cs typeface="Calibri"/>
                <a:sym typeface="Calibri"/>
              </a:rPr>
              <a:t/>
            </a:r>
            <a:br>
              <a:rPr lang="en-US" sz="2400" b="0" i="0" u="none" strike="noStrike" cap="none" baseline="0" dirty="0" smtClean="0">
                <a:solidFill>
                  <a:schemeClr val="dk1"/>
                </a:solidFill>
                <a:latin typeface="Calibri"/>
                <a:ea typeface="Calibri"/>
                <a:cs typeface="Calibri"/>
                <a:sym typeface="Calibri"/>
              </a:rPr>
            </a:br>
            <a:endParaRPr lang="en-US" sz="20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1143000" y="1282700"/>
            <a:ext cx="6961038" cy="5270500"/>
          </a:xfrm>
          <a:prstGeom prst="rect">
            <a:avLst/>
          </a:prstGeom>
        </p:spPr>
      </p:pic>
    </p:spTree>
    <p:extLst>
      <p:ext uri="{BB962C8B-B14F-4D97-AF65-F5344CB8AC3E}">
        <p14:creationId xmlns:p14="http://schemas.microsoft.com/office/powerpoint/2010/main" xmlns="" val="4034835644"/>
      </p:ext>
    </p:extLst>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457200" y="1524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0" i="0" u="none" strike="noStrike" cap="none" baseline="0" dirty="0">
                <a:solidFill>
                  <a:schemeClr val="dk1"/>
                </a:solidFill>
                <a:latin typeface="Calibri"/>
                <a:ea typeface="Calibri"/>
                <a:cs typeface="Calibri"/>
                <a:sym typeface="Calibri"/>
              </a:rPr>
              <a:t>United States Oil Fund (USO</a:t>
            </a:r>
            <a:r>
              <a:rPr lang="en-US" sz="3200" b="0" i="0" u="none" strike="noStrike" cap="none" baseline="0" dirty="0">
                <a:solidFill>
                  <a:schemeClr val="dk1"/>
                </a:solidFill>
                <a:latin typeface="Calibri"/>
                <a:ea typeface="Calibri"/>
                <a:cs typeface="Calibri"/>
                <a:sym typeface="Calibri"/>
              </a:rPr>
              <a:t>)</a:t>
            </a:r>
          </a:p>
        </p:txBody>
      </p:sp>
      <p:pic>
        <p:nvPicPr>
          <p:cNvPr id="2" name="Picture 1"/>
          <p:cNvPicPr>
            <a:picLocks noChangeAspect="1"/>
          </p:cNvPicPr>
          <p:nvPr/>
        </p:nvPicPr>
        <p:blipFill>
          <a:blip r:embed="rId3"/>
          <a:stretch>
            <a:fillRect/>
          </a:stretch>
        </p:blipFill>
        <p:spPr>
          <a:xfrm>
            <a:off x="914400" y="1054100"/>
            <a:ext cx="7363604" cy="5575300"/>
          </a:xfrm>
          <a:prstGeom prst="rect">
            <a:avLst/>
          </a:prstGeom>
        </p:spPr>
      </p:pic>
    </p:spTree>
  </p:cSld>
  <p:clrMapOvr>
    <a:masterClrMapping/>
  </p:clrMapOvr>
  <p:transition spd="slow">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457200" y="762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dirty="0" smtClean="0">
                <a:solidFill>
                  <a:schemeClr val="dk1"/>
                </a:solidFill>
                <a:latin typeface="Calibri"/>
                <a:ea typeface="Calibri"/>
                <a:cs typeface="Calibri"/>
                <a:sym typeface="Calibri"/>
              </a:rPr>
              <a:t>Energy Select Sector SPDR</a:t>
            </a:r>
            <a:r>
              <a:rPr lang="en-US" sz="2400" b="0" i="0" u="none" strike="noStrike" cap="none" baseline="0" dirty="0" smtClean="0">
                <a:solidFill>
                  <a:schemeClr val="dk1"/>
                </a:solidFill>
                <a:latin typeface="Calibri"/>
                <a:ea typeface="Calibri"/>
                <a:cs typeface="Calibri"/>
                <a:sym typeface="Calibri"/>
              </a:rPr>
              <a:t> (</a:t>
            </a:r>
            <a:r>
              <a:rPr lang="en-US" sz="2400" dirty="0" smtClean="0">
                <a:solidFill>
                  <a:schemeClr val="dk1"/>
                </a:solidFill>
                <a:latin typeface="Calibri"/>
                <a:ea typeface="Calibri"/>
                <a:cs typeface="Calibri"/>
                <a:sym typeface="Calibri"/>
              </a:rPr>
              <a:t>XLE</a:t>
            </a:r>
            <a:r>
              <a:rPr lang="en-US" sz="2400" i="0" u="none" strike="noStrike" cap="none" baseline="0" dirty="0" smtClean="0">
                <a:solidFill>
                  <a:schemeClr val="dk1"/>
                </a:solidFill>
                <a:latin typeface="Calibri"/>
                <a:ea typeface="Calibri"/>
                <a:cs typeface="Calibri"/>
                <a:sym typeface="Calibri"/>
              </a:rPr>
              <a:t>)</a:t>
            </a:r>
            <a:r>
              <a:rPr lang="en-US" sz="3200" b="0" i="0" u="none" strike="noStrike" cap="none" baseline="0" dirty="0" smtClean="0">
                <a:solidFill>
                  <a:schemeClr val="dk1"/>
                </a:solidFill>
                <a:latin typeface="Calibri"/>
                <a:ea typeface="Calibri"/>
                <a:cs typeface="Calibri"/>
                <a:sym typeface="Calibri"/>
              </a:rPr>
              <a:t/>
            </a:r>
            <a:br>
              <a:rPr lang="en-US" sz="3200" b="0" i="0" u="none" strike="noStrike" cap="none" baseline="0" dirty="0" smtClean="0">
                <a:solidFill>
                  <a:schemeClr val="dk1"/>
                </a:solidFill>
                <a:latin typeface="Calibri"/>
                <a:ea typeface="Calibri"/>
                <a:cs typeface="Calibri"/>
                <a:sym typeface="Calibri"/>
              </a:rPr>
            </a:br>
            <a:r>
              <a:rPr lang="en-US" sz="2000" b="0" i="0" u="none" strike="noStrike" cap="none" baseline="0" dirty="0" smtClean="0">
                <a:solidFill>
                  <a:schemeClr val="dk1"/>
                </a:solidFill>
                <a:latin typeface="Calibri"/>
                <a:ea typeface="Calibri"/>
                <a:cs typeface="Calibri"/>
                <a:sym typeface="Calibri"/>
              </a:rPr>
              <a:t>(XOM), (CVX), (SLB), (KMI), (EOG), (COP)</a:t>
            </a:r>
            <a:br>
              <a:rPr lang="en-US" sz="2000" b="0" i="0" u="none" strike="noStrike" cap="none" baseline="0" dirty="0" smtClean="0">
                <a:solidFill>
                  <a:schemeClr val="dk1"/>
                </a:solidFill>
                <a:latin typeface="Calibri"/>
                <a:ea typeface="Calibri"/>
                <a:cs typeface="Calibri"/>
                <a:sym typeface="Calibri"/>
              </a:rPr>
            </a:br>
            <a:r>
              <a:rPr lang="en-US" sz="2000" b="0" i="0" u="none" strike="noStrike" cap="none" baseline="0" dirty="0" smtClean="0">
                <a:solidFill>
                  <a:schemeClr val="dk1"/>
                </a:solidFill>
                <a:latin typeface="Calibri"/>
                <a:ea typeface="Calibri"/>
                <a:cs typeface="Calibri"/>
                <a:sym typeface="Calibri"/>
              </a:rPr>
              <a:t>Way</a:t>
            </a:r>
            <a:r>
              <a:rPr lang="en-US" sz="2000" b="0" i="0" u="none" strike="noStrike" cap="none" dirty="0" smtClean="0">
                <a:solidFill>
                  <a:schemeClr val="dk1"/>
                </a:solidFill>
                <a:latin typeface="Calibri"/>
                <a:ea typeface="Calibri"/>
                <a:cs typeface="Calibri"/>
                <a:sym typeface="Calibri"/>
              </a:rPr>
              <a:t> Out of Synch with Oil Prices</a:t>
            </a:r>
            <a:endParaRPr lang="en-US" sz="20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990600" y="1129211"/>
            <a:ext cx="7264400" cy="5500189"/>
          </a:xfrm>
          <a:prstGeom prst="rect">
            <a:avLst/>
          </a:prstGeom>
        </p:spPr>
      </p:pic>
    </p:spTree>
  </p:cSld>
  <p:clrMapOvr>
    <a:masterClrMapping/>
  </p:clrMapOvr>
  <p:transition spd="slow">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0" i="0" u="none" strike="noStrike" cap="none" baseline="0" dirty="0">
                <a:solidFill>
                  <a:schemeClr val="dk1"/>
                </a:solidFill>
                <a:latin typeface="Calibri"/>
                <a:ea typeface="Calibri"/>
                <a:cs typeface="Calibri"/>
                <a:sym typeface="Calibri"/>
              </a:rPr>
              <a:t>MLP’s (LINE</a:t>
            </a:r>
            <a:r>
              <a:rPr lang="en-US" sz="2400" b="0" i="0" u="none" strike="noStrike" cap="none" baseline="0" dirty="0" smtClean="0">
                <a:solidFill>
                  <a:schemeClr val="dk1"/>
                </a:solidFill>
                <a:latin typeface="Calibri"/>
                <a:ea typeface="Calibri"/>
                <a:cs typeface="Calibri"/>
                <a:sym typeface="Calibri"/>
              </a:rPr>
              <a:t>)</a:t>
            </a:r>
            <a:r>
              <a:rPr lang="en-US" sz="2400" dirty="0" smtClean="0">
                <a:solidFill>
                  <a:schemeClr val="dk1"/>
                </a:solidFill>
                <a:latin typeface="Calibri"/>
                <a:ea typeface="Calibri"/>
                <a:cs typeface="Calibri"/>
                <a:sym typeface="Calibri"/>
              </a:rPr>
              <a:t>-Dividend Suspended!</a:t>
            </a:r>
            <a:br>
              <a:rPr lang="en-US" sz="2400" dirty="0" smtClean="0">
                <a:solidFill>
                  <a:schemeClr val="dk1"/>
                </a:solidFill>
                <a:latin typeface="Calibri"/>
                <a:ea typeface="Calibri"/>
                <a:cs typeface="Calibri"/>
                <a:sym typeface="Calibri"/>
              </a:rPr>
            </a:br>
            <a:r>
              <a:rPr lang="en-US" sz="1800" dirty="0" smtClean="0">
                <a:solidFill>
                  <a:schemeClr val="dk1"/>
                </a:solidFill>
                <a:latin typeface="Calibri"/>
                <a:ea typeface="Calibri"/>
                <a:cs typeface="Calibri"/>
                <a:sym typeface="Calibri"/>
              </a:rPr>
              <a:t>Shares fall to option value-Entire industry has become high risk</a:t>
            </a:r>
            <a:br>
              <a:rPr lang="en-US" sz="1800" dirty="0" smtClean="0">
                <a:solidFill>
                  <a:schemeClr val="dk1"/>
                </a:solidFill>
                <a:latin typeface="Calibri"/>
                <a:ea typeface="Calibri"/>
                <a:cs typeface="Calibri"/>
                <a:sym typeface="Calibri"/>
              </a:rPr>
            </a:br>
            <a:r>
              <a:rPr lang="en-US" sz="1800" dirty="0" smtClean="0">
                <a:solidFill>
                  <a:schemeClr val="dk1"/>
                </a:solidFill>
                <a:latin typeface="Calibri"/>
                <a:ea typeface="Calibri"/>
                <a:cs typeface="Calibri"/>
                <a:sym typeface="Calibri"/>
              </a:rPr>
              <a:t>how long can they maintain leverage in the face of non-recovering oil prices?</a:t>
            </a:r>
            <a:endParaRPr lang="en-US" sz="18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1295400" y="1648460"/>
            <a:ext cx="6578600" cy="4980940"/>
          </a:xfrm>
          <a:prstGeom prst="rect">
            <a:avLst/>
          </a:prstGeom>
        </p:spPr>
      </p:pic>
    </p:spTree>
  </p:cSld>
  <p:clrMapOvr>
    <a:masterClrMapping/>
  </p:clrMapOvr>
  <p:transition spd="slow">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dirty="0" smtClean="0">
                <a:solidFill>
                  <a:schemeClr val="dk1"/>
                </a:solidFill>
                <a:latin typeface="Calibri"/>
                <a:ea typeface="Calibri"/>
                <a:cs typeface="Calibri"/>
                <a:sym typeface="Calibri"/>
              </a:rPr>
              <a:t>Exxon</a:t>
            </a:r>
            <a:r>
              <a:rPr lang="en-US" sz="2400" b="0" i="0" u="none" strike="noStrike" cap="none" baseline="0" dirty="0" smtClean="0">
                <a:solidFill>
                  <a:schemeClr val="dk1"/>
                </a:solidFill>
                <a:latin typeface="Calibri"/>
                <a:ea typeface="Calibri"/>
                <a:cs typeface="Calibri"/>
                <a:sym typeface="Calibri"/>
              </a:rPr>
              <a:t> (</a:t>
            </a:r>
            <a:r>
              <a:rPr lang="en-US" sz="2400" dirty="0" smtClean="0">
                <a:solidFill>
                  <a:schemeClr val="dk1"/>
                </a:solidFill>
                <a:latin typeface="Calibri"/>
                <a:ea typeface="Calibri"/>
                <a:cs typeface="Calibri"/>
                <a:sym typeface="Calibri"/>
              </a:rPr>
              <a:t>XOM</a:t>
            </a:r>
            <a:r>
              <a:rPr lang="en-US" sz="2400" b="0" i="0" u="none" strike="noStrike" cap="none" baseline="0" dirty="0" smtClean="0">
                <a:solidFill>
                  <a:schemeClr val="dk1"/>
                </a:solidFill>
                <a:latin typeface="Calibri"/>
                <a:ea typeface="Calibri"/>
                <a:cs typeface="Calibri"/>
                <a:sym typeface="Calibri"/>
              </a:rPr>
              <a:t>)-</a:t>
            </a:r>
            <a:br>
              <a:rPr lang="en-US" sz="2400" b="0" i="0" u="none" strike="noStrike" cap="none" baseline="0" dirty="0" smtClean="0">
                <a:solidFill>
                  <a:schemeClr val="dk1"/>
                </a:solidFill>
                <a:latin typeface="Calibri"/>
                <a:ea typeface="Calibri"/>
                <a:cs typeface="Calibri"/>
                <a:sym typeface="Calibri"/>
              </a:rPr>
            </a:br>
            <a:endParaRPr lang="en-US" sz="20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963232" y="1127722"/>
            <a:ext cx="7266368" cy="5501678"/>
          </a:xfrm>
          <a:prstGeom prst="rect">
            <a:avLst/>
          </a:prstGeom>
        </p:spPr>
      </p:pic>
    </p:spTree>
  </p:cSld>
  <p:clrMapOvr>
    <a:masterClrMapping/>
  </p:clrMapOvr>
  <p:transition spd="slow">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dirty="0" smtClean="0">
                <a:solidFill>
                  <a:schemeClr val="dk1"/>
                </a:solidFill>
                <a:latin typeface="Calibri"/>
                <a:ea typeface="Calibri"/>
                <a:cs typeface="Calibri"/>
                <a:sym typeface="Calibri"/>
              </a:rPr>
              <a:t>Occidental Petroleum</a:t>
            </a:r>
            <a:r>
              <a:rPr lang="en-US" sz="2400" b="0" i="0" u="none" strike="noStrike" cap="none" baseline="0" dirty="0" smtClean="0">
                <a:solidFill>
                  <a:schemeClr val="dk1"/>
                </a:solidFill>
                <a:latin typeface="Calibri"/>
                <a:ea typeface="Calibri"/>
                <a:cs typeface="Calibri"/>
                <a:sym typeface="Calibri"/>
              </a:rPr>
              <a:t> (</a:t>
            </a:r>
            <a:r>
              <a:rPr lang="en-US" sz="2400" dirty="0" smtClean="0">
                <a:solidFill>
                  <a:schemeClr val="dk1"/>
                </a:solidFill>
                <a:latin typeface="Calibri"/>
                <a:ea typeface="Calibri"/>
                <a:cs typeface="Calibri"/>
                <a:sym typeface="Calibri"/>
              </a:rPr>
              <a:t>OXY</a:t>
            </a:r>
            <a:r>
              <a:rPr lang="en-US" sz="2400" b="0" i="0" u="none" strike="noStrike" cap="none" baseline="0" dirty="0" smtClean="0">
                <a:solidFill>
                  <a:schemeClr val="dk1"/>
                </a:solidFill>
                <a:latin typeface="Calibri"/>
                <a:ea typeface="Calibri"/>
                <a:cs typeface="Calibri"/>
                <a:sym typeface="Calibri"/>
              </a:rPr>
              <a:t>)-</a:t>
            </a:r>
            <a:br>
              <a:rPr lang="en-US" sz="2400" b="0" i="0" u="none" strike="noStrike" cap="none" baseline="0" dirty="0" smtClean="0">
                <a:solidFill>
                  <a:schemeClr val="dk1"/>
                </a:solidFill>
                <a:latin typeface="Calibri"/>
                <a:ea typeface="Calibri"/>
                <a:cs typeface="Calibri"/>
                <a:sym typeface="Calibri"/>
              </a:rPr>
            </a:br>
            <a:r>
              <a:rPr lang="en-US" sz="2400" b="0" i="0" u="none" strike="noStrike" cap="none" baseline="0" dirty="0" smtClean="0">
                <a:solidFill>
                  <a:schemeClr val="dk1"/>
                </a:solidFill>
                <a:latin typeface="Calibri"/>
                <a:ea typeface="Calibri"/>
                <a:cs typeface="Calibri"/>
                <a:sym typeface="Calibri"/>
              </a:rPr>
              <a:t>Back to Where Oil was $62</a:t>
            </a:r>
            <a:br>
              <a:rPr lang="en-US" sz="2400" b="0" i="0" u="none" strike="noStrike" cap="none" baseline="0" dirty="0" smtClean="0">
                <a:solidFill>
                  <a:schemeClr val="dk1"/>
                </a:solidFill>
                <a:latin typeface="Calibri"/>
                <a:ea typeface="Calibri"/>
                <a:cs typeface="Calibri"/>
                <a:sym typeface="Calibri"/>
              </a:rPr>
            </a:br>
            <a:endParaRPr lang="en-US" sz="20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990600" y="1186906"/>
            <a:ext cx="7188200" cy="5442494"/>
          </a:xfrm>
          <a:prstGeom prst="rect">
            <a:avLst/>
          </a:prstGeom>
        </p:spPr>
      </p:pic>
    </p:spTree>
  </p:cSld>
  <p:clrMapOvr>
    <a:masterClrMapping/>
  </p:clrMapOvr>
  <p:transition spd="slow">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0" i="0" u="none" strike="noStrike" cap="none" baseline="0" dirty="0" smtClean="0">
                <a:solidFill>
                  <a:schemeClr val="dk1"/>
                </a:solidFill>
                <a:latin typeface="Calibri"/>
                <a:ea typeface="Calibri"/>
                <a:cs typeface="Calibri"/>
                <a:sym typeface="Calibri"/>
              </a:rPr>
              <a:t>Conoco Phillips (</a:t>
            </a:r>
            <a:r>
              <a:rPr lang="en-US" sz="2400" dirty="0" smtClean="0">
                <a:solidFill>
                  <a:schemeClr val="dk1"/>
                </a:solidFill>
                <a:latin typeface="Calibri"/>
                <a:ea typeface="Calibri"/>
                <a:cs typeface="Calibri"/>
                <a:sym typeface="Calibri"/>
              </a:rPr>
              <a:t>COP</a:t>
            </a:r>
            <a:r>
              <a:rPr lang="en-US" sz="2400" b="0" i="0" u="none" strike="noStrike" cap="none" baseline="0" dirty="0" smtClean="0">
                <a:solidFill>
                  <a:schemeClr val="dk1"/>
                </a:solidFill>
                <a:latin typeface="Calibri"/>
                <a:ea typeface="Calibri"/>
                <a:cs typeface="Calibri"/>
                <a:sym typeface="Calibri"/>
              </a:rPr>
              <a:t>)-</a:t>
            </a:r>
            <a:br>
              <a:rPr lang="en-US" sz="2400" b="0" i="0" u="none" strike="noStrike" cap="none" baseline="0" dirty="0" smtClean="0">
                <a:solidFill>
                  <a:schemeClr val="dk1"/>
                </a:solidFill>
                <a:latin typeface="Calibri"/>
                <a:ea typeface="Calibri"/>
                <a:cs typeface="Calibri"/>
                <a:sym typeface="Calibri"/>
              </a:rPr>
            </a:br>
            <a:endParaRPr lang="en-US" sz="24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1066800" y="1206500"/>
            <a:ext cx="7061679" cy="5346700"/>
          </a:xfrm>
          <a:prstGeom prst="rect">
            <a:avLst/>
          </a:prstGeom>
        </p:spPr>
      </p:pic>
    </p:spTree>
  </p:cSld>
  <p:clrMapOvr>
    <a:masterClrMapping/>
  </p:clrMapOvr>
  <p:transition spd="slow">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9"/>
        <p:cNvGrpSpPr/>
        <p:nvPr/>
      </p:nvGrpSpPr>
      <p:grpSpPr>
        <a:xfrm>
          <a:off x="0" y="0"/>
          <a:ext cx="0" cy="0"/>
          <a:chOff x="0" y="0"/>
          <a:chExt cx="0" cy="0"/>
        </a:xfrm>
      </p:grpSpPr>
      <p:sp>
        <p:nvSpPr>
          <p:cNvPr id="450" name="Shape 45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0" i="0" u="none" strike="noStrike" cap="none" baseline="0" dirty="0">
                <a:solidFill>
                  <a:schemeClr val="dk1"/>
                </a:solidFill>
                <a:latin typeface="Calibri"/>
                <a:ea typeface="Calibri"/>
                <a:cs typeface="Calibri"/>
                <a:sym typeface="Calibri"/>
              </a:rPr>
              <a:t>Natural Gas (UNG)</a:t>
            </a:r>
            <a:r>
              <a:rPr lang="en-US" sz="2400" b="0" i="0" u="none" strike="noStrike" cap="none" baseline="0" dirty="0" smtClean="0">
                <a:solidFill>
                  <a:schemeClr val="dk1"/>
                </a:solidFill>
                <a:latin typeface="Calibri"/>
                <a:ea typeface="Calibri"/>
                <a:cs typeface="Calibri"/>
                <a:sym typeface="Calibri"/>
              </a:rPr>
              <a:t>-</a:t>
            </a:r>
            <a:r>
              <a:rPr lang="en-US" sz="2400" dirty="0" smtClean="0">
                <a:solidFill>
                  <a:schemeClr val="dk1"/>
                </a:solidFill>
                <a:latin typeface="Calibri"/>
                <a:ea typeface="Calibri"/>
                <a:cs typeface="Calibri"/>
                <a:sym typeface="Calibri"/>
              </a:rPr>
              <a:t>New Lows on Warm Winter</a:t>
            </a:r>
            <a:endParaRPr lang="en-US" sz="24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990600" y="1206500"/>
            <a:ext cx="7162321" cy="5422900"/>
          </a:xfrm>
          <a:prstGeom prst="rect">
            <a:avLst/>
          </a:prstGeom>
        </p:spPr>
      </p:pic>
    </p:spTree>
  </p:cSld>
  <p:clrMapOvr>
    <a:masterClrMapping/>
  </p:clrMapOvr>
  <p:transition spd="slow">
    <p:cu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3"/>
        <p:cNvGrpSpPr/>
        <p:nvPr/>
      </p:nvGrpSpPr>
      <p:grpSpPr>
        <a:xfrm>
          <a:off x="0" y="0"/>
          <a:ext cx="0" cy="0"/>
          <a:chOff x="0" y="0"/>
          <a:chExt cx="0" cy="0"/>
        </a:xfrm>
      </p:grpSpPr>
      <p:sp>
        <p:nvSpPr>
          <p:cNvPr id="464" name="Shape 464"/>
          <p:cNvSpPr txBox="1">
            <a:spLocks noGrp="1"/>
          </p:cNvSpPr>
          <p:nvPr>
            <p:ph type="title"/>
          </p:nvPr>
        </p:nvSpPr>
        <p:spPr>
          <a:prstGeom prst="rect">
            <a:avLst/>
          </a:prstGeom>
          <a:noFill/>
          <a:ln>
            <a:noFill/>
          </a:ln>
        </p:spPr>
        <p:txBody>
          <a:bodyPr lIns="91425" tIns="45700" rIns="91425" bIns="45700" anchor="ctr" anchorCtr="0">
            <a:noAutofit/>
          </a:bodyPr>
          <a:lstStyle/>
          <a:p>
            <a:pPr lvl="0">
              <a:buClr>
                <a:schemeClr val="dk1"/>
              </a:buClr>
              <a:buSzPct val="25000"/>
            </a:pPr>
            <a:r>
              <a:rPr lang="en-US" sz="3200" b="0" i="0" u="none" strike="noStrike" cap="none" baseline="0" dirty="0" smtClean="0">
                <a:solidFill>
                  <a:schemeClr val="dk1"/>
                </a:solidFill>
                <a:latin typeface="Calibri"/>
                <a:ea typeface="Calibri"/>
                <a:cs typeface="Calibri"/>
                <a:sym typeface="Calibri"/>
              </a:rPr>
              <a:t/>
            </a:r>
            <a:br>
              <a:rPr lang="en-US" sz="3200" b="0" i="0" u="none" strike="noStrike" cap="none" baseline="0" dirty="0" smtClean="0">
                <a:solidFill>
                  <a:schemeClr val="dk1"/>
                </a:solidFill>
                <a:latin typeface="Calibri"/>
                <a:ea typeface="Calibri"/>
                <a:cs typeface="Calibri"/>
                <a:sym typeface="Calibri"/>
              </a:rPr>
            </a:br>
            <a:r>
              <a:rPr lang="en-US" sz="2400" dirty="0" smtClean="0">
                <a:solidFill>
                  <a:schemeClr val="dk1"/>
                </a:solidFill>
                <a:latin typeface="Calibri"/>
                <a:ea typeface="Calibri"/>
                <a:cs typeface="Calibri"/>
                <a:sym typeface="Calibri"/>
              </a:rPr>
              <a:t>Copper-New 6 Year Low</a:t>
            </a:r>
            <a:r>
              <a:rPr lang="en-US" sz="3200" b="0" i="0" u="none" strike="noStrike" cap="none" baseline="0" dirty="0" smtClean="0">
                <a:solidFill>
                  <a:schemeClr val="dk1"/>
                </a:solidFill>
                <a:latin typeface="Calibri"/>
                <a:ea typeface="Calibri"/>
                <a:cs typeface="Calibri"/>
                <a:sym typeface="Calibri"/>
              </a:rPr>
              <a:t/>
            </a:r>
            <a:br>
              <a:rPr lang="en-US" sz="3200" b="0" i="0" u="none" strike="noStrike" cap="none" baseline="0" dirty="0" smtClean="0">
                <a:solidFill>
                  <a:schemeClr val="dk1"/>
                </a:solidFill>
                <a:latin typeface="Calibri"/>
                <a:ea typeface="Calibri"/>
                <a:cs typeface="Calibri"/>
                <a:sym typeface="Calibri"/>
              </a:rPr>
            </a:br>
            <a:r>
              <a:rPr lang="en-US" sz="2400" i="0" u="none" strike="noStrike" cap="none" baseline="0" dirty="0" smtClean="0">
                <a:solidFill>
                  <a:schemeClr val="dk1"/>
                </a:solidFill>
                <a:latin typeface="Calibri"/>
                <a:ea typeface="Calibri"/>
                <a:cs typeface="Calibri"/>
                <a:sym typeface="Calibri"/>
              </a:rPr>
              <a:t/>
            </a:r>
            <a:br>
              <a:rPr lang="en-US" sz="2400" i="0" u="none" strike="noStrike" cap="none" baseline="0" dirty="0" smtClean="0">
                <a:solidFill>
                  <a:schemeClr val="dk1"/>
                </a:solidFill>
                <a:latin typeface="Calibri"/>
                <a:ea typeface="Calibri"/>
                <a:cs typeface="Calibri"/>
                <a:sym typeface="Calibri"/>
              </a:rPr>
            </a:br>
            <a:endParaRPr lang="en-US" sz="240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1066800" y="1206500"/>
            <a:ext cx="7061679" cy="5346700"/>
          </a:xfrm>
          <a:prstGeom prst="rect">
            <a:avLst/>
          </a:prstGeom>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2286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baseline="0" dirty="0">
                <a:solidFill>
                  <a:schemeClr val="dk1"/>
                </a:solidFill>
                <a:latin typeface="Calibri"/>
                <a:ea typeface="Calibri"/>
                <a:cs typeface="Calibri"/>
                <a:sym typeface="Calibri"/>
              </a:rPr>
              <a:t>Strategy Outlook</a:t>
            </a:r>
            <a:r>
              <a:rPr lang="en-US" sz="2800" b="0" i="0" u="none" strike="noStrike" cap="none" baseline="0" dirty="0" smtClean="0">
                <a:solidFill>
                  <a:schemeClr val="dk1"/>
                </a:solidFill>
                <a:latin typeface="Calibri"/>
                <a:ea typeface="Calibri"/>
                <a:cs typeface="Calibri"/>
                <a:sym typeface="Calibri"/>
              </a:rPr>
              <a:t>-</a:t>
            </a:r>
            <a:r>
              <a:rPr lang="en-US" sz="2800" dirty="0" smtClean="0">
                <a:solidFill>
                  <a:schemeClr val="dk1"/>
                </a:solidFill>
                <a:latin typeface="Calibri"/>
                <a:ea typeface="Calibri"/>
                <a:cs typeface="Calibri"/>
                <a:sym typeface="Calibri"/>
              </a:rPr>
              <a:t>The 3 Month Year</a:t>
            </a:r>
            <a:endParaRPr lang="en-US" sz="2800" dirty="0">
              <a:solidFill>
                <a:srgbClr val="FF0000"/>
              </a:solidFill>
              <a:latin typeface="Calibri"/>
              <a:ea typeface="Calibri"/>
              <a:cs typeface="Calibri"/>
              <a:sym typeface="Calibri"/>
            </a:endParaRPr>
          </a:p>
        </p:txBody>
      </p:sp>
      <p:sp>
        <p:nvSpPr>
          <p:cNvPr id="107" name="Shape 107"/>
          <p:cNvSpPr txBox="1">
            <a:spLocks noGrp="1"/>
          </p:cNvSpPr>
          <p:nvPr>
            <p:ph type="body" idx="4294967295"/>
          </p:nvPr>
        </p:nvSpPr>
        <p:spPr>
          <a:xfrm>
            <a:off x="457200" y="1265237"/>
            <a:ext cx="8229600" cy="5287963"/>
          </a:xfrm>
          <a:prstGeom prst="rect">
            <a:avLst/>
          </a:prstGeom>
          <a:noFill/>
          <a:ln>
            <a:noFill/>
          </a:ln>
        </p:spPr>
        <p:txBody>
          <a:bodyPr lIns="91425" tIns="45700" rIns="91425" bIns="45700" anchor="t" anchorCtr="0">
            <a:noAutofit/>
          </a:bodyPr>
          <a:lstStyle/>
          <a:p>
            <a:pPr marL="0" lvl="0" indent="0">
              <a:spcBef>
                <a:spcPts val="0"/>
              </a:spcBef>
              <a:buClr>
                <a:srgbClr val="000000"/>
              </a:buClr>
              <a:buSzPct val="25000"/>
              <a:buNone/>
            </a:pPr>
            <a:r>
              <a:rPr lang="en-US" sz="2000" dirty="0" smtClean="0">
                <a:solidFill>
                  <a:schemeClr val="tx1"/>
                </a:solidFill>
                <a:latin typeface="Calibri"/>
                <a:ea typeface="Calibri"/>
                <a:cs typeface="Calibri"/>
                <a:sym typeface="Calibri"/>
              </a:rPr>
              <a:t>*Both bonds and stocks down together for the first time since 1969</a:t>
            </a:r>
            <a:br>
              <a:rPr lang="en-US" sz="2000" dirty="0" smtClean="0">
                <a:solidFill>
                  <a:schemeClr val="tx1"/>
                </a:solidFill>
                <a:latin typeface="Calibri"/>
                <a:ea typeface="Calibri"/>
                <a:cs typeface="Calibri"/>
                <a:sym typeface="Calibri"/>
              </a:rPr>
            </a:br>
            <a:r>
              <a:rPr lang="en-US" sz="2000" dirty="0" smtClean="0">
                <a:solidFill>
                  <a:schemeClr val="tx1"/>
                </a:solidFill>
                <a:latin typeface="Calibri"/>
                <a:ea typeface="Calibri"/>
                <a:cs typeface="Calibri"/>
                <a:sym typeface="Calibri"/>
              </a:rPr>
              <a:t/>
            </a:r>
            <a:br>
              <a:rPr lang="en-US" sz="2000" dirty="0" smtClean="0">
                <a:solidFill>
                  <a:schemeClr val="tx1"/>
                </a:solidFill>
                <a:latin typeface="Calibri"/>
                <a:ea typeface="Calibri"/>
                <a:cs typeface="Calibri"/>
                <a:sym typeface="Calibri"/>
              </a:rPr>
            </a:br>
            <a:r>
              <a:rPr lang="en-US" sz="2000" dirty="0" smtClean="0">
                <a:solidFill>
                  <a:schemeClr val="tx1"/>
                </a:solidFill>
                <a:latin typeface="Calibri"/>
                <a:ea typeface="Calibri"/>
                <a:cs typeface="Calibri"/>
                <a:sym typeface="Calibri"/>
              </a:rPr>
              <a:t>*Fed removes any doubt of December rate hike by saying the necessary conditions “could be met by the time of the next meeting.”</a:t>
            </a:r>
            <a:r>
              <a:rPr lang="en-US" sz="2000" dirty="0">
                <a:solidFill>
                  <a:srgbClr val="FF0000"/>
                </a:solidFill>
                <a:latin typeface="Calibri"/>
                <a:ea typeface="Calibri"/>
                <a:cs typeface="Calibri"/>
                <a:sym typeface="Calibri"/>
              </a:rPr>
              <a:t/>
            </a:r>
            <a:br>
              <a:rPr lang="en-US" sz="2000" dirty="0">
                <a:solidFill>
                  <a:srgbClr val="FF0000"/>
                </a:solidFill>
                <a:latin typeface="Calibri"/>
                <a:ea typeface="Calibri"/>
                <a:cs typeface="Calibri"/>
                <a:sym typeface="Calibri"/>
              </a:rPr>
            </a:br>
            <a:r>
              <a:rPr lang="en-US" sz="2000" i="0" u="none" strike="noStrike" cap="none" dirty="0" smtClean="0">
                <a:solidFill>
                  <a:srgbClr val="FF0000"/>
                </a:solidFill>
                <a:latin typeface="Calibri"/>
                <a:ea typeface="Calibri"/>
                <a:cs typeface="Calibri"/>
                <a:sym typeface="Calibri"/>
              </a:rPr>
              <a:t/>
            </a:r>
            <a:br>
              <a:rPr lang="en-US" sz="2000" i="0" u="none" strike="noStrike" cap="none" dirty="0" smtClean="0">
                <a:solidFill>
                  <a:srgbClr val="FF0000"/>
                </a:solidFill>
                <a:latin typeface="Calibri"/>
                <a:ea typeface="Calibri"/>
                <a:cs typeface="Calibri"/>
                <a:sym typeface="Calibri"/>
              </a:rPr>
            </a:br>
            <a:r>
              <a:rPr lang="en-US" sz="2000" i="0" u="none" strike="noStrike" cap="none" dirty="0" smtClean="0">
                <a:latin typeface="Calibri"/>
                <a:ea typeface="Calibri"/>
                <a:cs typeface="Calibri"/>
                <a:sym typeface="Calibri"/>
              </a:rPr>
              <a:t>*Stocks too risky to chase here. Wait for bigger dip</a:t>
            </a:r>
            <a:r>
              <a:rPr lang="en-US" sz="2000" dirty="0" smtClean="0">
                <a:latin typeface="Calibri"/>
                <a:ea typeface="Calibri"/>
                <a:cs typeface="Calibri"/>
                <a:sym typeface="Calibri"/>
              </a:rPr>
              <a:t>. </a:t>
            </a:r>
            <a:r>
              <a:rPr lang="en-US" sz="2000" b="1" i="1" u="none" strike="noStrike" cap="none" dirty="0" smtClean="0">
                <a:latin typeface="Calibri"/>
                <a:ea typeface="Calibri"/>
                <a:cs typeface="Calibri"/>
                <a:sym typeface="Calibri"/>
              </a:rPr>
              <a:t>The clearer trends and better quality trades have been in bonds and currencies.</a:t>
            </a:r>
            <a:br>
              <a:rPr lang="en-US" sz="2000" b="1" i="1" u="none" strike="noStrike" cap="none" dirty="0" smtClean="0">
                <a:latin typeface="Calibri"/>
                <a:ea typeface="Calibri"/>
                <a:cs typeface="Calibri"/>
                <a:sym typeface="Calibri"/>
              </a:rPr>
            </a:br>
            <a:r>
              <a:rPr lang="en-US" sz="2000" i="0" u="none" strike="noStrike" cap="none" dirty="0" smtClean="0">
                <a:solidFill>
                  <a:srgbClr val="FF0000"/>
                </a:solidFill>
                <a:latin typeface="Calibri"/>
                <a:ea typeface="Calibri"/>
                <a:cs typeface="Calibri"/>
                <a:sym typeface="Calibri"/>
              </a:rPr>
              <a:t/>
            </a:r>
            <a:br>
              <a:rPr lang="en-US" sz="2000" i="0" u="none" strike="noStrike" cap="none" dirty="0" smtClean="0">
                <a:solidFill>
                  <a:srgbClr val="FF0000"/>
                </a:solidFill>
                <a:latin typeface="Calibri"/>
                <a:ea typeface="Calibri"/>
                <a:cs typeface="Calibri"/>
                <a:sym typeface="Calibri"/>
              </a:rPr>
            </a:br>
            <a:r>
              <a:rPr lang="en-US" sz="2000" i="0" u="none" strike="noStrike" cap="none" dirty="0" smtClean="0">
                <a:latin typeface="Calibri"/>
                <a:ea typeface="Calibri"/>
                <a:cs typeface="Calibri"/>
                <a:sym typeface="Calibri"/>
              </a:rPr>
              <a:t>*German Bunds holding up US Treasuries, delaying yield spike</a:t>
            </a:r>
            <a:r>
              <a:rPr lang="en-US" sz="2000" dirty="0" smtClean="0">
                <a:latin typeface="Calibri"/>
                <a:ea typeface="Calibri"/>
                <a:cs typeface="Calibri"/>
                <a:sym typeface="Calibri"/>
              </a:rPr>
              <a:t/>
            </a:r>
            <a:br>
              <a:rPr lang="en-US" sz="2000" dirty="0" smtClean="0">
                <a:latin typeface="Calibri"/>
                <a:ea typeface="Calibri"/>
                <a:cs typeface="Calibri"/>
                <a:sym typeface="Calibri"/>
              </a:rPr>
            </a:br>
            <a:r>
              <a:rPr lang="en-US" sz="2000" dirty="0" smtClean="0">
                <a:solidFill>
                  <a:srgbClr val="FF0000"/>
                </a:solidFill>
                <a:latin typeface="Calibri"/>
                <a:ea typeface="Calibri"/>
                <a:cs typeface="Calibri"/>
                <a:sym typeface="Calibri"/>
              </a:rPr>
              <a:t/>
            </a:r>
            <a:br>
              <a:rPr lang="en-US" sz="2000" dirty="0" smtClean="0">
                <a:solidFill>
                  <a:srgbClr val="FF0000"/>
                </a:solidFill>
                <a:latin typeface="Calibri"/>
                <a:ea typeface="Calibri"/>
                <a:cs typeface="Calibri"/>
                <a:sym typeface="Calibri"/>
              </a:rPr>
            </a:br>
            <a:r>
              <a:rPr lang="en-US" sz="2000" dirty="0" smtClean="0">
                <a:latin typeface="Calibri"/>
                <a:ea typeface="Calibri"/>
                <a:cs typeface="Calibri"/>
                <a:sym typeface="Calibri"/>
              </a:rPr>
              <a:t>*Oil imminently breaking below $40, the final</a:t>
            </a:r>
            <a:br>
              <a:rPr lang="en-US" sz="2000" dirty="0" smtClean="0">
                <a:latin typeface="Calibri"/>
                <a:ea typeface="Calibri"/>
                <a:cs typeface="Calibri"/>
                <a:sym typeface="Calibri"/>
              </a:rPr>
            </a:br>
            <a:r>
              <a:rPr lang="en-US" sz="2000" dirty="0" smtClean="0">
                <a:latin typeface="Calibri"/>
                <a:ea typeface="Calibri"/>
                <a:cs typeface="Calibri"/>
                <a:sym typeface="Calibri"/>
              </a:rPr>
              <a:t> flush is at hand</a:t>
            </a:r>
            <a:br>
              <a:rPr lang="en-US" sz="2000" dirty="0" smtClean="0">
                <a:latin typeface="Calibri"/>
                <a:ea typeface="Calibri"/>
                <a:cs typeface="Calibri"/>
                <a:sym typeface="Calibri"/>
              </a:rPr>
            </a:br>
            <a:r>
              <a:rPr lang="en-US" sz="2000" i="0" u="none" strike="noStrike" cap="none" baseline="0" dirty="0" smtClean="0">
                <a:solidFill>
                  <a:srgbClr val="FF0000"/>
                </a:solidFill>
                <a:latin typeface="Calibri"/>
                <a:ea typeface="Calibri"/>
                <a:cs typeface="Calibri"/>
                <a:sym typeface="Calibri"/>
              </a:rPr>
              <a:t/>
            </a:r>
            <a:br>
              <a:rPr lang="en-US" sz="2000" i="0" u="none" strike="noStrike" cap="none" baseline="0" dirty="0" smtClean="0">
                <a:solidFill>
                  <a:srgbClr val="FF0000"/>
                </a:solidFill>
                <a:latin typeface="Calibri"/>
                <a:ea typeface="Calibri"/>
                <a:cs typeface="Calibri"/>
                <a:sym typeface="Calibri"/>
              </a:rPr>
            </a:br>
            <a:r>
              <a:rPr lang="en-US" sz="2000" dirty="0" smtClean="0">
                <a:latin typeface="Calibri"/>
                <a:ea typeface="Calibri"/>
                <a:cs typeface="Calibri"/>
                <a:sym typeface="Calibri"/>
              </a:rPr>
              <a:t>*</a:t>
            </a:r>
            <a:r>
              <a:rPr lang="en-US" sz="2000" dirty="0">
                <a:latin typeface="Calibri"/>
                <a:ea typeface="Calibri"/>
                <a:cs typeface="Calibri"/>
                <a:sym typeface="Calibri"/>
              </a:rPr>
              <a:t>G</a:t>
            </a:r>
            <a:r>
              <a:rPr lang="en-US" sz="2000" dirty="0" smtClean="0">
                <a:latin typeface="Calibri"/>
                <a:ea typeface="Calibri"/>
                <a:cs typeface="Calibri"/>
                <a:sym typeface="Calibri"/>
              </a:rPr>
              <a:t>old is still despised, don’t try to catch the falling knife</a:t>
            </a:r>
            <a:br>
              <a:rPr lang="en-US" sz="2000" dirty="0" smtClean="0">
                <a:latin typeface="Calibri"/>
                <a:ea typeface="Calibri"/>
                <a:cs typeface="Calibri"/>
                <a:sym typeface="Calibri"/>
              </a:rPr>
            </a:br>
            <a:r>
              <a:rPr lang="en-US" sz="2000" dirty="0" smtClean="0">
                <a:latin typeface="Calibri"/>
                <a:ea typeface="Calibri"/>
                <a:cs typeface="Calibri"/>
                <a:sym typeface="Calibri"/>
              </a:rPr>
              <a:t/>
            </a:r>
            <a:br>
              <a:rPr lang="en-US" sz="2000" dirty="0" smtClean="0">
                <a:latin typeface="Calibri"/>
                <a:ea typeface="Calibri"/>
                <a:cs typeface="Calibri"/>
                <a:sym typeface="Calibri"/>
              </a:rPr>
            </a:br>
            <a:r>
              <a:rPr lang="en-US" sz="2000" dirty="0" smtClean="0">
                <a:latin typeface="Calibri"/>
                <a:ea typeface="Calibri"/>
                <a:cs typeface="Calibri"/>
                <a:sym typeface="Calibri"/>
              </a:rPr>
              <a:t>*Severe cold snap fails to get us a short covering rally in Ags</a:t>
            </a:r>
            <a:endParaRPr lang="en-US" sz="2000" u="none" strike="noStrike" cap="none" baseline="0" dirty="0">
              <a:latin typeface="Calibri"/>
              <a:ea typeface="Calibri"/>
              <a:cs typeface="Calibri"/>
              <a:sym typeface="Calibri"/>
            </a:endParaRPr>
          </a:p>
        </p:txBody>
      </p:sp>
      <p:pic>
        <p:nvPicPr>
          <p:cNvPr id="2" name="Picture 1" descr="IMG_4378.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58000" y="4191001"/>
            <a:ext cx="2014122" cy="2209800"/>
          </a:xfrm>
          <a:prstGeom prst="rect">
            <a:avLst/>
          </a:prstGeom>
        </p:spPr>
      </p:pic>
    </p:spTree>
  </p:cSld>
  <p:clrMapOvr>
    <a:masterClrMapping/>
  </p:clrMapOvr>
  <p:transition spd="slow">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0"/>
        <p:cNvGrpSpPr/>
        <p:nvPr/>
      </p:nvGrpSpPr>
      <p:grpSpPr>
        <a:xfrm>
          <a:off x="0" y="0"/>
          <a:ext cx="0" cy="0"/>
          <a:chOff x="0" y="0"/>
          <a:chExt cx="0" cy="0"/>
        </a:xfrm>
      </p:grpSpPr>
      <p:sp>
        <p:nvSpPr>
          <p:cNvPr id="471" name="Shape 471"/>
          <p:cNvSpPr txBox="1">
            <a:spLocks noGrp="1"/>
          </p:cNvSpPr>
          <p:nvPr>
            <p:ph type="title"/>
          </p:nvPr>
        </p:nvSpPr>
        <p:spPr>
          <a:xfrm>
            <a:off x="457200" y="457200"/>
            <a:ext cx="8229600" cy="1143000"/>
          </a:xfrm>
          <a:prstGeom prst="rect">
            <a:avLst/>
          </a:prstGeom>
          <a:noFill/>
          <a:ln>
            <a:noFill/>
          </a:ln>
        </p:spPr>
        <p:txBody>
          <a:bodyPr lIns="91425" tIns="45700" rIns="91425" bIns="45700" anchor="ctr" anchorCtr="0">
            <a:noAutofit/>
          </a:bodyPr>
          <a:lstStyle/>
          <a:p>
            <a:pPr lvl="0">
              <a:buClr>
                <a:schemeClr val="dk1"/>
              </a:buClr>
              <a:buSzPct val="25000"/>
            </a:pPr>
            <a:r>
              <a:rPr lang="en-US" sz="2400" b="0" i="0" u="none" strike="noStrike" cap="none" baseline="0" dirty="0">
                <a:solidFill>
                  <a:schemeClr val="dk1"/>
                </a:solidFill>
                <a:latin typeface="Calibri"/>
                <a:ea typeface="Calibri"/>
                <a:cs typeface="Calibri"/>
                <a:sym typeface="Calibri"/>
              </a:rPr>
              <a:t>Freeport McMoRan (FCX</a:t>
            </a:r>
            <a:r>
              <a:rPr lang="en-US" sz="2400" b="0" i="0" u="none" strike="noStrike" cap="none" baseline="0" dirty="0" smtClean="0">
                <a:solidFill>
                  <a:schemeClr val="dk1"/>
                </a:solidFill>
                <a:latin typeface="Calibri"/>
                <a:ea typeface="Calibri"/>
                <a:cs typeface="Calibri"/>
                <a:sym typeface="Calibri"/>
              </a:rPr>
              <a:t>)</a:t>
            </a:r>
            <a:r>
              <a:rPr lang="en-US" sz="3200" b="0" i="0" u="none" strike="noStrike" cap="none" baseline="0" dirty="0" smtClean="0">
                <a:solidFill>
                  <a:schemeClr val="dk1"/>
                </a:solidFill>
                <a:latin typeface="Calibri"/>
                <a:ea typeface="Calibri"/>
                <a:cs typeface="Calibri"/>
                <a:sym typeface="Calibri"/>
              </a:rPr>
              <a:t>-</a:t>
            </a:r>
            <a:r>
              <a:rPr lang="en-US" sz="2400" dirty="0" smtClean="0">
                <a:solidFill>
                  <a:schemeClr val="dk1"/>
                </a:solidFill>
                <a:latin typeface="Calibri"/>
                <a:ea typeface="Calibri"/>
                <a:cs typeface="Calibri"/>
                <a:sym typeface="Calibri"/>
              </a:rPr>
              <a:t>Carl Icahn in Play</a:t>
            </a:r>
            <a:br>
              <a:rPr lang="en-US" sz="2400" dirty="0" smtClean="0">
                <a:solidFill>
                  <a:schemeClr val="dk1"/>
                </a:solidFill>
                <a:latin typeface="Calibri"/>
                <a:ea typeface="Calibri"/>
                <a:cs typeface="Calibri"/>
                <a:sym typeface="Calibri"/>
              </a:rPr>
            </a:br>
            <a:r>
              <a:rPr lang="en-US" sz="2400" dirty="0" smtClean="0">
                <a:solidFill>
                  <a:schemeClr val="dk1"/>
                </a:solidFill>
                <a:latin typeface="Calibri"/>
                <a:ea typeface="Calibri"/>
                <a:cs typeface="Calibri"/>
                <a:sym typeface="Calibri"/>
              </a:rPr>
              <a:t/>
            </a:r>
            <a:br>
              <a:rPr lang="en-US" sz="2400" dirty="0" smtClean="0">
                <a:solidFill>
                  <a:schemeClr val="dk1"/>
                </a:solidFill>
                <a:latin typeface="Calibri"/>
                <a:ea typeface="Calibri"/>
                <a:cs typeface="Calibri"/>
                <a:sym typeface="Calibri"/>
              </a:rPr>
            </a:br>
            <a:endParaRPr lang="en-US" sz="18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1059611" y="1143000"/>
            <a:ext cx="7246189" cy="5486400"/>
          </a:xfrm>
          <a:prstGeom prst="rect">
            <a:avLst/>
          </a:prstGeom>
        </p:spPr>
      </p:pic>
    </p:spTree>
  </p:cSld>
  <p:clrMapOvr>
    <a:masterClrMapping/>
  </p:clrMapOvr>
  <p:transition spd="slow">
    <p:cu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1"/>
        <p:cNvGrpSpPr/>
        <p:nvPr/>
      </p:nvGrpSpPr>
      <p:grpSpPr>
        <a:xfrm>
          <a:off x="0" y="0"/>
          <a:ext cx="0" cy="0"/>
          <a:chOff x="0" y="0"/>
          <a:chExt cx="0" cy="0"/>
        </a:xfrm>
      </p:grpSpPr>
      <p:sp>
        <p:nvSpPr>
          <p:cNvPr id="492" name="Shape 492"/>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baseline="0" dirty="0">
                <a:solidFill>
                  <a:schemeClr val="dk1"/>
                </a:solidFill>
                <a:latin typeface="Calibri"/>
                <a:ea typeface="Calibri"/>
                <a:cs typeface="Calibri"/>
                <a:sym typeface="Calibri"/>
              </a:rPr>
              <a:t>Precious Metals</a:t>
            </a:r>
            <a:r>
              <a:rPr lang="en-US" sz="2800" b="0" i="0" u="none" strike="noStrike" cap="none" baseline="0" dirty="0" smtClean="0">
                <a:solidFill>
                  <a:schemeClr val="dk1"/>
                </a:solidFill>
                <a:latin typeface="Calibri"/>
                <a:ea typeface="Calibri"/>
                <a:cs typeface="Calibri"/>
                <a:sym typeface="Calibri"/>
              </a:rPr>
              <a:t>-</a:t>
            </a:r>
            <a:r>
              <a:rPr lang="en-US" sz="2800" dirty="0" smtClean="0">
                <a:solidFill>
                  <a:schemeClr val="dk1"/>
                </a:solidFill>
                <a:latin typeface="Calibri"/>
                <a:ea typeface="Calibri"/>
                <a:cs typeface="Calibri"/>
                <a:sym typeface="Calibri"/>
              </a:rPr>
              <a:t>Capitulation</a:t>
            </a:r>
            <a:br>
              <a:rPr lang="en-US" sz="2800" dirty="0" smtClean="0">
                <a:solidFill>
                  <a:schemeClr val="dk1"/>
                </a:solidFill>
                <a:latin typeface="Calibri"/>
                <a:ea typeface="Calibri"/>
                <a:cs typeface="Calibri"/>
                <a:sym typeface="Calibri"/>
              </a:rPr>
            </a:br>
            <a:endParaRPr lang="en-US" sz="2000" b="0" i="0" u="none" strike="noStrike" cap="none" baseline="0" dirty="0">
              <a:solidFill>
                <a:schemeClr val="dk1"/>
              </a:solidFill>
              <a:latin typeface="Calibri"/>
              <a:ea typeface="Calibri"/>
              <a:cs typeface="Calibri"/>
              <a:sym typeface="Calibri"/>
            </a:endParaRPr>
          </a:p>
        </p:txBody>
      </p:sp>
      <p:sp>
        <p:nvSpPr>
          <p:cNvPr id="493" name="Shape 493"/>
          <p:cNvSpPr txBox="1">
            <a:spLocks noGrp="1"/>
          </p:cNvSpPr>
          <p:nvPr>
            <p:ph type="body" idx="4294967295"/>
          </p:nvPr>
        </p:nvSpPr>
        <p:spPr>
          <a:xfrm>
            <a:off x="381000" y="1036637"/>
            <a:ext cx="7924800" cy="5135563"/>
          </a:xfrm>
          <a:prstGeom prst="rect">
            <a:avLst/>
          </a:prstGeom>
          <a:noFill/>
          <a:ln>
            <a:noFill/>
          </a:ln>
        </p:spPr>
        <p:txBody>
          <a:bodyPr lIns="91425" tIns="45700" rIns="91425" bIns="45700" anchor="t" anchorCtr="0">
            <a:noAutofit/>
          </a:bodyPr>
          <a:lstStyle/>
          <a:p>
            <a:pPr lvl="0" indent="-342900">
              <a:spcBef>
                <a:spcPts val="0"/>
              </a:spcBef>
              <a:buClr>
                <a:srgbClr val="000000"/>
              </a:buClr>
              <a:buSzPct val="25000"/>
              <a:buNone/>
            </a:pPr>
            <a:r>
              <a:rPr lang="en-US" sz="2000" dirty="0" smtClean="0">
                <a:latin typeface="Calibri"/>
                <a:ea typeface="Calibri"/>
                <a:cs typeface="Calibri"/>
                <a:sym typeface="Calibri"/>
              </a:rPr>
              <a:t>	</a:t>
            </a:r>
            <a:br>
              <a:rPr lang="en-US" sz="2000" dirty="0" smtClean="0">
                <a:latin typeface="Calibri"/>
                <a:ea typeface="Calibri"/>
                <a:cs typeface="Calibri"/>
                <a:sym typeface="Calibri"/>
              </a:rPr>
            </a:br>
            <a:r>
              <a:rPr lang="en-US" sz="2000" b="0" i="0" u="none" strike="noStrike" cap="none" baseline="0" dirty="0" smtClean="0">
                <a:latin typeface="Calibri"/>
                <a:ea typeface="Calibri"/>
                <a:cs typeface="Calibri"/>
                <a:sym typeface="Calibri"/>
              </a:rPr>
              <a:t>*Perfect</a:t>
            </a:r>
            <a:r>
              <a:rPr lang="en-US" sz="2000" b="0" i="0" u="none" strike="noStrike" cap="none" dirty="0" smtClean="0">
                <a:latin typeface="Calibri"/>
                <a:ea typeface="Calibri"/>
                <a:cs typeface="Calibri"/>
                <a:sym typeface="Calibri"/>
              </a:rPr>
              <a:t> technical failure at 200-day MA brings new lows, speculative longs in futures has gone to zero</a:t>
            </a:r>
            <a:br>
              <a:rPr lang="en-US" sz="2000" b="0" i="0" u="none" strike="noStrike" cap="none" dirty="0" smtClean="0">
                <a:latin typeface="Calibri"/>
                <a:ea typeface="Calibri"/>
                <a:cs typeface="Calibri"/>
                <a:sym typeface="Calibri"/>
              </a:rPr>
            </a:br>
            <a:r>
              <a:rPr lang="en-US" sz="2000" b="0" i="0" u="none" strike="noStrike" cap="none" dirty="0" smtClean="0">
                <a:solidFill>
                  <a:srgbClr val="FF0000"/>
                </a:solidFill>
                <a:latin typeface="Calibri"/>
                <a:ea typeface="Calibri"/>
                <a:cs typeface="Calibri"/>
                <a:sym typeface="Calibri"/>
              </a:rPr>
              <a:t/>
            </a:r>
            <a:br>
              <a:rPr lang="en-US" sz="2000" b="0" i="0" u="none" strike="noStrike" cap="none" dirty="0" smtClean="0">
                <a:solidFill>
                  <a:srgbClr val="FF0000"/>
                </a:solidFill>
                <a:latin typeface="Calibri"/>
                <a:ea typeface="Calibri"/>
                <a:cs typeface="Calibri"/>
                <a:sym typeface="Calibri"/>
              </a:rPr>
            </a:br>
            <a:r>
              <a:rPr lang="en-US" sz="2000" b="0" i="0" u="none" strike="noStrike" cap="none" dirty="0" smtClean="0">
                <a:latin typeface="Calibri"/>
                <a:ea typeface="Calibri"/>
                <a:cs typeface="Calibri"/>
                <a:sym typeface="Calibri"/>
              </a:rPr>
              <a:t>*</a:t>
            </a:r>
            <a:r>
              <a:rPr lang="en-US" sz="2000" dirty="0" smtClean="0">
                <a:latin typeface="Calibri"/>
                <a:ea typeface="Calibri"/>
                <a:cs typeface="Calibri"/>
                <a:sym typeface="Calibri"/>
              </a:rPr>
              <a:t>Oil bottom will also call the bottom in the barbarous relic</a:t>
            </a:r>
            <a:r>
              <a:rPr lang="en-US" sz="2000" b="0" i="0" u="none" strike="noStrike" cap="none" dirty="0" smtClean="0">
                <a:latin typeface="Calibri"/>
                <a:ea typeface="Calibri"/>
                <a:cs typeface="Calibri"/>
                <a:sym typeface="Calibri"/>
              </a:rPr>
              <a:t/>
            </a:r>
            <a:br>
              <a:rPr lang="en-US" sz="2000" b="0" i="0" u="none" strike="noStrike" cap="none" dirty="0" smtClean="0">
                <a:latin typeface="Calibri"/>
                <a:ea typeface="Calibri"/>
                <a:cs typeface="Calibri"/>
                <a:sym typeface="Calibri"/>
              </a:rPr>
            </a:br>
            <a:r>
              <a:rPr lang="en-US" sz="2000" b="0" i="0" u="none" strike="noStrike" cap="none" dirty="0" smtClean="0">
                <a:solidFill>
                  <a:srgbClr val="FF0000"/>
                </a:solidFill>
                <a:latin typeface="Calibri"/>
                <a:ea typeface="Calibri"/>
                <a:cs typeface="Calibri"/>
                <a:sym typeface="Calibri"/>
              </a:rPr>
              <a:t/>
            </a:r>
            <a:br>
              <a:rPr lang="en-US" sz="2000" b="0" i="0" u="none" strike="noStrike" cap="none" dirty="0" smtClean="0">
                <a:solidFill>
                  <a:srgbClr val="FF0000"/>
                </a:solidFill>
                <a:latin typeface="Calibri"/>
                <a:ea typeface="Calibri"/>
                <a:cs typeface="Calibri"/>
                <a:sym typeface="Calibri"/>
              </a:rPr>
            </a:br>
            <a:r>
              <a:rPr lang="en-US" sz="2000" b="0" i="0" u="none" strike="noStrike" cap="none" dirty="0" smtClean="0">
                <a:latin typeface="Calibri"/>
                <a:ea typeface="Calibri"/>
                <a:cs typeface="Calibri"/>
                <a:sym typeface="Calibri"/>
              </a:rPr>
              <a:t>*Shoot down of Russian jet brings only a one day rally</a:t>
            </a:r>
            <a:br>
              <a:rPr lang="en-US" sz="2000" b="0" i="0" u="none" strike="noStrike" cap="none" dirty="0" smtClean="0">
                <a:latin typeface="Calibri"/>
                <a:ea typeface="Calibri"/>
                <a:cs typeface="Calibri"/>
                <a:sym typeface="Calibri"/>
              </a:rPr>
            </a:br>
            <a:r>
              <a:rPr lang="en-US" sz="2000" b="0" i="0" u="none" strike="noStrike" cap="none" dirty="0" smtClean="0">
                <a:latin typeface="Calibri"/>
                <a:ea typeface="Calibri"/>
                <a:cs typeface="Calibri"/>
                <a:sym typeface="Calibri"/>
              </a:rPr>
              <a:t/>
            </a:r>
            <a:br>
              <a:rPr lang="en-US" sz="2000" b="0" i="0" u="none" strike="noStrike" cap="none" dirty="0" smtClean="0">
                <a:latin typeface="Calibri"/>
                <a:ea typeface="Calibri"/>
                <a:cs typeface="Calibri"/>
                <a:sym typeface="Calibri"/>
              </a:rPr>
            </a:br>
            <a:r>
              <a:rPr lang="en-US" sz="2000" b="0" i="0" u="none" strike="noStrike" cap="none" dirty="0" smtClean="0">
                <a:latin typeface="Calibri"/>
                <a:ea typeface="Calibri"/>
                <a:cs typeface="Calibri"/>
                <a:sym typeface="Calibri"/>
              </a:rPr>
              <a:t>*December Fed rate hike is the final nail in gold’s coffin, look for a run down to $1,000 by yearend</a:t>
            </a:r>
            <a:br>
              <a:rPr lang="en-US" sz="2000" b="0" i="0" u="none" strike="noStrike" cap="none" dirty="0" smtClean="0">
                <a:latin typeface="Calibri"/>
                <a:ea typeface="Calibri"/>
                <a:cs typeface="Calibri"/>
                <a:sym typeface="Calibri"/>
              </a:rPr>
            </a:br>
            <a:r>
              <a:rPr lang="en-US" sz="2000" b="0" i="0" u="none" strike="noStrike" cap="none" baseline="0" dirty="0" smtClean="0">
                <a:latin typeface="Calibri"/>
                <a:ea typeface="Calibri"/>
                <a:cs typeface="Calibri"/>
                <a:sym typeface="Calibri"/>
              </a:rPr>
              <a:t/>
            </a:r>
            <a:br>
              <a:rPr lang="en-US" sz="2000" b="0" i="0" u="none" strike="noStrike" cap="none" baseline="0" dirty="0" smtClean="0">
                <a:latin typeface="Calibri"/>
                <a:ea typeface="Calibri"/>
                <a:cs typeface="Calibri"/>
                <a:sym typeface="Calibri"/>
              </a:rPr>
            </a:br>
            <a:r>
              <a:rPr lang="en-US" sz="2000" b="0" i="0" u="none" strike="noStrike" cap="none" dirty="0" smtClean="0">
                <a:latin typeface="Calibri"/>
                <a:ea typeface="Calibri"/>
                <a:cs typeface="Calibri"/>
                <a:sym typeface="Calibri"/>
              </a:rPr>
              <a:t>*Stay away, </a:t>
            </a:r>
            <a:r>
              <a:rPr lang="en-US" sz="2000" dirty="0" smtClean="0">
                <a:latin typeface="Calibri"/>
                <a:ea typeface="Calibri"/>
                <a:cs typeface="Calibri"/>
                <a:sym typeface="Calibri"/>
              </a:rPr>
              <a:t>gold stocks are</a:t>
            </a:r>
            <a:br>
              <a:rPr lang="en-US" sz="2000" dirty="0" smtClean="0">
                <a:latin typeface="Calibri"/>
                <a:ea typeface="Calibri"/>
                <a:cs typeface="Calibri"/>
                <a:sym typeface="Calibri"/>
              </a:rPr>
            </a:br>
            <a:r>
              <a:rPr lang="en-US" sz="2000" dirty="0" smtClean="0">
                <a:latin typeface="Calibri"/>
                <a:ea typeface="Calibri"/>
                <a:cs typeface="Calibri"/>
                <a:sym typeface="Calibri"/>
              </a:rPr>
              <a:t>a better play on a dip</a:t>
            </a:r>
            <a:r>
              <a:rPr lang="en-US" sz="2000" dirty="0">
                <a:latin typeface="Calibri"/>
                <a:ea typeface="Calibri"/>
                <a:cs typeface="Calibri"/>
                <a:sym typeface="Calibri"/>
              </a:rPr>
              <a:t/>
            </a:r>
            <a:br>
              <a:rPr lang="en-US" sz="2000" dirty="0">
                <a:latin typeface="Calibri"/>
                <a:ea typeface="Calibri"/>
                <a:cs typeface="Calibri"/>
                <a:sym typeface="Calibri"/>
              </a:rPr>
            </a:br>
            <a:r>
              <a:rPr lang="en-US" sz="2000" dirty="0" smtClean="0">
                <a:latin typeface="Calibri"/>
                <a:ea typeface="Calibri"/>
                <a:cs typeface="Calibri"/>
                <a:sym typeface="Calibri"/>
              </a:rPr>
              <a:t>with their earnings and dividend</a:t>
            </a:r>
            <a:br>
              <a:rPr lang="en-US" sz="2000" dirty="0" smtClean="0">
                <a:latin typeface="Calibri"/>
                <a:ea typeface="Calibri"/>
                <a:cs typeface="Calibri"/>
                <a:sym typeface="Calibri"/>
              </a:rPr>
            </a:br>
            <a:r>
              <a:rPr lang="en-US" sz="2000" dirty="0" smtClean="0">
                <a:latin typeface="Calibri"/>
                <a:ea typeface="Calibri"/>
                <a:cs typeface="Calibri"/>
                <a:sym typeface="Calibri"/>
              </a:rPr>
              <a:t>support</a:t>
            </a:r>
            <a:br>
              <a:rPr lang="en-US" sz="2000" dirty="0" smtClean="0">
                <a:latin typeface="Calibri"/>
                <a:ea typeface="Calibri"/>
                <a:cs typeface="Calibri"/>
                <a:sym typeface="Calibri"/>
              </a:rPr>
            </a:br>
            <a:r>
              <a:rPr lang="en-US" sz="2000" dirty="0" smtClean="0">
                <a:latin typeface="Calibri"/>
                <a:ea typeface="Calibri"/>
                <a:cs typeface="Calibri"/>
                <a:sym typeface="Calibri"/>
              </a:rPr>
              <a:t/>
            </a:r>
            <a:br>
              <a:rPr lang="en-US" sz="2000" dirty="0" smtClean="0">
                <a:latin typeface="Calibri"/>
                <a:ea typeface="Calibri"/>
                <a:cs typeface="Calibri"/>
                <a:sym typeface="Calibri"/>
              </a:rPr>
            </a:br>
            <a:r>
              <a:rPr lang="en-US" sz="2000" dirty="0" smtClean="0">
                <a:latin typeface="Calibri"/>
                <a:ea typeface="Calibri"/>
                <a:cs typeface="Calibri"/>
                <a:sym typeface="Calibri"/>
              </a:rPr>
              <a:t>*No room for gold in a paper</a:t>
            </a:r>
            <a:br>
              <a:rPr lang="en-US" sz="2000" dirty="0" smtClean="0">
                <a:latin typeface="Calibri"/>
                <a:ea typeface="Calibri"/>
                <a:cs typeface="Calibri"/>
                <a:sym typeface="Calibri"/>
              </a:rPr>
            </a:br>
            <a:r>
              <a:rPr lang="en-US" sz="2000" dirty="0" smtClean="0">
                <a:latin typeface="Calibri"/>
                <a:ea typeface="Calibri"/>
                <a:cs typeface="Calibri"/>
                <a:sym typeface="Calibri"/>
              </a:rPr>
              <a:t>chasing world</a:t>
            </a:r>
            <a:br>
              <a:rPr lang="en-US" sz="2000" dirty="0" smtClean="0">
                <a:latin typeface="Calibri"/>
                <a:ea typeface="Calibri"/>
                <a:cs typeface="Calibri"/>
                <a:sym typeface="Calibri"/>
              </a:rPr>
            </a:br>
            <a:r>
              <a:rPr lang="en-US" sz="2000" dirty="0" smtClean="0">
                <a:latin typeface="Calibri"/>
                <a:ea typeface="Calibri"/>
                <a:cs typeface="Calibri"/>
                <a:sym typeface="Calibri"/>
              </a:rPr>
              <a:t/>
            </a:r>
            <a:br>
              <a:rPr lang="en-US" sz="2000" dirty="0" smtClean="0">
                <a:latin typeface="Calibri"/>
                <a:ea typeface="Calibri"/>
                <a:cs typeface="Calibri"/>
                <a:sym typeface="Calibri"/>
              </a:rPr>
            </a:br>
            <a:r>
              <a:rPr lang="en-US" sz="2000" dirty="0" smtClean="0">
                <a:latin typeface="Calibri"/>
                <a:ea typeface="Calibri"/>
                <a:cs typeface="Calibri"/>
                <a:sym typeface="Calibri"/>
              </a:rPr>
              <a:t/>
            </a:r>
            <a:br>
              <a:rPr lang="en-US" sz="2000" dirty="0" smtClean="0">
                <a:latin typeface="Calibri"/>
                <a:ea typeface="Calibri"/>
                <a:cs typeface="Calibri"/>
                <a:sym typeface="Calibri"/>
              </a:rPr>
            </a:br>
            <a:r>
              <a:rPr lang="en-US" sz="2000" dirty="0" smtClean="0">
                <a:solidFill>
                  <a:srgbClr val="FF0000"/>
                </a:solidFill>
                <a:latin typeface="Calibri"/>
                <a:ea typeface="Calibri"/>
                <a:cs typeface="Calibri"/>
                <a:sym typeface="Calibri"/>
              </a:rPr>
              <a:t/>
            </a:r>
            <a:br>
              <a:rPr lang="en-US" sz="2000" dirty="0" smtClean="0">
                <a:solidFill>
                  <a:srgbClr val="FF0000"/>
                </a:solidFill>
                <a:latin typeface="Calibri"/>
                <a:ea typeface="Calibri"/>
                <a:cs typeface="Calibri"/>
                <a:sym typeface="Calibri"/>
              </a:rPr>
            </a:br>
            <a:r>
              <a:rPr lang="en-US" sz="1600" b="0" i="0" u="none" strike="noStrike" cap="none" baseline="0" dirty="0" smtClean="0">
                <a:solidFill>
                  <a:srgbClr val="FF0000"/>
                </a:solidFill>
                <a:latin typeface="Calibri"/>
                <a:ea typeface="Calibri"/>
                <a:cs typeface="Calibri"/>
                <a:sym typeface="Calibri"/>
              </a:rPr>
              <a:t/>
            </a:r>
            <a:br>
              <a:rPr lang="en-US" sz="1600" b="0" i="0" u="none" strike="noStrike" cap="none" baseline="0" dirty="0" smtClean="0">
                <a:solidFill>
                  <a:srgbClr val="FF0000"/>
                </a:solidFill>
                <a:latin typeface="Calibri"/>
                <a:ea typeface="Calibri"/>
                <a:cs typeface="Calibri"/>
                <a:sym typeface="Calibri"/>
              </a:rPr>
            </a:br>
            <a:r>
              <a:rPr lang="en-US" sz="1600" dirty="0" smtClean="0">
                <a:solidFill>
                  <a:srgbClr val="FF0000"/>
                </a:solidFill>
                <a:latin typeface="Calibri"/>
                <a:ea typeface="Calibri"/>
                <a:cs typeface="Calibri"/>
                <a:sym typeface="Calibri"/>
              </a:rPr>
              <a:t/>
            </a:r>
            <a:br>
              <a:rPr lang="en-US" sz="1600" dirty="0" smtClean="0">
                <a:solidFill>
                  <a:srgbClr val="FF0000"/>
                </a:solidFill>
                <a:latin typeface="Calibri"/>
                <a:ea typeface="Calibri"/>
                <a:cs typeface="Calibri"/>
                <a:sym typeface="Calibri"/>
              </a:rPr>
            </a:br>
            <a:r>
              <a:rPr lang="en-US" sz="1600" b="0" i="0" u="none" strike="noStrike" cap="none" baseline="0" dirty="0" smtClean="0">
                <a:solidFill>
                  <a:srgbClr val="FF0000"/>
                </a:solidFill>
                <a:latin typeface="Calibri"/>
                <a:ea typeface="Calibri"/>
                <a:cs typeface="Calibri"/>
                <a:sym typeface="Calibri"/>
              </a:rPr>
              <a:t/>
            </a:r>
            <a:br>
              <a:rPr lang="en-US" sz="1600" b="0" i="0" u="none" strike="noStrike" cap="none" baseline="0" dirty="0" smtClean="0">
                <a:solidFill>
                  <a:srgbClr val="FF0000"/>
                </a:solidFill>
                <a:latin typeface="Calibri"/>
                <a:ea typeface="Calibri"/>
                <a:cs typeface="Calibri"/>
                <a:sym typeface="Calibri"/>
              </a:rPr>
            </a:br>
            <a:r>
              <a:rPr lang="en-US" sz="1600" b="0" i="0" u="none" strike="noStrike" cap="none" baseline="0" dirty="0" smtClean="0">
                <a:solidFill>
                  <a:srgbClr val="FF0000"/>
                </a:solidFill>
                <a:latin typeface="Calibri"/>
                <a:ea typeface="Calibri"/>
                <a:cs typeface="Calibri"/>
                <a:sym typeface="Calibri"/>
              </a:rPr>
              <a:t/>
            </a:r>
            <a:br>
              <a:rPr lang="en-US" sz="1600" b="0" i="0" u="none" strike="noStrike" cap="none" baseline="0" dirty="0" smtClean="0">
                <a:solidFill>
                  <a:srgbClr val="FF0000"/>
                </a:solidFill>
                <a:latin typeface="Calibri"/>
                <a:ea typeface="Calibri"/>
                <a:cs typeface="Calibri"/>
                <a:sym typeface="Calibri"/>
              </a:rPr>
            </a:br>
            <a:r>
              <a:rPr lang="en-US" sz="1600" b="0" i="0" u="none" strike="noStrike" cap="none" baseline="0" dirty="0" smtClean="0">
                <a:solidFill>
                  <a:srgbClr val="FF0000"/>
                </a:solidFill>
                <a:latin typeface="Calibri"/>
                <a:ea typeface="Calibri"/>
                <a:cs typeface="Calibri"/>
                <a:sym typeface="Calibri"/>
              </a:rPr>
              <a:t/>
            </a:r>
            <a:br>
              <a:rPr lang="en-US" sz="1600" b="0" i="0" u="none" strike="noStrike" cap="none" baseline="0" dirty="0" smtClean="0">
                <a:solidFill>
                  <a:srgbClr val="FF0000"/>
                </a:solidFill>
                <a:latin typeface="Calibri"/>
                <a:ea typeface="Calibri"/>
                <a:cs typeface="Calibri"/>
                <a:sym typeface="Calibri"/>
              </a:rPr>
            </a:br>
            <a:r>
              <a:rPr lang="en-US" sz="1600" dirty="0" smtClean="0">
                <a:solidFill>
                  <a:srgbClr val="FF0000"/>
                </a:solidFill>
                <a:latin typeface="Calibri"/>
                <a:ea typeface="Calibri"/>
                <a:cs typeface="Calibri"/>
                <a:sym typeface="Calibri"/>
              </a:rPr>
              <a:t/>
            </a:r>
            <a:br>
              <a:rPr lang="en-US" sz="1600" dirty="0" smtClean="0">
                <a:solidFill>
                  <a:srgbClr val="FF0000"/>
                </a:solidFill>
                <a:latin typeface="Calibri"/>
                <a:ea typeface="Calibri"/>
                <a:cs typeface="Calibri"/>
                <a:sym typeface="Calibri"/>
              </a:rPr>
            </a:br>
            <a:r>
              <a:rPr lang="en-US" sz="1600" dirty="0" smtClean="0">
                <a:solidFill>
                  <a:srgbClr val="FF0000"/>
                </a:solidFill>
                <a:latin typeface="Calibri"/>
                <a:ea typeface="Calibri"/>
                <a:cs typeface="Calibri"/>
                <a:sym typeface="Calibri"/>
              </a:rPr>
              <a:t/>
            </a:r>
            <a:br>
              <a:rPr lang="en-US" sz="1600" dirty="0" smtClean="0">
                <a:solidFill>
                  <a:srgbClr val="FF0000"/>
                </a:solidFill>
                <a:latin typeface="Calibri"/>
                <a:ea typeface="Calibri"/>
                <a:cs typeface="Calibri"/>
                <a:sym typeface="Calibri"/>
              </a:rPr>
            </a:br>
            <a:r>
              <a:rPr lang="en-US" sz="1600" dirty="0" smtClean="0">
                <a:solidFill>
                  <a:srgbClr val="FF0000"/>
                </a:solidFill>
                <a:latin typeface="Calibri"/>
                <a:ea typeface="Calibri"/>
                <a:cs typeface="Calibri"/>
                <a:sym typeface="Calibri"/>
              </a:rPr>
              <a:t/>
            </a:r>
            <a:br>
              <a:rPr lang="en-US" sz="1600" dirty="0" smtClean="0">
                <a:solidFill>
                  <a:srgbClr val="FF0000"/>
                </a:solidFill>
                <a:latin typeface="Calibri"/>
                <a:ea typeface="Calibri"/>
                <a:cs typeface="Calibri"/>
                <a:sym typeface="Calibri"/>
              </a:rPr>
            </a:br>
            <a:r>
              <a:rPr lang="en-US" sz="1600" dirty="0" smtClean="0">
                <a:solidFill>
                  <a:srgbClr val="FF0000"/>
                </a:solidFill>
                <a:latin typeface="Calibri"/>
                <a:ea typeface="Calibri"/>
                <a:cs typeface="Calibri"/>
                <a:sym typeface="Calibri"/>
              </a:rPr>
              <a:t/>
            </a:r>
            <a:br>
              <a:rPr lang="en-US" sz="1600" dirty="0" smtClean="0">
                <a:solidFill>
                  <a:srgbClr val="FF0000"/>
                </a:solidFill>
                <a:latin typeface="Calibri"/>
                <a:ea typeface="Calibri"/>
                <a:cs typeface="Calibri"/>
                <a:sym typeface="Calibri"/>
              </a:rPr>
            </a:br>
            <a:r>
              <a:rPr lang="en-US" sz="1800" b="0" i="0" u="none" strike="noStrike" cap="none" baseline="0" dirty="0" smtClean="0">
                <a:solidFill>
                  <a:srgbClr val="FF0000"/>
                </a:solidFill>
                <a:latin typeface="Calibri"/>
                <a:ea typeface="Calibri"/>
                <a:cs typeface="Calibri"/>
                <a:sym typeface="Calibri"/>
              </a:rPr>
              <a:t/>
            </a:r>
            <a:br>
              <a:rPr lang="en-US" sz="1800" b="0" i="0" u="none" strike="noStrike" cap="none" baseline="0" dirty="0" smtClean="0">
                <a:solidFill>
                  <a:srgbClr val="FF0000"/>
                </a:solidFill>
                <a:latin typeface="Calibri"/>
                <a:ea typeface="Calibri"/>
                <a:cs typeface="Calibri"/>
                <a:sym typeface="Calibri"/>
              </a:rPr>
            </a:br>
            <a:r>
              <a:rPr lang="en-US" sz="1800" b="0" i="0" u="none" strike="noStrike" cap="none" baseline="0" dirty="0" smtClean="0">
                <a:solidFill>
                  <a:srgbClr val="FF0000"/>
                </a:solidFill>
                <a:latin typeface="Calibri"/>
                <a:ea typeface="Calibri"/>
                <a:cs typeface="Calibri"/>
                <a:sym typeface="Calibri"/>
              </a:rPr>
              <a:t/>
            </a:r>
            <a:br>
              <a:rPr lang="en-US" sz="1800" b="0" i="0" u="none" strike="noStrike" cap="none" baseline="0" dirty="0" smtClean="0">
                <a:solidFill>
                  <a:srgbClr val="FF0000"/>
                </a:solidFill>
                <a:latin typeface="Calibri"/>
                <a:ea typeface="Calibri"/>
                <a:cs typeface="Calibri"/>
                <a:sym typeface="Calibri"/>
              </a:rPr>
            </a:br>
            <a:endParaRPr lang="en-US" sz="1800" b="0" i="0" u="none" strike="noStrike" cap="none" baseline="0" dirty="0">
              <a:solidFill>
                <a:srgbClr val="FF0000"/>
              </a:solidFill>
              <a:latin typeface="Calibri"/>
              <a:ea typeface="Calibri"/>
              <a:cs typeface="Calibri"/>
              <a:sym typeface="Calibri"/>
            </a:endParaRPr>
          </a:p>
        </p:txBody>
      </p:sp>
      <p:pic>
        <p:nvPicPr>
          <p:cNvPr id="2" name="Picture 1" descr="white-flag.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486400" y="4143022"/>
            <a:ext cx="3026735" cy="2410178"/>
          </a:xfrm>
          <a:prstGeom prst="rect">
            <a:avLst/>
          </a:prstGeom>
        </p:spPr>
      </p:pic>
    </p:spTree>
  </p:cSld>
  <p:clrMapOvr>
    <a:masterClrMapping/>
  </p:clrMapOvr>
  <p:transition spd="slow">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8"/>
        <p:cNvGrpSpPr/>
        <p:nvPr/>
      </p:nvGrpSpPr>
      <p:grpSpPr>
        <a:xfrm>
          <a:off x="0" y="0"/>
          <a:ext cx="0" cy="0"/>
          <a:chOff x="0" y="0"/>
          <a:chExt cx="0" cy="0"/>
        </a:xfrm>
      </p:grpSpPr>
      <p:sp>
        <p:nvSpPr>
          <p:cNvPr id="499" name="Shape 499"/>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0" i="0" u="none" strike="noStrike" cap="none" baseline="0" dirty="0" smtClean="0">
                <a:solidFill>
                  <a:schemeClr val="dk1"/>
                </a:solidFill>
                <a:latin typeface="Calibri"/>
                <a:ea typeface="Calibri"/>
                <a:cs typeface="Calibri"/>
                <a:sym typeface="Calibri"/>
              </a:rPr>
              <a:t>Gold (GLD)-Barf Again!</a:t>
            </a:r>
            <a:endParaRPr lang="en-US" sz="18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914400" y="1206500"/>
            <a:ext cx="7162321" cy="5422900"/>
          </a:xfrm>
          <a:prstGeom prst="rect">
            <a:avLst/>
          </a:prstGeom>
        </p:spPr>
      </p:pic>
    </p:spTree>
  </p:cSld>
  <p:clrMapOvr>
    <a:masterClrMapping/>
  </p:clrMapOvr>
  <p:transition spd="slow">
    <p:cu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2"/>
        <p:cNvGrpSpPr/>
        <p:nvPr/>
      </p:nvGrpSpPr>
      <p:grpSpPr>
        <a:xfrm>
          <a:off x="0" y="0"/>
          <a:ext cx="0" cy="0"/>
          <a:chOff x="0" y="0"/>
          <a:chExt cx="0" cy="0"/>
        </a:xfrm>
      </p:grpSpPr>
      <p:sp>
        <p:nvSpPr>
          <p:cNvPr id="513" name="Shape 51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0" i="0" u="none" strike="noStrike" cap="none" baseline="0" dirty="0">
                <a:solidFill>
                  <a:schemeClr val="dk1"/>
                </a:solidFill>
                <a:latin typeface="Calibri"/>
                <a:ea typeface="Calibri"/>
                <a:cs typeface="Calibri"/>
                <a:sym typeface="Calibri"/>
              </a:rPr>
              <a:t>Market Vectors Gold Miners ETF- (GDX</a:t>
            </a:r>
            <a:r>
              <a:rPr lang="en-US" sz="2400" b="0" i="0" u="none" strike="noStrike" cap="none" baseline="0" dirty="0" smtClean="0">
                <a:solidFill>
                  <a:schemeClr val="dk1"/>
                </a:solidFill>
                <a:latin typeface="Calibri"/>
                <a:ea typeface="Calibri"/>
                <a:cs typeface="Calibri"/>
                <a:sym typeface="Calibri"/>
              </a:rPr>
              <a:t>)</a:t>
            </a:r>
            <a:br>
              <a:rPr lang="en-US" sz="2400" b="0" i="0" u="none" strike="noStrike" cap="none" baseline="0" dirty="0" smtClean="0">
                <a:solidFill>
                  <a:schemeClr val="dk1"/>
                </a:solidFill>
                <a:latin typeface="Calibri"/>
                <a:ea typeface="Calibri"/>
                <a:cs typeface="Calibri"/>
                <a:sym typeface="Calibri"/>
              </a:rPr>
            </a:br>
            <a:endParaRPr lang="en-US" sz="24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990600" y="1130300"/>
            <a:ext cx="7262962" cy="5499100"/>
          </a:xfrm>
          <a:prstGeom prst="rect">
            <a:avLst/>
          </a:prstGeom>
        </p:spPr>
      </p:pic>
    </p:spTree>
  </p:cSld>
  <p:clrMapOvr>
    <a:masterClrMapping/>
  </p:clrMapOvr>
  <p:transition spd="slow">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9"/>
        <p:cNvGrpSpPr/>
        <p:nvPr/>
      </p:nvGrpSpPr>
      <p:grpSpPr>
        <a:xfrm>
          <a:off x="0" y="0"/>
          <a:ext cx="0" cy="0"/>
          <a:chOff x="0" y="0"/>
          <a:chExt cx="0" cy="0"/>
        </a:xfrm>
      </p:grpSpPr>
      <p:sp>
        <p:nvSpPr>
          <p:cNvPr id="520" name="Shape 520"/>
          <p:cNvSpPr txBox="1">
            <a:spLocks noGrp="1"/>
          </p:cNvSpPr>
          <p:nvPr>
            <p:ph type="title"/>
          </p:nvPr>
        </p:nvSpPr>
        <p:spPr>
          <a:xfrm>
            <a:off x="457200" y="1524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0" i="0" u="none" strike="noStrike" cap="none" baseline="0" dirty="0">
                <a:solidFill>
                  <a:schemeClr val="dk1"/>
                </a:solidFill>
                <a:latin typeface="Calibri"/>
                <a:ea typeface="Calibri"/>
                <a:cs typeface="Calibri"/>
                <a:sym typeface="Calibri"/>
              </a:rPr>
              <a:t>Silver (SLV</a:t>
            </a:r>
            <a:r>
              <a:rPr lang="en-US" sz="2400" b="0" i="0" u="none" strike="noStrike" cap="none" baseline="0" dirty="0" smtClean="0">
                <a:solidFill>
                  <a:schemeClr val="dk1"/>
                </a:solidFill>
                <a:latin typeface="Calibri"/>
                <a:ea typeface="Calibri"/>
                <a:cs typeface="Calibri"/>
                <a:sym typeface="Calibri"/>
              </a:rPr>
              <a:t>)-</a:t>
            </a:r>
            <a:endParaRPr lang="en-US" sz="24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990600" y="1066800"/>
            <a:ext cx="7162321" cy="5422900"/>
          </a:xfrm>
          <a:prstGeom prst="rect">
            <a:avLst/>
          </a:prstGeom>
        </p:spPr>
      </p:pic>
    </p:spTree>
  </p:cSld>
  <p:clrMapOvr>
    <a:masterClrMapping/>
  </p:clrMapOvr>
  <p:transition spd="slow">
    <p:cu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6"/>
        <p:cNvGrpSpPr/>
        <p:nvPr/>
      </p:nvGrpSpPr>
      <p:grpSpPr>
        <a:xfrm>
          <a:off x="0" y="0"/>
          <a:ext cx="0" cy="0"/>
          <a:chOff x="0" y="0"/>
          <a:chExt cx="0" cy="0"/>
        </a:xfrm>
      </p:grpSpPr>
      <p:sp>
        <p:nvSpPr>
          <p:cNvPr id="527" name="Shape 527"/>
          <p:cNvSpPr txBox="1">
            <a:spLocks noGrp="1"/>
          </p:cNvSpPr>
          <p:nvPr>
            <p:ph type="title"/>
          </p:nvPr>
        </p:nvSpPr>
        <p:spPr>
          <a:xfrm>
            <a:off x="457200" y="762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0" i="0" u="none" strike="noStrike" cap="none" baseline="0" dirty="0">
                <a:solidFill>
                  <a:schemeClr val="dk1"/>
                </a:solidFill>
                <a:latin typeface="Calibri"/>
                <a:ea typeface="Calibri"/>
                <a:cs typeface="Calibri"/>
                <a:sym typeface="Calibri"/>
              </a:rPr>
              <a:t>Silver Miners (SIL</a:t>
            </a:r>
            <a:r>
              <a:rPr lang="en-US" sz="2400" b="0" i="0" u="none" strike="noStrike" cap="none" baseline="0" dirty="0" smtClean="0">
                <a:solidFill>
                  <a:schemeClr val="dk1"/>
                </a:solidFill>
                <a:latin typeface="Calibri"/>
                <a:ea typeface="Calibri"/>
                <a:cs typeface="Calibri"/>
                <a:sym typeface="Calibri"/>
              </a:rPr>
              <a:t>)</a:t>
            </a:r>
            <a:endParaRPr lang="en-US" sz="24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838200" y="1054100"/>
            <a:ext cx="7363604" cy="5575300"/>
          </a:xfrm>
          <a:prstGeom prst="rect">
            <a:avLst/>
          </a:prstGeom>
        </p:spPr>
      </p:pic>
    </p:spTree>
  </p:cSld>
  <p:clrMapOvr>
    <a:masterClrMapping/>
  </p:clrMapOvr>
  <p:transition spd="slow">
    <p:cu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6"/>
        <p:cNvGrpSpPr/>
        <p:nvPr/>
      </p:nvGrpSpPr>
      <p:grpSpPr>
        <a:xfrm>
          <a:off x="0" y="0"/>
          <a:ext cx="0" cy="0"/>
          <a:chOff x="0" y="0"/>
          <a:chExt cx="0" cy="0"/>
        </a:xfrm>
      </p:grpSpPr>
      <p:sp>
        <p:nvSpPr>
          <p:cNvPr id="527" name="Shape 527"/>
          <p:cNvSpPr txBox="1">
            <a:spLocks noGrp="1"/>
          </p:cNvSpPr>
          <p:nvPr>
            <p:ph type="title"/>
          </p:nvPr>
        </p:nvSpPr>
        <p:spPr>
          <a:xfrm>
            <a:off x="457200" y="1524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dirty="0" smtClean="0">
                <a:solidFill>
                  <a:schemeClr val="dk1"/>
                </a:solidFill>
                <a:latin typeface="Calibri"/>
                <a:ea typeface="Calibri"/>
                <a:cs typeface="Calibri"/>
                <a:sym typeface="Calibri"/>
              </a:rPr>
              <a:t>Platinum</a:t>
            </a:r>
            <a:r>
              <a:rPr lang="en-US" sz="2400" b="0" i="0" u="none" strike="noStrike" cap="none" baseline="0" dirty="0" smtClean="0">
                <a:solidFill>
                  <a:schemeClr val="dk1"/>
                </a:solidFill>
                <a:latin typeface="Calibri"/>
                <a:ea typeface="Calibri"/>
                <a:cs typeface="Calibri"/>
                <a:sym typeface="Calibri"/>
              </a:rPr>
              <a:t> (</a:t>
            </a:r>
            <a:r>
              <a:rPr lang="en-US" sz="2400" dirty="0" smtClean="0">
                <a:solidFill>
                  <a:schemeClr val="dk1"/>
                </a:solidFill>
                <a:latin typeface="Calibri"/>
                <a:ea typeface="Calibri"/>
                <a:cs typeface="Calibri"/>
                <a:sym typeface="Calibri"/>
              </a:rPr>
              <a:t>PPLT</a:t>
            </a:r>
            <a:r>
              <a:rPr lang="en-US" sz="2400" b="0" i="0" u="none" strike="noStrike" cap="none" baseline="0" dirty="0" smtClean="0">
                <a:solidFill>
                  <a:schemeClr val="dk1"/>
                </a:solidFill>
                <a:latin typeface="Calibri"/>
                <a:ea typeface="Calibri"/>
                <a:cs typeface="Calibri"/>
                <a:sym typeface="Calibri"/>
              </a:rPr>
              <a:t>)-The Volkswagen Effect</a:t>
            </a:r>
            <a:br>
              <a:rPr lang="en-US" sz="2400" b="0" i="0" u="none" strike="noStrike" cap="none" baseline="0" dirty="0" smtClean="0">
                <a:solidFill>
                  <a:schemeClr val="dk1"/>
                </a:solidFill>
                <a:latin typeface="Calibri"/>
                <a:ea typeface="Calibri"/>
                <a:cs typeface="Calibri"/>
                <a:sym typeface="Calibri"/>
              </a:rPr>
            </a:br>
            <a:r>
              <a:rPr lang="en-US" sz="2400" b="0" i="0" u="none" strike="noStrike" cap="none" baseline="0" dirty="0" smtClean="0">
                <a:solidFill>
                  <a:schemeClr val="dk1"/>
                </a:solidFill>
                <a:latin typeface="Calibri"/>
                <a:ea typeface="Calibri"/>
                <a:cs typeface="Calibri"/>
                <a:sym typeface="Calibri"/>
              </a:rPr>
              <a:t>new chapter of the “Clean Diesel</a:t>
            </a:r>
            <a:r>
              <a:rPr lang="en-US" sz="2400" dirty="0" smtClean="0">
                <a:solidFill>
                  <a:schemeClr val="dk1"/>
                </a:solidFill>
                <a:latin typeface="Calibri"/>
                <a:ea typeface="Calibri"/>
                <a:cs typeface="Calibri"/>
                <a:sym typeface="Calibri"/>
              </a:rPr>
              <a:t>” Scandal</a:t>
            </a:r>
            <a:endParaRPr lang="en-US" sz="24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838200" y="1130300"/>
            <a:ext cx="7464245" cy="5651500"/>
          </a:xfrm>
          <a:prstGeom prst="rect">
            <a:avLst/>
          </a:prstGeom>
        </p:spPr>
      </p:pic>
    </p:spTree>
    <p:extLst>
      <p:ext uri="{BB962C8B-B14F-4D97-AF65-F5344CB8AC3E}">
        <p14:creationId xmlns:p14="http://schemas.microsoft.com/office/powerpoint/2010/main" xmlns="" val="2069948062"/>
      </p:ext>
    </p:extLst>
  </p:cSld>
  <p:clrMapOvr>
    <a:masterClrMapping/>
  </p:clrMapOvr>
  <p:transition spd="slow">
    <p:cu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Shape 527"/>
          <p:cNvSpPr txBox="1">
            <a:spLocks noGrp="1"/>
          </p:cNvSpPr>
          <p:nvPr>
            <p:ph type="title"/>
          </p:nvPr>
        </p:nvSpPr>
        <p:spPr>
          <a:xfrm>
            <a:off x="457200" y="1524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dirty="0" smtClean="0">
                <a:solidFill>
                  <a:schemeClr val="dk1"/>
                </a:solidFill>
                <a:latin typeface="Calibri"/>
                <a:ea typeface="Calibri"/>
                <a:cs typeface="Calibri"/>
                <a:sym typeface="Calibri"/>
              </a:rPr>
              <a:t>Palladium</a:t>
            </a:r>
            <a:r>
              <a:rPr lang="en-US" sz="2400" b="0" i="0" u="none" strike="noStrike" cap="none" baseline="0" dirty="0" smtClean="0">
                <a:solidFill>
                  <a:schemeClr val="dk1"/>
                </a:solidFill>
                <a:latin typeface="Calibri"/>
                <a:ea typeface="Calibri"/>
                <a:cs typeface="Calibri"/>
                <a:sym typeface="Calibri"/>
              </a:rPr>
              <a:t> (</a:t>
            </a:r>
            <a:r>
              <a:rPr lang="en-US" sz="2400" dirty="0" smtClean="0">
                <a:solidFill>
                  <a:schemeClr val="dk1"/>
                </a:solidFill>
                <a:latin typeface="Calibri"/>
                <a:ea typeface="Calibri"/>
                <a:cs typeface="Calibri"/>
                <a:sym typeface="Calibri"/>
              </a:rPr>
              <a:t>PALL</a:t>
            </a:r>
            <a:r>
              <a:rPr lang="en-US" sz="2400" b="0" i="0" u="none" strike="noStrike" cap="none" baseline="0" dirty="0" smtClean="0">
                <a:solidFill>
                  <a:schemeClr val="dk1"/>
                </a:solidFill>
                <a:latin typeface="Calibri"/>
                <a:ea typeface="Calibri"/>
                <a:cs typeface="Calibri"/>
                <a:sym typeface="Calibri"/>
              </a:rPr>
              <a:t>)-The Non Diesel Play</a:t>
            </a:r>
            <a:endParaRPr lang="en-US" sz="24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806570" y="1143000"/>
            <a:ext cx="7346830" cy="5562600"/>
          </a:xfrm>
          <a:prstGeom prst="rect">
            <a:avLst/>
          </a:prstGeom>
        </p:spPr>
      </p:pic>
    </p:spTree>
    <p:extLst>
      <p:ext uri="{BB962C8B-B14F-4D97-AF65-F5344CB8AC3E}">
        <p14:creationId xmlns:p14="http://schemas.microsoft.com/office/powerpoint/2010/main" xmlns="" val="1392954521"/>
      </p:ext>
    </p:extLst>
  </p:cSld>
  <p:clrMapOvr>
    <a:masterClrMapping/>
  </p:clrMapOvr>
  <p:transition spd="slow">
    <p:cu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0"/>
        <p:cNvGrpSpPr/>
        <p:nvPr/>
      </p:nvGrpSpPr>
      <p:grpSpPr>
        <a:xfrm>
          <a:off x="0" y="0"/>
          <a:ext cx="0" cy="0"/>
          <a:chOff x="0" y="0"/>
          <a:chExt cx="0" cy="0"/>
        </a:xfrm>
      </p:grpSpPr>
      <p:sp>
        <p:nvSpPr>
          <p:cNvPr id="541" name="Shape 54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baseline="0" dirty="0" smtClean="0">
                <a:solidFill>
                  <a:schemeClr val="dk1"/>
                </a:solidFill>
                <a:latin typeface="Calibri"/>
                <a:ea typeface="Calibri"/>
                <a:cs typeface="Calibri"/>
                <a:sym typeface="Calibri"/>
              </a:rPr>
              <a:t>Agriculture-</a:t>
            </a:r>
            <a:r>
              <a:rPr lang="en-US" sz="2800" dirty="0" smtClean="0">
                <a:solidFill>
                  <a:schemeClr val="dk1"/>
                </a:solidFill>
                <a:latin typeface="Calibri"/>
                <a:ea typeface="Calibri"/>
                <a:cs typeface="Calibri"/>
                <a:sym typeface="Calibri"/>
              </a:rPr>
              <a:t>Rally Dies</a:t>
            </a:r>
            <a:endParaRPr lang="en-US" sz="2400" b="1" i="1" u="none" strike="noStrike" cap="none" baseline="0" dirty="0">
              <a:solidFill>
                <a:schemeClr val="dk1"/>
              </a:solidFill>
              <a:latin typeface="Calibri"/>
              <a:ea typeface="Calibri"/>
              <a:cs typeface="Calibri"/>
              <a:sym typeface="Calibri"/>
            </a:endParaRPr>
          </a:p>
        </p:txBody>
      </p:sp>
      <p:sp>
        <p:nvSpPr>
          <p:cNvPr id="542" name="Shape 542"/>
          <p:cNvSpPr txBox="1"/>
          <p:nvPr/>
        </p:nvSpPr>
        <p:spPr>
          <a:xfrm>
            <a:off x="533400" y="1371600"/>
            <a:ext cx="7848599" cy="4800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pPr>
            <a:r>
              <a:rPr lang="en-US" sz="1800" i="0" u="none" strike="noStrike" cap="none" baseline="0" dirty="0" smtClean="0">
                <a:sym typeface="Arial"/>
              </a:rPr>
              <a:t>*Sudden</a:t>
            </a:r>
            <a:r>
              <a:rPr lang="en-US" sz="1800" i="0" u="none" strike="noStrike" cap="none" dirty="0" smtClean="0">
                <a:sym typeface="Arial"/>
              </a:rPr>
              <a:t> cold snap hits the principal growing areas in the Midwest, but fails to help prices</a:t>
            </a:r>
            <a:br>
              <a:rPr lang="en-US" sz="1800" i="0" u="none" strike="noStrike" cap="none" dirty="0" smtClean="0">
                <a:sym typeface="Arial"/>
              </a:rPr>
            </a:br>
            <a:r>
              <a:rPr lang="en-US" sz="1800" i="0" u="none" strike="noStrike" cap="none" dirty="0" smtClean="0">
                <a:solidFill>
                  <a:srgbClr val="FF0000"/>
                </a:solidFill>
                <a:sym typeface="Arial"/>
              </a:rPr>
              <a:t/>
            </a:r>
            <a:br>
              <a:rPr lang="en-US" sz="1800" i="0" u="none" strike="noStrike" cap="none" dirty="0" smtClean="0">
                <a:solidFill>
                  <a:srgbClr val="FF0000"/>
                </a:solidFill>
                <a:sym typeface="Arial"/>
              </a:rPr>
            </a:br>
            <a:r>
              <a:rPr lang="en-US" sz="1800" i="0" u="none" strike="noStrike" cap="none" dirty="0" smtClean="0">
                <a:solidFill>
                  <a:schemeClr val="tx1"/>
                </a:solidFill>
                <a:sym typeface="Arial"/>
              </a:rPr>
              <a:t>*Farm incomes down 40% YOY as low prices cut profits</a:t>
            </a:r>
            <a:br>
              <a:rPr lang="en-US" sz="1800" i="0" u="none" strike="noStrike" cap="none" dirty="0" smtClean="0">
                <a:solidFill>
                  <a:schemeClr val="tx1"/>
                </a:solidFill>
                <a:sym typeface="Arial"/>
              </a:rPr>
            </a:br>
            <a:r>
              <a:rPr lang="en-US" sz="1800" i="0" u="none" strike="noStrike" cap="none" dirty="0" smtClean="0">
                <a:solidFill>
                  <a:schemeClr val="tx1"/>
                </a:solidFill>
                <a:sym typeface="Arial"/>
              </a:rPr>
              <a:t/>
            </a:r>
            <a:br>
              <a:rPr lang="en-US" sz="1800" i="0" u="none" strike="noStrike" cap="none" dirty="0" smtClean="0">
                <a:solidFill>
                  <a:schemeClr val="tx1"/>
                </a:solidFill>
                <a:sym typeface="Arial"/>
              </a:rPr>
            </a:br>
            <a:r>
              <a:rPr lang="en-US" sz="1800" i="0" u="none" strike="noStrike" cap="none" dirty="0" smtClean="0">
                <a:solidFill>
                  <a:schemeClr val="tx1"/>
                </a:solidFill>
                <a:sym typeface="Arial"/>
              </a:rPr>
              <a:t>*Falling incomes means rising risk for Midwestern banks</a:t>
            </a:r>
            <a:br>
              <a:rPr lang="en-US" sz="1800" i="0" u="none" strike="noStrike" cap="none" dirty="0" smtClean="0">
                <a:solidFill>
                  <a:schemeClr val="tx1"/>
                </a:solidFill>
                <a:sym typeface="Arial"/>
              </a:rPr>
            </a:br>
            <a:r>
              <a:rPr lang="en-US" sz="1800" i="0" u="none" strike="noStrike" cap="none" dirty="0" smtClean="0">
                <a:solidFill>
                  <a:schemeClr val="tx1"/>
                </a:solidFill>
                <a:sym typeface="Arial"/>
              </a:rPr>
              <a:t/>
            </a:r>
            <a:br>
              <a:rPr lang="en-US" sz="1800" i="0" u="none" strike="noStrike" cap="none" dirty="0" smtClean="0">
                <a:solidFill>
                  <a:schemeClr val="tx1"/>
                </a:solidFill>
                <a:sym typeface="Arial"/>
              </a:rPr>
            </a:br>
            <a:r>
              <a:rPr lang="en-US" sz="1800" i="0" u="none" strike="noStrike" cap="none" dirty="0" smtClean="0">
                <a:solidFill>
                  <a:schemeClr val="tx1"/>
                </a:solidFill>
                <a:sym typeface="Arial"/>
              </a:rPr>
              <a:t>*Ethanol production hits new all time high at 1 million barrels a day thanks to driving boom, but still can’t break price falls, showing how weak the </a:t>
            </a:r>
            <a:r>
              <a:rPr lang="en-US" sz="1800" i="0" u="none" strike="noStrike" cap="none" dirty="0" err="1" smtClean="0">
                <a:solidFill>
                  <a:schemeClr val="tx1"/>
                </a:solidFill>
                <a:sym typeface="Arial"/>
              </a:rPr>
              <a:t>ag</a:t>
            </a:r>
            <a:r>
              <a:rPr lang="en-US" sz="1800" i="0" u="none" strike="noStrike" cap="none" dirty="0" smtClean="0">
                <a:solidFill>
                  <a:schemeClr val="tx1"/>
                </a:solidFill>
                <a:sym typeface="Arial"/>
              </a:rPr>
              <a:t> sector really is</a:t>
            </a:r>
            <a:br>
              <a:rPr lang="en-US" sz="1800" i="0" u="none" strike="noStrike" cap="none" dirty="0" smtClean="0">
                <a:solidFill>
                  <a:schemeClr val="tx1"/>
                </a:solidFill>
                <a:sym typeface="Arial"/>
              </a:rPr>
            </a:br>
            <a:r>
              <a:rPr lang="en-US" sz="1800" i="0" u="none" strike="noStrike" cap="none" dirty="0" smtClean="0">
                <a:solidFill>
                  <a:srgbClr val="FF0000"/>
                </a:solidFill>
                <a:sym typeface="Arial"/>
              </a:rPr>
              <a:t/>
            </a:r>
            <a:br>
              <a:rPr lang="en-US" sz="1800" i="0" u="none" strike="noStrike" cap="none" dirty="0" smtClean="0">
                <a:solidFill>
                  <a:srgbClr val="FF0000"/>
                </a:solidFill>
                <a:sym typeface="Arial"/>
              </a:rPr>
            </a:br>
            <a:r>
              <a:rPr lang="en-US" sz="1800" i="0" u="none" strike="noStrike" cap="none" dirty="0" smtClean="0">
                <a:solidFill>
                  <a:schemeClr val="tx1"/>
                </a:solidFill>
                <a:sym typeface="Arial"/>
              </a:rPr>
              <a:t>* The California draught is over with the</a:t>
            </a:r>
            <a:br>
              <a:rPr lang="en-US" sz="1800" i="0" u="none" strike="noStrike" cap="none" dirty="0" smtClean="0">
                <a:solidFill>
                  <a:schemeClr val="tx1"/>
                </a:solidFill>
                <a:sym typeface="Arial"/>
              </a:rPr>
            </a:br>
            <a:r>
              <a:rPr lang="en-US" sz="1800" i="0" u="none" strike="noStrike" cap="none" dirty="0" smtClean="0">
                <a:solidFill>
                  <a:schemeClr val="tx1"/>
                </a:solidFill>
                <a:sym typeface="Arial"/>
              </a:rPr>
              <a:t> return of a normal winter. It has </a:t>
            </a:r>
            <a:r>
              <a:rPr lang="en-US" sz="1800" i="0" u="none" strike="noStrike" cap="none" dirty="0" smtClean="0">
                <a:sym typeface="Arial"/>
              </a:rPr>
              <a:t>raised</a:t>
            </a:r>
            <a:br>
              <a:rPr lang="en-US" sz="1800" i="0" u="none" strike="noStrike" cap="none" dirty="0" smtClean="0">
                <a:sym typeface="Arial"/>
              </a:rPr>
            </a:br>
            <a:r>
              <a:rPr lang="en-US" sz="1800" i="0" u="none" strike="noStrike" cap="none" dirty="0" smtClean="0">
                <a:sym typeface="Arial"/>
              </a:rPr>
              <a:t> every week for a month, and more is on</a:t>
            </a:r>
            <a:br>
              <a:rPr lang="en-US" sz="1800" i="0" u="none" strike="noStrike" cap="none" dirty="0" smtClean="0">
                <a:sym typeface="Arial"/>
              </a:rPr>
            </a:br>
            <a:r>
              <a:rPr lang="en-US" sz="1800" i="0" u="none" strike="noStrike" cap="none" dirty="0" smtClean="0">
                <a:sym typeface="Arial"/>
              </a:rPr>
              <a:t> the way</a:t>
            </a:r>
            <a:br>
              <a:rPr lang="en-US" sz="1800" i="0" u="none" strike="noStrike" cap="none" dirty="0" smtClean="0">
                <a:sym typeface="Arial"/>
              </a:rPr>
            </a:br>
            <a:r>
              <a:rPr lang="en-US" sz="1800" dirty="0" smtClean="0"/>
              <a:t/>
            </a:r>
            <a:br>
              <a:rPr lang="en-US" sz="1800" dirty="0" smtClean="0"/>
            </a:br>
            <a:r>
              <a:rPr lang="en-US" sz="1800" dirty="0" smtClean="0"/>
              <a:t>*New lows in global commodity </a:t>
            </a:r>
            <a:br>
              <a:rPr lang="en-US" sz="1800" dirty="0" smtClean="0"/>
            </a:br>
            <a:r>
              <a:rPr lang="en-US" sz="1800" dirty="0" smtClean="0"/>
              <a:t>collapse isn’t helping</a:t>
            </a:r>
            <a:br>
              <a:rPr lang="en-US" sz="1800" dirty="0" smtClean="0"/>
            </a:br>
            <a:r>
              <a:rPr lang="en-US" sz="1800" dirty="0" smtClean="0">
                <a:solidFill>
                  <a:srgbClr val="FF0000"/>
                </a:solidFill>
              </a:rPr>
              <a:t/>
            </a:r>
            <a:br>
              <a:rPr lang="en-US" sz="1800" dirty="0" smtClean="0">
                <a:solidFill>
                  <a:srgbClr val="FF0000"/>
                </a:solidFill>
              </a:rPr>
            </a:br>
            <a:r>
              <a:rPr lang="en-US" sz="1800" dirty="0" smtClean="0">
                <a:solidFill>
                  <a:srgbClr val="FF0000"/>
                </a:solidFill>
              </a:rPr>
              <a:t/>
            </a:r>
            <a:br>
              <a:rPr lang="en-US" sz="1800" dirty="0" smtClean="0">
                <a:solidFill>
                  <a:srgbClr val="FF0000"/>
                </a:solidFill>
              </a:rPr>
            </a:br>
            <a:r>
              <a:rPr lang="en-US" sz="1800" b="0" i="0" u="none" strike="noStrike" cap="none" baseline="0" dirty="0" smtClean="0">
                <a:solidFill>
                  <a:srgbClr val="FF0000"/>
                </a:solidFill>
                <a:latin typeface="Arial"/>
                <a:ea typeface="Arial"/>
                <a:cs typeface="Arial"/>
                <a:sym typeface="Arial"/>
              </a:rPr>
              <a:t/>
            </a:r>
            <a:br>
              <a:rPr lang="en-US" sz="1800" b="0" i="0" u="none" strike="noStrike" cap="none" baseline="0" dirty="0" smtClean="0">
                <a:solidFill>
                  <a:srgbClr val="FF0000"/>
                </a:solidFill>
                <a:latin typeface="Arial"/>
                <a:ea typeface="Arial"/>
                <a:cs typeface="Arial"/>
                <a:sym typeface="Arial"/>
              </a:rPr>
            </a:br>
            <a:endParaRPr lang="en-US" sz="1800" b="0" i="0" u="none" strike="noStrike" cap="none" baseline="0" dirty="0" smtClean="0">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charset="0"/>
              <a:buChar char="•"/>
            </a:pPr>
            <a:r>
              <a:rPr lang="en-US" sz="2000" b="0" i="0" u="none" strike="noStrike" cap="none" baseline="0" dirty="0" smtClean="0">
                <a:solidFill>
                  <a:srgbClr val="FF6600"/>
                </a:solidFill>
                <a:latin typeface="Arial"/>
                <a:ea typeface="Arial"/>
                <a:cs typeface="Arial"/>
                <a:sym typeface="Arial"/>
              </a:rPr>
              <a:t/>
            </a:r>
            <a:br>
              <a:rPr lang="en-US" sz="2000" b="0" i="0" u="none" strike="noStrike" cap="none" baseline="0" dirty="0" smtClean="0">
                <a:solidFill>
                  <a:srgbClr val="FF6600"/>
                </a:solidFill>
                <a:latin typeface="Arial"/>
                <a:ea typeface="Arial"/>
                <a:cs typeface="Arial"/>
                <a:sym typeface="Arial"/>
              </a:rPr>
            </a:br>
            <a:r>
              <a:rPr lang="en-US" sz="2000" b="0" i="0" u="none" strike="noStrike" cap="none" baseline="0" dirty="0" smtClean="0">
                <a:solidFill>
                  <a:srgbClr val="FF6600"/>
                </a:solidFill>
                <a:latin typeface="Arial"/>
                <a:ea typeface="Arial"/>
                <a:cs typeface="Arial"/>
                <a:sym typeface="Arial"/>
              </a:rPr>
              <a:t/>
            </a:r>
            <a:br>
              <a:rPr lang="en-US" sz="2000" b="0" i="0" u="none" strike="noStrike" cap="none" baseline="0" dirty="0" smtClean="0">
                <a:solidFill>
                  <a:srgbClr val="FF6600"/>
                </a:solidFill>
                <a:latin typeface="Arial"/>
                <a:ea typeface="Arial"/>
                <a:cs typeface="Arial"/>
                <a:sym typeface="Arial"/>
              </a:rPr>
            </a:br>
            <a:endParaRPr lang="en-US" sz="2000" b="0" i="0" u="none" strike="noStrike" cap="none" baseline="0" dirty="0" smtClean="0">
              <a:solidFill>
                <a:srgbClr val="FF6600"/>
              </a:solidFill>
              <a:latin typeface="Arial"/>
              <a:ea typeface="Arial"/>
              <a:cs typeface="Arial"/>
              <a:sym typeface="Arial"/>
            </a:endParaRPr>
          </a:p>
        </p:txBody>
      </p:sp>
      <p:pic>
        <p:nvPicPr>
          <p:cNvPr id="2" name="Picture 1" descr="Downtown+Rain+[genericsla].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800601" y="4114800"/>
            <a:ext cx="4038600" cy="2269780"/>
          </a:xfrm>
          <a:prstGeom prst="rect">
            <a:avLst/>
          </a:prstGeom>
        </p:spPr>
      </p:pic>
    </p:spTree>
  </p:cSld>
  <p:clrMapOvr>
    <a:masterClrMapping/>
  </p:clrMapOvr>
  <p:transition spd="slow">
    <p:cu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7"/>
        <p:cNvGrpSpPr/>
        <p:nvPr/>
      </p:nvGrpSpPr>
      <p:grpSpPr>
        <a:xfrm>
          <a:off x="0" y="0"/>
          <a:ext cx="0" cy="0"/>
          <a:chOff x="0" y="0"/>
          <a:chExt cx="0" cy="0"/>
        </a:xfrm>
      </p:grpSpPr>
      <p:sp>
        <p:nvSpPr>
          <p:cNvPr id="548" name="Shape 548"/>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0" i="0" u="none" strike="noStrike" cap="none" baseline="0" dirty="0">
                <a:solidFill>
                  <a:schemeClr val="dk1"/>
                </a:solidFill>
                <a:latin typeface="Calibri"/>
                <a:ea typeface="Calibri"/>
                <a:cs typeface="Calibri"/>
                <a:sym typeface="Calibri"/>
              </a:rPr>
              <a:t>(CORN</a:t>
            </a:r>
            <a:r>
              <a:rPr lang="en-US" sz="2400" b="0" i="0" u="none" strike="noStrike" cap="none" baseline="0" dirty="0" smtClean="0">
                <a:solidFill>
                  <a:schemeClr val="dk1"/>
                </a:solidFill>
                <a:latin typeface="Calibri"/>
                <a:ea typeface="Calibri"/>
                <a:cs typeface="Calibri"/>
                <a:sym typeface="Calibri"/>
              </a:rPr>
              <a:t>) – New Lows!</a:t>
            </a:r>
            <a:endParaRPr lang="en-US" sz="24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991079" y="1206500"/>
            <a:ext cx="7162321" cy="5422900"/>
          </a:xfrm>
          <a:prstGeom prst="rect">
            <a:avLst/>
          </a:prstGeom>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Shape 11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baseline="0" dirty="0">
                <a:solidFill>
                  <a:schemeClr val="dk1"/>
                </a:solidFill>
                <a:latin typeface="Calibri"/>
                <a:ea typeface="Calibri"/>
                <a:cs typeface="Calibri"/>
                <a:sym typeface="Calibri"/>
              </a:rPr>
              <a:t>The </a:t>
            </a:r>
            <a:r>
              <a:rPr lang="en-US" sz="4400" dirty="0" smtClean="0">
                <a:solidFill>
                  <a:schemeClr val="dk1"/>
                </a:solidFill>
                <a:latin typeface="Calibri"/>
                <a:ea typeface="Calibri"/>
                <a:cs typeface="Calibri"/>
                <a:sym typeface="Calibri"/>
              </a:rPr>
              <a:t>Bill Davis</a:t>
            </a:r>
            <a:r>
              <a:rPr lang="en-US" sz="4400" b="0" i="0" u="none" strike="noStrike" cap="none" baseline="0" dirty="0" smtClean="0">
                <a:solidFill>
                  <a:schemeClr val="dk1"/>
                </a:solidFill>
                <a:latin typeface="Calibri"/>
                <a:ea typeface="Calibri"/>
                <a:cs typeface="Calibri"/>
                <a:sym typeface="Calibri"/>
              </a:rPr>
              <a:t> View</a:t>
            </a:r>
            <a:br>
              <a:rPr lang="en-US" sz="4400" b="0" i="0" u="none" strike="noStrike" cap="none" baseline="0" dirty="0" smtClean="0">
                <a:solidFill>
                  <a:schemeClr val="dk1"/>
                </a:solidFill>
                <a:latin typeface="Calibri"/>
                <a:ea typeface="Calibri"/>
                <a:cs typeface="Calibri"/>
                <a:sym typeface="Calibri"/>
              </a:rPr>
            </a:br>
            <a:r>
              <a:rPr lang="en-US" sz="1800" b="0" i="0" u="none" strike="noStrike" cap="none" baseline="0" dirty="0" smtClean="0">
                <a:solidFill>
                  <a:schemeClr val="dk1"/>
                </a:solidFill>
                <a:latin typeface="Calibri"/>
                <a:ea typeface="Calibri"/>
                <a:cs typeface="Calibri"/>
                <a:sym typeface="Calibri"/>
              </a:rPr>
              <a:t>A $1,500 Upgrade</a:t>
            </a:r>
            <a:r>
              <a:rPr lang="en-US" sz="1800" b="0" i="0" u="none" strike="noStrike" cap="none" dirty="0" smtClean="0">
                <a:solidFill>
                  <a:schemeClr val="dk1"/>
                </a:solidFill>
                <a:latin typeface="Calibri"/>
                <a:ea typeface="Calibri"/>
                <a:cs typeface="Calibri"/>
                <a:sym typeface="Calibri"/>
              </a:rPr>
              <a:t> for the </a:t>
            </a:r>
            <a:r>
              <a:rPr lang="en-US" sz="1800" b="1" i="1" u="none" strike="noStrike" cap="none" dirty="0" smtClean="0">
                <a:solidFill>
                  <a:schemeClr val="dk1"/>
                </a:solidFill>
                <a:latin typeface="Calibri"/>
                <a:ea typeface="Calibri"/>
                <a:cs typeface="Calibri"/>
                <a:sym typeface="Calibri"/>
              </a:rPr>
              <a:t>Mad Day Trader Service</a:t>
            </a:r>
            <a:r>
              <a:rPr lang="en-US" sz="1800" b="0" i="0" u="none" strike="noStrike" cap="none" baseline="0" dirty="0" smtClean="0">
                <a:solidFill>
                  <a:schemeClr val="dk1"/>
                </a:solidFill>
                <a:latin typeface="Calibri"/>
                <a:ea typeface="Calibri"/>
                <a:cs typeface="Calibri"/>
                <a:sym typeface="Calibri"/>
              </a:rPr>
              <a:t/>
            </a:r>
            <a:br>
              <a:rPr lang="en-US" sz="1800" b="0" i="0" u="none" strike="noStrike" cap="none" baseline="0" dirty="0" smtClean="0">
                <a:solidFill>
                  <a:schemeClr val="dk1"/>
                </a:solidFill>
                <a:latin typeface="Calibri"/>
                <a:ea typeface="Calibri"/>
                <a:cs typeface="Calibri"/>
                <a:sym typeface="Calibri"/>
              </a:rPr>
            </a:br>
            <a:endParaRPr lang="en-US" sz="1800" b="0" i="0" u="none" strike="noStrike" cap="none" baseline="0" dirty="0">
              <a:solidFill>
                <a:schemeClr val="dk1"/>
              </a:solidFill>
              <a:latin typeface="Calibri"/>
              <a:ea typeface="Calibri"/>
              <a:cs typeface="Calibri"/>
              <a:sym typeface="Calibri"/>
            </a:endParaRPr>
          </a:p>
        </p:txBody>
      </p:sp>
      <p:sp>
        <p:nvSpPr>
          <p:cNvPr id="114" name="Shape 114"/>
          <p:cNvSpPr txBox="1"/>
          <p:nvPr/>
        </p:nvSpPr>
        <p:spPr>
          <a:xfrm>
            <a:off x="1828800" y="1524000"/>
            <a:ext cx="8077200" cy="533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2000" i="0" strike="noStrike" cap="none" baseline="0" dirty="0">
              <a:solidFill>
                <a:schemeClr val="dk1"/>
              </a:solidFill>
              <a:latin typeface="Arial"/>
              <a:ea typeface="Arial"/>
              <a:cs typeface="Arial"/>
              <a:sym typeface="Arial"/>
            </a:endParaRPr>
          </a:p>
        </p:txBody>
      </p:sp>
      <p:sp>
        <p:nvSpPr>
          <p:cNvPr id="2" name="Rectangle 1"/>
          <p:cNvSpPr/>
          <p:nvPr/>
        </p:nvSpPr>
        <p:spPr>
          <a:xfrm>
            <a:off x="838200" y="1212531"/>
            <a:ext cx="7772400" cy="5416869"/>
          </a:xfrm>
          <a:prstGeom prst="rect">
            <a:avLst/>
          </a:prstGeom>
        </p:spPr>
        <p:txBody>
          <a:bodyPr wrap="square">
            <a:spAutoFit/>
          </a:bodyPr>
          <a:lstStyle/>
          <a:p>
            <a:r>
              <a:rPr lang="en-US" sz="2000" b="1" u="sng" dirty="0" smtClean="0"/>
              <a:t>Buys</a:t>
            </a:r>
            <a:r>
              <a:rPr lang="en-US" sz="2000" b="1" u="sng" dirty="0"/>
              <a:t>:</a:t>
            </a:r>
          </a:p>
          <a:p>
            <a:endParaRPr lang="en-US" sz="1800" b="1" dirty="0"/>
          </a:p>
          <a:p>
            <a:r>
              <a:rPr lang="is-IS" sz="1800" b="1" dirty="0"/>
              <a:t>Apple, Inc (AAPL)                $117          Target to $125</a:t>
            </a:r>
          </a:p>
          <a:p>
            <a:r>
              <a:rPr lang="is-IS" sz="1800" b="1" dirty="0"/>
              <a:t>Alphabet Inc. (GOOGL)       </a:t>
            </a:r>
            <a:r>
              <a:rPr lang="is-IS" sz="1800" b="1" dirty="0" smtClean="0"/>
              <a:t>$</a:t>
            </a:r>
            <a:r>
              <a:rPr lang="is-IS" sz="1800" b="1" dirty="0"/>
              <a:t>765          Target to $796</a:t>
            </a:r>
          </a:p>
          <a:p>
            <a:r>
              <a:rPr lang="is-IS" sz="1800" b="1" dirty="0"/>
              <a:t>Keurig Green Mtn (GMCR)  </a:t>
            </a:r>
            <a:r>
              <a:rPr lang="is-IS" sz="1800" b="1" dirty="0" smtClean="0"/>
              <a:t>$</a:t>
            </a:r>
            <a:r>
              <a:rPr lang="is-IS" sz="1800" b="1" dirty="0"/>
              <a:t>50            Target to $59</a:t>
            </a:r>
          </a:p>
          <a:p>
            <a:r>
              <a:rPr lang="is-IS" sz="1800" b="1" dirty="0"/>
              <a:t>Federal Express (FDX)       </a:t>
            </a:r>
            <a:r>
              <a:rPr lang="is-IS" sz="1800" b="1" dirty="0" smtClean="0"/>
              <a:t> </a:t>
            </a:r>
            <a:r>
              <a:rPr lang="is-IS" sz="1800" b="1" dirty="0"/>
              <a:t>$156          Target to $168</a:t>
            </a:r>
          </a:p>
          <a:p>
            <a:r>
              <a:rPr lang="is-IS" sz="1800" b="1" dirty="0"/>
              <a:t>Martin Marietta (MLM)          $156          Target to $175</a:t>
            </a:r>
          </a:p>
          <a:p>
            <a:r>
              <a:rPr lang="is-IS" sz="1800" b="1" dirty="0"/>
              <a:t>3 M Co (MMM)               </a:t>
            </a:r>
            <a:r>
              <a:rPr lang="is-IS" sz="1800" b="1" dirty="0" smtClean="0"/>
              <a:t>        </a:t>
            </a:r>
            <a:r>
              <a:rPr lang="is-IS" sz="1800" b="1" dirty="0"/>
              <a:t>$153          Target to $162</a:t>
            </a:r>
          </a:p>
          <a:p>
            <a:r>
              <a:rPr lang="is-IS" sz="1800" b="1" dirty="0"/>
              <a:t>CF Industries (CF)                $44            Target to $50</a:t>
            </a:r>
          </a:p>
          <a:p>
            <a:r>
              <a:rPr lang="en-US" sz="1800" b="1" dirty="0"/>
              <a:t>(CF is oversold.  If it breaks under $41, look for a new low)</a:t>
            </a:r>
          </a:p>
          <a:p>
            <a:endParaRPr lang="en-US" sz="1800" b="1" dirty="0"/>
          </a:p>
          <a:p>
            <a:r>
              <a:rPr lang="en-US" sz="2000" b="1" u="sng" dirty="0"/>
              <a:t>Sells:</a:t>
            </a:r>
          </a:p>
          <a:p>
            <a:endParaRPr lang="en-US" sz="1800" b="1" dirty="0"/>
          </a:p>
          <a:p>
            <a:r>
              <a:rPr lang="is-IS" sz="1800" b="1" dirty="0"/>
              <a:t>Chipotle Mexican (CMG)          $594            Target to $530</a:t>
            </a:r>
          </a:p>
          <a:p>
            <a:r>
              <a:rPr lang="is-IS" sz="1800" b="1" dirty="0"/>
              <a:t>Fossil Group (FOSL)                $44            </a:t>
            </a:r>
            <a:r>
              <a:rPr lang="is-IS" sz="1800" b="1" dirty="0" smtClean="0"/>
              <a:t>  Target </a:t>
            </a:r>
            <a:r>
              <a:rPr lang="is-IS" sz="1800" b="1" dirty="0"/>
              <a:t>to $25</a:t>
            </a:r>
          </a:p>
          <a:p>
            <a:r>
              <a:rPr lang="is-IS" sz="1800" b="1" dirty="0"/>
              <a:t>Buffalo Wild Wings (BWLD)     </a:t>
            </a:r>
            <a:r>
              <a:rPr lang="is-IS" sz="1800" b="1" dirty="0" smtClean="0"/>
              <a:t>$</a:t>
            </a:r>
            <a:r>
              <a:rPr lang="is-IS" sz="1800" b="1" dirty="0"/>
              <a:t>168            Target to $150</a:t>
            </a:r>
          </a:p>
          <a:p>
            <a:r>
              <a:rPr lang="is-IS" sz="1800" b="1" dirty="0"/>
              <a:t>Akamai (AKAM)        </a:t>
            </a:r>
            <a:r>
              <a:rPr lang="is-IS" sz="1800" b="1" dirty="0" smtClean="0"/>
              <a:t>                 $</a:t>
            </a:r>
            <a:r>
              <a:rPr lang="is-IS" sz="1800" b="1" dirty="0"/>
              <a:t>68         </a:t>
            </a:r>
            <a:r>
              <a:rPr lang="is-IS" sz="1800" b="1" dirty="0" smtClean="0"/>
              <a:t>     </a:t>
            </a:r>
            <a:r>
              <a:rPr lang="is-IS" sz="1800" b="1" dirty="0"/>
              <a:t>Target to  $52</a:t>
            </a:r>
          </a:p>
          <a:p>
            <a:r>
              <a:rPr lang="is-IS" sz="1800" b="1" dirty="0"/>
              <a:t>Franklin Resources (BEN)      </a:t>
            </a:r>
            <a:r>
              <a:rPr lang="is-IS" sz="1800" b="1" dirty="0" smtClean="0"/>
              <a:t> </a:t>
            </a:r>
            <a:r>
              <a:rPr lang="is-IS" sz="1800" b="1" dirty="0"/>
              <a:t>$44              Target to  $37</a:t>
            </a:r>
          </a:p>
          <a:p>
            <a:r>
              <a:rPr lang="is-IS" sz="1800" b="1" dirty="0"/>
              <a:t>Cummins (CMI)        </a:t>
            </a:r>
            <a:r>
              <a:rPr lang="is-IS" sz="1800" b="1" dirty="0" smtClean="0"/>
              <a:t>                 $</a:t>
            </a:r>
            <a:r>
              <a:rPr lang="is-IS" sz="1800" b="1" dirty="0"/>
              <a:t>103         </a:t>
            </a:r>
            <a:r>
              <a:rPr lang="is-IS" sz="1800" b="1" dirty="0" smtClean="0"/>
              <a:t>   </a:t>
            </a:r>
            <a:r>
              <a:rPr lang="is-IS" sz="1800" b="1" dirty="0"/>
              <a:t>Target to  $</a:t>
            </a:r>
            <a:r>
              <a:rPr lang="is-IS" sz="1800" b="1" dirty="0" smtClean="0"/>
              <a:t>95</a:t>
            </a:r>
            <a:endParaRPr lang="is-IS" sz="1800" b="1" dirty="0"/>
          </a:p>
        </p:txBody>
      </p:sp>
    </p:spTree>
  </p:cSld>
  <p:clrMapOvr>
    <a:masterClrMapping/>
  </p:clrMapOvr>
  <p:transition spd="slow">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4"/>
        <p:cNvGrpSpPr/>
        <p:nvPr/>
      </p:nvGrpSpPr>
      <p:grpSpPr>
        <a:xfrm>
          <a:off x="0" y="0"/>
          <a:ext cx="0" cy="0"/>
          <a:chOff x="0" y="0"/>
          <a:chExt cx="0" cy="0"/>
        </a:xfrm>
      </p:grpSpPr>
      <p:sp>
        <p:nvSpPr>
          <p:cNvPr id="555" name="Shape 555"/>
          <p:cNvSpPr txBox="1">
            <a:spLocks noGrp="1"/>
          </p:cNvSpPr>
          <p:nvPr>
            <p:ph type="title"/>
          </p:nvPr>
        </p:nvSpPr>
        <p:spPr>
          <a:xfrm>
            <a:off x="457200" y="1524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0" i="0" u="none" strike="noStrike" cap="none" baseline="0" dirty="0" smtClean="0">
                <a:solidFill>
                  <a:schemeClr val="dk1"/>
                </a:solidFill>
                <a:latin typeface="Calibri"/>
                <a:ea typeface="Calibri"/>
                <a:cs typeface="Calibri"/>
                <a:sym typeface="Calibri"/>
              </a:rPr>
              <a:t>(</a:t>
            </a:r>
            <a:r>
              <a:rPr lang="en-US" sz="2400" dirty="0" smtClean="0">
                <a:solidFill>
                  <a:schemeClr val="dk1"/>
                </a:solidFill>
                <a:latin typeface="Calibri"/>
                <a:ea typeface="Calibri"/>
                <a:cs typeface="Calibri"/>
                <a:sym typeface="Calibri"/>
              </a:rPr>
              <a:t>WEAT</a:t>
            </a:r>
            <a:r>
              <a:rPr lang="en-US" sz="2400" b="0" i="0" u="none" strike="noStrike" cap="none" baseline="0" dirty="0" smtClean="0">
                <a:solidFill>
                  <a:schemeClr val="dk1"/>
                </a:solidFill>
                <a:latin typeface="Calibri"/>
                <a:ea typeface="Calibri"/>
                <a:cs typeface="Calibri"/>
                <a:sym typeface="Calibri"/>
              </a:rPr>
              <a:t>)-New Lows!</a:t>
            </a:r>
            <a:endParaRPr lang="en-US" sz="24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1066800" y="1143000"/>
            <a:ext cx="7145547" cy="5410200"/>
          </a:xfrm>
          <a:prstGeom prst="rect">
            <a:avLst/>
          </a:prstGeom>
        </p:spPr>
      </p:pic>
    </p:spTree>
  </p:cSld>
  <p:clrMapOvr>
    <a:masterClrMapping/>
  </p:clrMapOvr>
  <p:transition spd="slow">
    <p:cu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1"/>
        <p:cNvGrpSpPr/>
        <p:nvPr/>
      </p:nvGrpSpPr>
      <p:grpSpPr>
        <a:xfrm>
          <a:off x="0" y="0"/>
          <a:ext cx="0" cy="0"/>
          <a:chOff x="0" y="0"/>
          <a:chExt cx="0" cy="0"/>
        </a:xfrm>
      </p:grpSpPr>
      <p:sp>
        <p:nvSpPr>
          <p:cNvPr id="562" name="Shape 562"/>
          <p:cNvSpPr txBox="1">
            <a:spLocks noGrp="1"/>
          </p:cNvSpPr>
          <p:nvPr>
            <p:ph type="title"/>
          </p:nvPr>
        </p:nvSpPr>
        <p:spPr>
          <a:xfrm>
            <a:off x="457200" y="1524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dirty="0" smtClean="0">
                <a:solidFill>
                  <a:schemeClr val="dk1"/>
                </a:solidFill>
                <a:latin typeface="Calibri"/>
                <a:ea typeface="Calibri"/>
                <a:cs typeface="Calibri"/>
                <a:sym typeface="Calibri"/>
              </a:rPr>
              <a:t>Ag</a:t>
            </a:r>
            <a:r>
              <a:rPr lang="en-US" sz="2400" b="0" i="0" u="none" strike="noStrike" cap="none" baseline="0" dirty="0" smtClean="0">
                <a:solidFill>
                  <a:schemeClr val="dk1"/>
                </a:solidFill>
                <a:latin typeface="Calibri"/>
                <a:ea typeface="Calibri"/>
                <a:cs typeface="Calibri"/>
                <a:sym typeface="Calibri"/>
              </a:rPr>
              <a:t> Commodities </a:t>
            </a:r>
            <a:r>
              <a:rPr lang="en-US" sz="2400" b="0" i="0" u="none" strike="noStrike" cap="none" baseline="0" dirty="0">
                <a:solidFill>
                  <a:schemeClr val="dk1"/>
                </a:solidFill>
                <a:latin typeface="Calibri"/>
                <a:ea typeface="Calibri"/>
                <a:cs typeface="Calibri"/>
                <a:sym typeface="Calibri"/>
              </a:rPr>
              <a:t>ETF (</a:t>
            </a:r>
            <a:r>
              <a:rPr lang="en-US" sz="2400" b="0" i="0" u="none" strike="noStrike" cap="none" baseline="0" dirty="0" smtClean="0">
                <a:solidFill>
                  <a:schemeClr val="dk1"/>
                </a:solidFill>
                <a:latin typeface="Calibri"/>
                <a:ea typeface="Calibri"/>
                <a:cs typeface="Calibri"/>
                <a:sym typeface="Calibri"/>
              </a:rPr>
              <a:t>DBA)</a:t>
            </a:r>
            <a:r>
              <a:rPr lang="en-US" sz="2400" dirty="0" smtClean="0">
                <a:solidFill>
                  <a:schemeClr val="dk1"/>
                </a:solidFill>
                <a:latin typeface="Calibri"/>
                <a:ea typeface="Calibri"/>
                <a:cs typeface="Calibri"/>
                <a:sym typeface="Calibri"/>
              </a:rPr>
              <a:t>- New Lows</a:t>
            </a:r>
            <a:endParaRPr lang="en-US" sz="2000" b="0" i="0" u="none" strike="noStrike" cap="none" baseline="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914400" y="1130300"/>
            <a:ext cx="7363604" cy="5575300"/>
          </a:xfrm>
          <a:prstGeom prst="rect">
            <a:avLst/>
          </a:prstGeom>
        </p:spPr>
      </p:pic>
    </p:spTree>
  </p:cSld>
  <p:clrMapOvr>
    <a:masterClrMapping/>
  </p:clrMapOvr>
  <p:transition spd="slow">
    <p:cu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5"/>
        <p:cNvGrpSpPr/>
        <p:nvPr/>
      </p:nvGrpSpPr>
      <p:grpSpPr>
        <a:xfrm>
          <a:off x="0" y="0"/>
          <a:ext cx="0" cy="0"/>
          <a:chOff x="0" y="0"/>
          <a:chExt cx="0" cy="0"/>
        </a:xfrm>
      </p:grpSpPr>
      <p:sp>
        <p:nvSpPr>
          <p:cNvPr id="576" name="Shape 57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baseline="0" dirty="0" smtClean="0">
                <a:solidFill>
                  <a:schemeClr val="tx1"/>
                </a:solidFill>
                <a:latin typeface="Calibri"/>
                <a:ea typeface="Calibri"/>
                <a:cs typeface="Calibri"/>
                <a:sym typeface="Calibri"/>
              </a:rPr>
              <a:t>Real </a:t>
            </a:r>
            <a:r>
              <a:rPr lang="en-US" sz="2800" b="0" i="0" u="none" strike="noStrike" cap="none" baseline="0" dirty="0">
                <a:solidFill>
                  <a:schemeClr val="tx1"/>
                </a:solidFill>
                <a:latin typeface="Calibri"/>
                <a:ea typeface="Calibri"/>
                <a:cs typeface="Calibri"/>
                <a:sym typeface="Calibri"/>
              </a:rPr>
              <a:t>Estate</a:t>
            </a:r>
            <a:r>
              <a:rPr lang="en-US" sz="2800" b="0" i="0" u="none" strike="noStrike" cap="none" baseline="0" dirty="0" smtClean="0">
                <a:solidFill>
                  <a:schemeClr val="tx1"/>
                </a:solidFill>
                <a:latin typeface="Calibri"/>
                <a:ea typeface="Calibri"/>
                <a:cs typeface="Calibri"/>
                <a:sym typeface="Calibri"/>
              </a:rPr>
              <a:t>-Slowing</a:t>
            </a:r>
            <a:endParaRPr lang="en-US" sz="2800" b="0" i="0" u="none" strike="noStrike" cap="none" baseline="0" dirty="0">
              <a:solidFill>
                <a:schemeClr val="tx1"/>
              </a:solidFill>
              <a:latin typeface="Calibri"/>
              <a:ea typeface="Calibri"/>
              <a:cs typeface="Calibri"/>
              <a:sym typeface="Calibri"/>
            </a:endParaRPr>
          </a:p>
        </p:txBody>
      </p:sp>
      <p:sp>
        <p:nvSpPr>
          <p:cNvPr id="577" name="Shape 577"/>
          <p:cNvSpPr txBox="1">
            <a:spLocks noGrp="1"/>
          </p:cNvSpPr>
          <p:nvPr>
            <p:ph type="body" idx="4294967295"/>
          </p:nvPr>
        </p:nvSpPr>
        <p:spPr>
          <a:xfrm>
            <a:off x="533400" y="1112837"/>
            <a:ext cx="8229600" cy="582136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800" b="0" i="0" u="none" strike="noStrike" cap="none" baseline="0" dirty="0" smtClean="0">
                <a:solidFill>
                  <a:schemeClr val="tx1"/>
                </a:solidFill>
                <a:latin typeface="Calibri"/>
                <a:ea typeface="Calibri"/>
                <a:cs typeface="Calibri"/>
                <a:sym typeface="Calibri"/>
              </a:rPr>
              <a:t/>
            </a:r>
            <a:br>
              <a:rPr lang="en-US" sz="1800" b="0" i="0" u="none" strike="noStrike" cap="none" baseline="0" dirty="0" smtClean="0">
                <a:solidFill>
                  <a:schemeClr val="tx1"/>
                </a:solidFill>
                <a:latin typeface="Calibri"/>
                <a:ea typeface="Calibri"/>
                <a:cs typeface="Calibri"/>
                <a:sym typeface="Calibri"/>
              </a:rPr>
            </a:br>
            <a:r>
              <a:rPr lang="en-US" sz="1800" b="0" i="0" u="none" strike="noStrike" cap="none" baseline="0" dirty="0" smtClean="0">
                <a:solidFill>
                  <a:schemeClr val="tx1"/>
                </a:solidFill>
                <a:latin typeface="Calibri"/>
                <a:ea typeface="Calibri"/>
                <a:cs typeface="Calibri"/>
                <a:sym typeface="Calibri"/>
              </a:rPr>
              <a:t>*October</a:t>
            </a:r>
            <a:r>
              <a:rPr lang="en-US" sz="1800" b="0" i="0" u="none" strike="noStrike" cap="none" dirty="0" smtClean="0">
                <a:solidFill>
                  <a:schemeClr val="tx1"/>
                </a:solidFill>
                <a:latin typeface="Calibri"/>
                <a:ea typeface="Calibri"/>
                <a:cs typeface="Calibri"/>
                <a:sym typeface="Calibri"/>
              </a:rPr>
              <a:t> existing home sales -3.4% to 5.36 million units, biggest drop in west (-8.4%) as supplies shrink, Pending </a:t>
            </a:r>
            <a:r>
              <a:rPr lang="en-US" sz="1800" dirty="0">
                <a:solidFill>
                  <a:schemeClr val="tx1"/>
                </a:solidFill>
                <a:latin typeface="Calibri"/>
                <a:ea typeface="Calibri"/>
                <a:cs typeface="Calibri"/>
                <a:sym typeface="Calibri"/>
              </a:rPr>
              <a:t>H</a:t>
            </a:r>
            <a:r>
              <a:rPr lang="en-US" sz="1800" b="0" i="0" u="none" strike="noStrike" cap="none" dirty="0" smtClean="0">
                <a:solidFill>
                  <a:schemeClr val="tx1"/>
                </a:solidFill>
                <a:latin typeface="Calibri"/>
                <a:ea typeface="Calibri"/>
                <a:cs typeface="Calibri"/>
                <a:sym typeface="Calibri"/>
              </a:rPr>
              <a:t>ome Sales +0.2%</a:t>
            </a:r>
            <a:br>
              <a:rPr lang="en-US" sz="1800" b="0" i="0" u="none" strike="noStrike" cap="none" dirty="0" smtClean="0">
                <a:solidFill>
                  <a:schemeClr val="tx1"/>
                </a:solidFill>
                <a:latin typeface="Calibri"/>
                <a:ea typeface="Calibri"/>
                <a:cs typeface="Calibri"/>
                <a:sym typeface="Calibri"/>
              </a:rPr>
            </a:br>
            <a:r>
              <a:rPr lang="en-US" sz="1800" b="0" i="0" u="none" strike="noStrike" cap="none" dirty="0" smtClean="0">
                <a:solidFill>
                  <a:srgbClr val="FF0000"/>
                </a:solidFill>
                <a:latin typeface="Calibri"/>
                <a:ea typeface="Calibri"/>
                <a:cs typeface="Calibri"/>
                <a:sym typeface="Calibri"/>
              </a:rPr>
              <a:t/>
            </a:r>
            <a:br>
              <a:rPr lang="en-US" sz="1800" b="0" i="0" u="none" strike="noStrike" cap="none" dirty="0" smtClean="0">
                <a:solidFill>
                  <a:srgbClr val="FF0000"/>
                </a:solidFill>
                <a:latin typeface="Calibri"/>
                <a:ea typeface="Calibri"/>
                <a:cs typeface="Calibri"/>
                <a:sym typeface="Calibri"/>
              </a:rPr>
            </a:br>
            <a:r>
              <a:rPr lang="en-US" sz="1800" b="0" i="0" u="none" strike="noStrike" cap="none" dirty="0" smtClean="0">
                <a:solidFill>
                  <a:schemeClr val="tx1"/>
                </a:solidFill>
                <a:latin typeface="Calibri"/>
                <a:ea typeface="Calibri"/>
                <a:cs typeface="Calibri"/>
                <a:sym typeface="Calibri"/>
              </a:rPr>
              <a:t>* October new home sales +10.7% to 495,000, vs. -12.9% in September, +15.7% </a:t>
            </a:r>
            <a:r>
              <a:rPr lang="en-US" sz="1800" dirty="0" smtClean="0">
                <a:solidFill>
                  <a:schemeClr val="tx1"/>
                </a:solidFill>
                <a:latin typeface="Calibri"/>
                <a:ea typeface="Calibri"/>
                <a:cs typeface="Calibri"/>
                <a:sym typeface="Calibri"/>
              </a:rPr>
              <a:t>YOY</a:t>
            </a:r>
            <a:r>
              <a:rPr lang="en-US" sz="1800" b="0" i="0" u="none" strike="noStrike" cap="none" dirty="0" smtClean="0">
                <a:solidFill>
                  <a:schemeClr val="tx1"/>
                </a:solidFill>
                <a:latin typeface="Calibri"/>
                <a:ea typeface="Calibri"/>
                <a:cs typeface="Calibri"/>
                <a:sym typeface="Calibri"/>
              </a:rPr>
              <a:t/>
            </a:r>
            <a:br>
              <a:rPr lang="en-US" sz="1800" b="0" i="0" u="none" strike="noStrike" cap="none" dirty="0" smtClean="0">
                <a:solidFill>
                  <a:schemeClr val="tx1"/>
                </a:solidFill>
                <a:latin typeface="Calibri"/>
                <a:ea typeface="Calibri"/>
                <a:cs typeface="Calibri"/>
                <a:sym typeface="Calibri"/>
              </a:rPr>
            </a:br>
            <a:r>
              <a:rPr lang="en-US" sz="1800" b="0" i="0" u="none" strike="noStrike" cap="none" dirty="0" smtClean="0">
                <a:solidFill>
                  <a:srgbClr val="FF0000"/>
                </a:solidFill>
                <a:latin typeface="Calibri"/>
                <a:ea typeface="Calibri"/>
                <a:cs typeface="Calibri"/>
                <a:sym typeface="Calibri"/>
              </a:rPr>
              <a:t/>
            </a:r>
            <a:br>
              <a:rPr lang="en-US" sz="1800" b="0" i="0" u="none" strike="noStrike" cap="none" dirty="0" smtClean="0">
                <a:solidFill>
                  <a:srgbClr val="FF0000"/>
                </a:solidFill>
                <a:latin typeface="Calibri"/>
                <a:ea typeface="Calibri"/>
                <a:cs typeface="Calibri"/>
                <a:sym typeface="Calibri"/>
              </a:rPr>
            </a:br>
            <a:r>
              <a:rPr lang="en-US" sz="1800" b="0" i="0" u="none" strike="noStrike" cap="none" dirty="0" smtClean="0">
                <a:latin typeface="Calibri"/>
                <a:ea typeface="Calibri"/>
                <a:cs typeface="Calibri"/>
                <a:sym typeface="Calibri"/>
              </a:rPr>
              <a:t>*September Case-Shiller National Home Price Index accelerates to 5.5% YOY gains</a:t>
            </a:r>
            <a:br>
              <a:rPr lang="en-US" sz="1800" b="0" i="0" u="none" strike="noStrike" cap="none" dirty="0" smtClean="0">
                <a:latin typeface="Calibri"/>
                <a:ea typeface="Calibri"/>
                <a:cs typeface="Calibri"/>
                <a:sym typeface="Calibri"/>
              </a:rPr>
            </a:br>
            <a:r>
              <a:rPr lang="en-US" sz="1800" b="0" i="0" u="none" strike="noStrike" cap="none" dirty="0" smtClean="0">
                <a:solidFill>
                  <a:srgbClr val="FF0000"/>
                </a:solidFill>
                <a:latin typeface="Calibri"/>
                <a:ea typeface="Calibri"/>
                <a:cs typeface="Calibri"/>
                <a:sym typeface="Calibri"/>
              </a:rPr>
              <a:t/>
            </a:r>
            <a:br>
              <a:rPr lang="en-US" sz="1800" b="0" i="0" u="none" strike="noStrike" cap="none" dirty="0" smtClean="0">
                <a:solidFill>
                  <a:srgbClr val="FF0000"/>
                </a:solidFill>
                <a:latin typeface="Calibri"/>
                <a:ea typeface="Calibri"/>
                <a:cs typeface="Calibri"/>
                <a:sym typeface="Calibri"/>
              </a:rPr>
            </a:br>
            <a:r>
              <a:rPr lang="en-US" sz="1800" b="0" i="0" u="none" strike="noStrike" cap="none" dirty="0" smtClean="0">
                <a:latin typeface="Calibri"/>
                <a:ea typeface="Calibri"/>
                <a:cs typeface="Calibri"/>
                <a:sym typeface="Calibri"/>
              </a:rPr>
              <a:t>*Multiple offer bidding wars in hottest market still common, like San Francisco</a:t>
            </a:r>
            <a:br>
              <a:rPr lang="en-US" sz="1800" b="0" i="0" u="none" strike="noStrike" cap="none" dirty="0" smtClean="0">
                <a:latin typeface="Calibri"/>
                <a:ea typeface="Calibri"/>
                <a:cs typeface="Calibri"/>
                <a:sym typeface="Calibri"/>
              </a:rPr>
            </a:br>
            <a:r>
              <a:rPr lang="en-US" sz="1800" b="0" i="0" u="none" strike="noStrike" cap="none" baseline="0" dirty="0" smtClean="0">
                <a:latin typeface="Calibri"/>
                <a:ea typeface="Calibri"/>
                <a:cs typeface="Calibri"/>
                <a:sym typeface="Calibri"/>
              </a:rPr>
              <a:t/>
            </a:r>
            <a:br>
              <a:rPr lang="en-US" sz="1800" b="0" i="0" u="none" strike="noStrike" cap="none" baseline="0" dirty="0" smtClean="0">
                <a:latin typeface="Calibri"/>
                <a:ea typeface="Calibri"/>
                <a:cs typeface="Calibri"/>
                <a:sym typeface="Calibri"/>
              </a:rPr>
            </a:br>
            <a:r>
              <a:rPr lang="en-US" sz="1800" b="0" i="0" u="none" strike="noStrike" cap="none" baseline="0" dirty="0" smtClean="0">
                <a:latin typeface="Calibri"/>
                <a:ea typeface="Calibri"/>
                <a:cs typeface="Calibri"/>
                <a:sym typeface="Calibri"/>
              </a:rPr>
              <a:t>*Traders loading up on these stocks</a:t>
            </a:r>
            <a:br>
              <a:rPr lang="en-US" sz="1800" b="0" i="0" u="none" strike="noStrike" cap="none" baseline="0" dirty="0" smtClean="0">
                <a:latin typeface="Calibri"/>
                <a:ea typeface="Calibri"/>
                <a:cs typeface="Calibri"/>
                <a:sym typeface="Calibri"/>
              </a:rPr>
            </a:br>
            <a:r>
              <a:rPr lang="en-US" sz="1800" b="0" i="0" u="none" strike="noStrike" cap="none" baseline="0" dirty="0" smtClean="0">
                <a:latin typeface="Calibri"/>
                <a:ea typeface="Calibri"/>
                <a:cs typeface="Calibri"/>
                <a:sym typeface="Calibri"/>
              </a:rPr>
              <a:t>expecting a strong Spring</a:t>
            </a:r>
            <a:r>
              <a:rPr lang="en-US" sz="1800" b="0" i="0" u="none" strike="noStrike" cap="none" dirty="0" smtClean="0">
                <a:latin typeface="Calibri"/>
                <a:ea typeface="Calibri"/>
                <a:cs typeface="Calibri"/>
                <a:sym typeface="Calibri"/>
              </a:rPr>
              <a:t> 2016</a:t>
            </a:r>
            <a:r>
              <a:rPr lang="en-US" sz="1800" dirty="0" smtClean="0">
                <a:latin typeface="Calibri"/>
                <a:ea typeface="Calibri"/>
                <a:cs typeface="Calibri"/>
                <a:sym typeface="Calibri"/>
              </a:rPr>
              <a:t/>
            </a:r>
            <a:br>
              <a:rPr lang="en-US" sz="1800" dirty="0" smtClean="0">
                <a:latin typeface="Calibri"/>
                <a:ea typeface="Calibri"/>
                <a:cs typeface="Calibri"/>
                <a:sym typeface="Calibri"/>
              </a:rPr>
            </a:br>
            <a:r>
              <a:rPr lang="en-US" sz="1800" b="0" i="0" u="none" strike="noStrike" cap="none" dirty="0" smtClean="0">
                <a:latin typeface="Calibri"/>
                <a:ea typeface="Calibri"/>
                <a:cs typeface="Calibri"/>
                <a:sym typeface="Calibri"/>
              </a:rPr>
              <a:t/>
            </a:r>
            <a:br>
              <a:rPr lang="en-US" sz="1800" b="0" i="0" u="none" strike="noStrike" cap="none" dirty="0" smtClean="0">
                <a:latin typeface="Calibri"/>
                <a:ea typeface="Calibri"/>
                <a:cs typeface="Calibri"/>
                <a:sym typeface="Calibri"/>
              </a:rPr>
            </a:br>
            <a:r>
              <a:rPr lang="en-US" sz="1800" b="0" i="0" u="none" strike="noStrike" cap="none" dirty="0" smtClean="0">
                <a:latin typeface="Calibri"/>
                <a:ea typeface="Calibri"/>
                <a:cs typeface="Calibri"/>
                <a:sym typeface="Calibri"/>
              </a:rPr>
              <a:t>*Predicted rush to buy homes to beat</a:t>
            </a:r>
            <a:br>
              <a:rPr lang="en-US" sz="1800" b="0" i="0" u="none" strike="noStrike" cap="none" dirty="0" smtClean="0">
                <a:latin typeface="Calibri"/>
                <a:ea typeface="Calibri"/>
                <a:cs typeface="Calibri"/>
                <a:sym typeface="Calibri"/>
              </a:rPr>
            </a:br>
            <a:r>
              <a:rPr lang="en-US" sz="1800" b="0" i="0" u="none" strike="noStrike" cap="none" dirty="0" smtClean="0">
                <a:latin typeface="Calibri"/>
                <a:ea typeface="Calibri"/>
                <a:cs typeface="Calibri"/>
                <a:sym typeface="Calibri"/>
              </a:rPr>
              <a:t> the fed interest rate hike is unfolding</a:t>
            </a:r>
            <a:br>
              <a:rPr lang="en-US" sz="1800" b="0" i="0" u="none" strike="noStrike" cap="none" dirty="0" smtClean="0">
                <a:latin typeface="Calibri"/>
                <a:ea typeface="Calibri"/>
                <a:cs typeface="Calibri"/>
                <a:sym typeface="Calibri"/>
              </a:rPr>
            </a:br>
            <a:r>
              <a:rPr lang="en-US" sz="1800" b="0" i="0" u="none" strike="noStrike" cap="none" dirty="0" smtClean="0">
                <a:latin typeface="Calibri"/>
                <a:ea typeface="Calibri"/>
                <a:cs typeface="Calibri"/>
                <a:sym typeface="Calibri"/>
              </a:rPr>
              <a:t/>
            </a:r>
            <a:br>
              <a:rPr lang="en-US" sz="1800" b="0" i="0" u="none" strike="noStrike" cap="none" dirty="0" smtClean="0">
                <a:latin typeface="Calibri"/>
                <a:ea typeface="Calibri"/>
                <a:cs typeface="Calibri"/>
                <a:sym typeface="Calibri"/>
              </a:rPr>
            </a:br>
            <a:r>
              <a:rPr lang="en-US" sz="1800" b="0" i="0" u="none" strike="noStrike" cap="none" dirty="0" smtClean="0">
                <a:latin typeface="Calibri"/>
                <a:ea typeface="Calibri"/>
                <a:cs typeface="Calibri"/>
                <a:sym typeface="Calibri"/>
              </a:rPr>
              <a:t>*Case Shiller S&amp;P 500 </a:t>
            </a:r>
            <a:r>
              <a:rPr lang="en-US" sz="1800" dirty="0">
                <a:latin typeface="Calibri"/>
                <a:ea typeface="Calibri"/>
                <a:cs typeface="Calibri"/>
                <a:sym typeface="Calibri"/>
              </a:rPr>
              <a:t> </a:t>
            </a:r>
            <a:r>
              <a:rPr lang="en-US" sz="1800" b="0" i="0" u="none" strike="noStrike" cap="none" dirty="0" smtClean="0">
                <a:latin typeface="Calibri"/>
                <a:ea typeface="Calibri"/>
                <a:cs typeface="Calibri"/>
                <a:sym typeface="Calibri"/>
              </a:rPr>
              <a:t>National index</a:t>
            </a:r>
            <a:br>
              <a:rPr lang="en-US" sz="1800" b="0" i="0" u="none" strike="noStrike" cap="none" dirty="0" smtClean="0">
                <a:latin typeface="Calibri"/>
                <a:ea typeface="Calibri"/>
                <a:cs typeface="Calibri"/>
                <a:sym typeface="Calibri"/>
              </a:rPr>
            </a:br>
            <a:r>
              <a:rPr lang="en-US" sz="1800" b="0" i="0" u="none" strike="noStrike" cap="none" dirty="0" smtClean="0">
                <a:latin typeface="Calibri"/>
                <a:ea typeface="Calibri"/>
                <a:cs typeface="Calibri"/>
                <a:sym typeface="Calibri"/>
              </a:rPr>
              <a:t> continues upward grind</a:t>
            </a:r>
            <a:br>
              <a:rPr lang="en-US" sz="1800" b="0" i="0" u="none" strike="noStrike" cap="none" dirty="0" smtClean="0">
                <a:latin typeface="Calibri"/>
                <a:ea typeface="Calibri"/>
                <a:cs typeface="Calibri"/>
                <a:sym typeface="Calibri"/>
              </a:rPr>
            </a:br>
            <a:r>
              <a:rPr lang="en-US" sz="1800" b="0" i="0" u="none" strike="noStrike" cap="none" dirty="0" smtClean="0">
                <a:latin typeface="Calibri"/>
                <a:ea typeface="Calibri"/>
                <a:cs typeface="Calibri"/>
                <a:sym typeface="Calibri"/>
              </a:rPr>
              <a:t/>
            </a:r>
            <a:br>
              <a:rPr lang="en-US" sz="1800" b="0" i="0" u="none" strike="noStrike" cap="none" dirty="0" smtClean="0">
                <a:latin typeface="Calibri"/>
                <a:ea typeface="Calibri"/>
                <a:cs typeface="Calibri"/>
                <a:sym typeface="Calibri"/>
              </a:rPr>
            </a:br>
            <a:r>
              <a:rPr lang="en-US" sz="1800" b="0" i="0" u="none" strike="noStrike" cap="none" baseline="0" dirty="0">
                <a:solidFill>
                  <a:srgbClr val="FF0000"/>
                </a:solidFill>
                <a:latin typeface="Calibri"/>
                <a:ea typeface="Calibri"/>
                <a:cs typeface="Calibri"/>
                <a:sym typeface="Calibri"/>
              </a:rPr>
              <a:t/>
            </a:r>
            <a:br>
              <a:rPr lang="en-US" sz="1800" b="0" i="0" u="none" strike="noStrike" cap="none" baseline="0" dirty="0">
                <a:solidFill>
                  <a:srgbClr val="FF0000"/>
                </a:solidFill>
                <a:latin typeface="Calibri"/>
                <a:ea typeface="Calibri"/>
                <a:cs typeface="Calibri"/>
                <a:sym typeface="Calibri"/>
              </a:rPr>
            </a:br>
            <a:r>
              <a:rPr lang="en-US" sz="1800" b="0" i="0" u="none" strike="noStrike" cap="none" baseline="0" dirty="0">
                <a:solidFill>
                  <a:srgbClr val="FF0000"/>
                </a:solidFill>
                <a:latin typeface="Calibri"/>
                <a:ea typeface="Calibri"/>
                <a:cs typeface="Calibri"/>
                <a:sym typeface="Calibri"/>
              </a:rPr>
              <a:t/>
            </a:r>
            <a:br>
              <a:rPr lang="en-US" sz="1800" b="0" i="0" u="none" strike="noStrike" cap="none" baseline="0" dirty="0">
                <a:solidFill>
                  <a:srgbClr val="FF0000"/>
                </a:solidFill>
                <a:latin typeface="Calibri"/>
                <a:ea typeface="Calibri"/>
                <a:cs typeface="Calibri"/>
                <a:sym typeface="Calibri"/>
              </a:rPr>
            </a:br>
            <a:r>
              <a:rPr lang="en-US" sz="1800" b="0" i="0" u="none" strike="noStrike" cap="none" baseline="0" dirty="0">
                <a:solidFill>
                  <a:srgbClr val="FF0000"/>
                </a:solidFill>
                <a:latin typeface="Calibri"/>
                <a:ea typeface="Calibri"/>
                <a:cs typeface="Calibri"/>
                <a:sym typeface="Calibri"/>
              </a:rPr>
              <a:t/>
            </a:r>
            <a:br>
              <a:rPr lang="en-US" sz="1800" b="0" i="0" u="none" strike="noStrike" cap="none" baseline="0" dirty="0">
                <a:solidFill>
                  <a:srgbClr val="FF0000"/>
                </a:solidFill>
                <a:latin typeface="Calibri"/>
                <a:ea typeface="Calibri"/>
                <a:cs typeface="Calibri"/>
                <a:sym typeface="Calibri"/>
              </a:rPr>
            </a:br>
            <a:r>
              <a:rPr lang="en-US" sz="1800" b="0" i="0" u="none" strike="noStrike" cap="none" baseline="0" dirty="0">
                <a:solidFill>
                  <a:srgbClr val="FF0000"/>
                </a:solidFill>
                <a:latin typeface="Calibri"/>
                <a:ea typeface="Calibri"/>
                <a:cs typeface="Calibri"/>
                <a:sym typeface="Calibri"/>
              </a:rPr>
              <a:t/>
            </a:r>
            <a:br>
              <a:rPr lang="en-US" sz="1800" b="0" i="0" u="none" strike="noStrike" cap="none" baseline="0" dirty="0">
                <a:solidFill>
                  <a:srgbClr val="FF0000"/>
                </a:solidFill>
                <a:latin typeface="Calibri"/>
                <a:ea typeface="Calibri"/>
                <a:cs typeface="Calibri"/>
                <a:sym typeface="Calibri"/>
              </a:rPr>
            </a:br>
            <a:r>
              <a:rPr lang="en-US" sz="1800" b="0" i="0" u="none" strike="noStrike" cap="none" baseline="0" dirty="0" smtClean="0">
                <a:solidFill>
                  <a:srgbClr val="FF0000"/>
                </a:solidFill>
                <a:latin typeface="Calibri"/>
                <a:ea typeface="Calibri"/>
                <a:cs typeface="Calibri"/>
                <a:sym typeface="Calibri"/>
              </a:rPr>
              <a:t/>
            </a:r>
            <a:br>
              <a:rPr lang="en-US" sz="1800" b="0" i="0" u="none" strike="noStrike" cap="none" baseline="0" dirty="0" smtClean="0">
                <a:solidFill>
                  <a:srgbClr val="FF0000"/>
                </a:solidFill>
                <a:latin typeface="Calibri"/>
                <a:ea typeface="Calibri"/>
                <a:cs typeface="Calibri"/>
                <a:sym typeface="Calibri"/>
              </a:rPr>
            </a:br>
            <a:endParaRPr lang="en-US" sz="1800" b="0" i="0" u="none" strike="noStrike" cap="none" baseline="0" dirty="0">
              <a:solidFill>
                <a:srgbClr val="FF0000"/>
              </a:solidFill>
              <a:latin typeface="Calibri"/>
              <a:ea typeface="Calibri"/>
              <a:cs typeface="Calibri"/>
              <a:sym typeface="Calibri"/>
            </a:endParaRPr>
          </a:p>
        </p:txBody>
      </p:sp>
      <p:pic>
        <p:nvPicPr>
          <p:cNvPr id="2" name="Picture 1" descr="263288_640.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800600" y="3733800"/>
            <a:ext cx="3872137" cy="2819400"/>
          </a:xfrm>
          <a:prstGeom prst="rect">
            <a:avLst/>
          </a:prstGeom>
        </p:spPr>
      </p:pic>
    </p:spTree>
  </p:cSld>
  <p:clrMapOvr>
    <a:masterClrMapping/>
  </p:clrMapOvr>
  <p:transition spd="slow">
    <p:cu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2"/>
        <p:cNvGrpSpPr/>
        <p:nvPr/>
      </p:nvGrpSpPr>
      <p:grpSpPr>
        <a:xfrm>
          <a:off x="0" y="0"/>
          <a:ext cx="0" cy="0"/>
          <a:chOff x="0" y="0"/>
          <a:chExt cx="0" cy="0"/>
        </a:xfrm>
      </p:grpSpPr>
      <p:sp>
        <p:nvSpPr>
          <p:cNvPr id="583" name="Shape 58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dirty="0" smtClean="0">
                <a:solidFill>
                  <a:schemeClr val="dk1"/>
                </a:solidFill>
                <a:latin typeface="Calibri"/>
                <a:ea typeface="Calibri"/>
                <a:cs typeface="Calibri"/>
                <a:sym typeface="Calibri"/>
              </a:rPr>
              <a:t>July</a:t>
            </a:r>
            <a:r>
              <a:rPr lang="en-US" sz="2400" b="0" i="0" u="none" strike="noStrike" cap="none" baseline="0" dirty="0" smtClean="0">
                <a:solidFill>
                  <a:schemeClr val="dk1"/>
                </a:solidFill>
                <a:latin typeface="Calibri"/>
                <a:ea typeface="Calibri"/>
                <a:cs typeface="Calibri"/>
                <a:sym typeface="Calibri"/>
              </a:rPr>
              <a:t> </a:t>
            </a:r>
            <a:r>
              <a:rPr lang="en-US" sz="2400" b="0" i="0" u="none" strike="noStrike" cap="none" baseline="0" dirty="0">
                <a:solidFill>
                  <a:schemeClr val="dk1"/>
                </a:solidFill>
                <a:latin typeface="Calibri"/>
                <a:ea typeface="Calibri"/>
                <a:cs typeface="Calibri"/>
                <a:sym typeface="Calibri"/>
              </a:rPr>
              <a:t>S&amp;P/Case–Shiller Home Price Index</a:t>
            </a:r>
            <a:r>
              <a:rPr lang="en-US" sz="2400" b="0" i="0" u="none" strike="noStrike" cap="none" baseline="0" dirty="0" smtClean="0">
                <a:solidFill>
                  <a:schemeClr val="dk1"/>
                </a:solidFill>
                <a:latin typeface="Calibri"/>
                <a:ea typeface="Calibri"/>
                <a:cs typeface="Calibri"/>
                <a:sym typeface="Calibri"/>
              </a:rPr>
              <a:t/>
            </a:r>
            <a:br>
              <a:rPr lang="en-US" sz="2400" b="0" i="0" u="none" strike="noStrike" cap="none" baseline="0" dirty="0" smtClean="0">
                <a:solidFill>
                  <a:schemeClr val="dk1"/>
                </a:solidFill>
                <a:latin typeface="Calibri"/>
                <a:ea typeface="Calibri"/>
                <a:cs typeface="Calibri"/>
                <a:sym typeface="Calibri"/>
              </a:rPr>
            </a:br>
            <a:r>
              <a:rPr lang="en-US" sz="2400" b="0" i="0" u="none" strike="noStrike" cap="none" baseline="0" dirty="0" smtClean="0">
                <a:solidFill>
                  <a:schemeClr val="dk1"/>
                </a:solidFill>
                <a:latin typeface="Calibri"/>
                <a:ea typeface="Calibri"/>
                <a:cs typeface="Calibri"/>
                <a:sym typeface="Calibri"/>
              </a:rPr>
              <a:t>+</a:t>
            </a:r>
            <a:r>
              <a:rPr lang="en-US" sz="2400" dirty="0" smtClean="0">
                <a:solidFill>
                  <a:schemeClr val="dk1"/>
                </a:solidFill>
                <a:latin typeface="Calibri"/>
                <a:ea typeface="Calibri"/>
                <a:cs typeface="Calibri"/>
                <a:sym typeface="Calibri"/>
              </a:rPr>
              <a:t>4.7</a:t>
            </a:r>
            <a:r>
              <a:rPr lang="en-US" sz="2400" b="0" i="0" u="none" strike="noStrike" cap="none" baseline="0" dirty="0" smtClean="0">
                <a:solidFill>
                  <a:schemeClr val="dk1"/>
                </a:solidFill>
                <a:latin typeface="Calibri"/>
                <a:ea typeface="Calibri"/>
                <a:cs typeface="Calibri"/>
                <a:sym typeface="Calibri"/>
              </a:rPr>
              <a:t>% YOY,</a:t>
            </a:r>
            <a:r>
              <a:rPr lang="en-US" sz="2400" b="0" i="0" u="none" strike="noStrike" cap="none" dirty="0" smtClean="0">
                <a:solidFill>
                  <a:schemeClr val="dk1"/>
                </a:solidFill>
                <a:latin typeface="Calibri"/>
                <a:ea typeface="Calibri"/>
                <a:cs typeface="Calibri"/>
                <a:sym typeface="Calibri"/>
              </a:rPr>
              <a:t> Denver, San Francisco, </a:t>
            </a:r>
            <a:r>
              <a:rPr lang="en-US" sz="2400" dirty="0" smtClean="0">
                <a:solidFill>
                  <a:schemeClr val="dk1"/>
                </a:solidFill>
                <a:latin typeface="Calibri"/>
                <a:ea typeface="Calibri"/>
                <a:cs typeface="Calibri"/>
                <a:sym typeface="Calibri"/>
              </a:rPr>
              <a:t>Dallas</a:t>
            </a:r>
            <a:endParaRPr lang="en-US" sz="2400" b="0" i="0" u="none" strike="noStrike" cap="none" baseline="0" dirty="0">
              <a:solidFill>
                <a:schemeClr val="dk1"/>
              </a:solidFill>
              <a:latin typeface="Calibri"/>
              <a:ea typeface="Calibri"/>
              <a:cs typeface="Calibri"/>
              <a:sym typeface="Calibri"/>
            </a:endParaRPr>
          </a:p>
        </p:txBody>
      </p:sp>
      <p:pic>
        <p:nvPicPr>
          <p:cNvPr id="3" name="Picture 2" descr="Screen-Shot-2015-09-29-at-80649-A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735891"/>
          </a:xfrm>
          <a:prstGeom prst="rect">
            <a:avLst/>
          </a:prstGeom>
        </p:spPr>
      </p:pic>
      <p:sp>
        <p:nvSpPr>
          <p:cNvPr id="4" name="TextBox 3"/>
          <p:cNvSpPr txBox="1"/>
          <p:nvPr/>
        </p:nvSpPr>
        <p:spPr>
          <a:xfrm>
            <a:off x="6400800" y="838200"/>
            <a:ext cx="1801395" cy="461665"/>
          </a:xfrm>
          <a:prstGeom prst="rect">
            <a:avLst/>
          </a:prstGeom>
          <a:noFill/>
        </p:spPr>
        <p:txBody>
          <a:bodyPr wrap="none" rtlCol="0">
            <a:spAutoFit/>
          </a:bodyPr>
          <a:lstStyle/>
          <a:p>
            <a:r>
              <a:rPr lang="en-US" sz="2400" b="1" dirty="0" smtClean="0"/>
              <a:t>+5.5% YOY</a:t>
            </a:r>
            <a:endParaRPr lang="en-US" sz="2400" b="1" dirty="0"/>
          </a:p>
        </p:txBody>
      </p:sp>
    </p:spTree>
  </p:cSld>
  <p:clrMapOvr>
    <a:masterClrMapping/>
  </p:clrMapOvr>
  <p:transition spd="slow">
    <p:cu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US Home Construction Index (ITB)</a:t>
            </a:r>
            <a:br>
              <a:rPr lang="en-US" sz="2400" dirty="0" smtClean="0"/>
            </a:br>
            <a:r>
              <a:rPr lang="en-US" sz="2000" dirty="0" smtClean="0"/>
              <a:t>(DHI), (LEN), (PHM), (TOL), (NVR)  </a:t>
            </a:r>
            <a:br>
              <a:rPr lang="en-US" sz="2000" dirty="0" smtClean="0"/>
            </a:br>
            <a:endParaRPr lang="en-US" sz="2000" dirty="0"/>
          </a:p>
        </p:txBody>
      </p:sp>
      <p:pic>
        <p:nvPicPr>
          <p:cNvPr id="4" name="Picture 3"/>
          <p:cNvPicPr>
            <a:picLocks noChangeAspect="1"/>
          </p:cNvPicPr>
          <p:nvPr/>
        </p:nvPicPr>
        <p:blipFill>
          <a:blip r:embed="rId2"/>
          <a:stretch>
            <a:fillRect/>
          </a:stretch>
        </p:blipFill>
        <p:spPr>
          <a:xfrm>
            <a:off x="914400" y="1130300"/>
            <a:ext cx="7262962" cy="5499100"/>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Shape 597"/>
          <p:cNvSpPr txBox="1">
            <a:spLocks noGrp="1"/>
          </p:cNvSpPr>
          <p:nvPr>
            <p:ph type="title"/>
          </p:nvPr>
        </p:nvSpPr>
        <p:spPr>
          <a:xfrm>
            <a:off x="457200" y="4572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600" b="0" i="0" u="none" strike="noStrike" cap="none" baseline="0" dirty="0">
                <a:solidFill>
                  <a:schemeClr val="dk1"/>
                </a:solidFill>
                <a:latin typeface="Calibri"/>
                <a:ea typeface="Calibri"/>
                <a:cs typeface="Calibri"/>
                <a:sym typeface="Calibri"/>
              </a:rPr>
              <a:t>Trade </a:t>
            </a:r>
            <a:r>
              <a:rPr lang="en-US" sz="3600" b="0" i="0" u="none" strike="noStrike" cap="none" baseline="0" dirty="0" smtClean="0">
                <a:solidFill>
                  <a:schemeClr val="dk1"/>
                </a:solidFill>
                <a:latin typeface="Calibri"/>
                <a:ea typeface="Calibri"/>
                <a:cs typeface="Calibri"/>
                <a:sym typeface="Calibri"/>
              </a:rPr>
              <a:t>Sheet</a:t>
            </a:r>
            <a:r>
              <a:rPr lang="en-US" sz="3200" b="0" i="0" u="none" strike="noStrike" cap="none" baseline="0" dirty="0" smtClean="0">
                <a:solidFill>
                  <a:schemeClr val="dk1"/>
                </a:solidFill>
                <a:latin typeface="Calibri"/>
                <a:ea typeface="Calibri"/>
                <a:cs typeface="Calibri"/>
                <a:sym typeface="Calibri"/>
              </a:rPr>
              <a:t/>
            </a:r>
            <a:br>
              <a:rPr lang="en-US" sz="3200" b="0" i="0" u="none" strike="noStrike" cap="none" baseline="0" dirty="0" smtClean="0">
                <a:solidFill>
                  <a:schemeClr val="dk1"/>
                </a:solidFill>
                <a:latin typeface="Calibri"/>
                <a:ea typeface="Calibri"/>
                <a:cs typeface="Calibri"/>
                <a:sym typeface="Calibri"/>
              </a:rPr>
            </a:br>
            <a:r>
              <a:rPr lang="en-US" sz="3200" dirty="0" smtClean="0">
                <a:solidFill>
                  <a:schemeClr val="dk1"/>
                </a:solidFill>
                <a:latin typeface="Calibri"/>
                <a:ea typeface="Calibri"/>
                <a:cs typeface="Calibri"/>
                <a:sym typeface="Calibri"/>
              </a:rPr>
              <a:t>So What Do We Do About All This?</a:t>
            </a:r>
            <a:endParaRPr lang="en-US" sz="3200" b="0" i="0" u="none" strike="noStrike" cap="none" baseline="0" dirty="0">
              <a:solidFill>
                <a:schemeClr val="dk1"/>
              </a:solidFill>
              <a:latin typeface="Calibri"/>
              <a:ea typeface="Calibri"/>
              <a:cs typeface="Calibri"/>
              <a:sym typeface="Calibri"/>
            </a:endParaRPr>
          </a:p>
        </p:txBody>
      </p:sp>
      <p:sp>
        <p:nvSpPr>
          <p:cNvPr id="598" name="Shape 598"/>
          <p:cNvSpPr txBox="1">
            <a:spLocks noGrp="1"/>
          </p:cNvSpPr>
          <p:nvPr>
            <p:ph type="body" idx="4294967295"/>
          </p:nvPr>
        </p:nvSpPr>
        <p:spPr>
          <a:xfrm>
            <a:off x="457200" y="1981200"/>
            <a:ext cx="8229600" cy="4525962"/>
          </a:xfrm>
          <a:prstGeom prst="rect">
            <a:avLst/>
          </a:prstGeom>
          <a:noFill/>
          <a:ln>
            <a:noFill/>
          </a:ln>
        </p:spPr>
        <p:txBody>
          <a:bodyPr lIns="91425" tIns="45700" rIns="91425" bIns="45700" anchor="t" anchorCtr="0">
            <a:noAutofit/>
          </a:bodyPr>
          <a:lstStyle/>
          <a:p>
            <a:pPr marL="0" marR="0" lvl="0" indent="0" algn="l" rtl="0">
              <a:lnSpc>
                <a:spcPts val="3200"/>
              </a:lnSpc>
              <a:spcBef>
                <a:spcPts val="0"/>
              </a:spcBef>
              <a:spcAft>
                <a:spcPts val="0"/>
              </a:spcAft>
              <a:buClr>
                <a:schemeClr val="dk1"/>
              </a:buClr>
              <a:buSzPct val="25000"/>
              <a:buFont typeface="Calibri"/>
              <a:buNone/>
            </a:pPr>
            <a:r>
              <a:rPr lang="en-US" sz="2200" b="0" i="0" u="none" strike="noStrike" cap="none" baseline="0" dirty="0" smtClean="0">
                <a:solidFill>
                  <a:schemeClr val="dk1"/>
                </a:solidFill>
                <a:latin typeface="Calibri"/>
                <a:ea typeface="Calibri"/>
                <a:cs typeface="Calibri"/>
                <a:sym typeface="Calibri"/>
              </a:rPr>
              <a:t>*</a:t>
            </a:r>
            <a:r>
              <a:rPr lang="en-US" sz="2200" b="0" i="0" u="none" strike="noStrike" cap="none" baseline="0" dirty="0">
                <a:solidFill>
                  <a:schemeClr val="dk1"/>
                </a:solidFill>
                <a:latin typeface="Calibri"/>
                <a:ea typeface="Calibri"/>
                <a:cs typeface="Calibri"/>
                <a:sym typeface="Calibri"/>
              </a:rPr>
              <a:t>Stocks</a:t>
            </a:r>
            <a:r>
              <a:rPr lang="en-US" sz="2200" b="0" i="0" u="none" strike="noStrike" cap="none" baseline="0" dirty="0" smtClean="0">
                <a:solidFill>
                  <a:schemeClr val="dk1"/>
                </a:solidFill>
                <a:latin typeface="Calibri"/>
                <a:ea typeface="Calibri"/>
                <a:cs typeface="Calibri"/>
                <a:sym typeface="Calibri"/>
              </a:rPr>
              <a:t>-</a:t>
            </a:r>
            <a:r>
              <a:rPr lang="en-US" sz="2200" dirty="0" smtClean="0">
                <a:solidFill>
                  <a:schemeClr val="dk1"/>
                </a:solidFill>
                <a:latin typeface="Calibri"/>
                <a:ea typeface="Calibri"/>
                <a:cs typeface="Calibri"/>
                <a:sym typeface="Calibri"/>
              </a:rPr>
              <a:t> buy the big dips</a:t>
            </a:r>
            <a:r>
              <a:rPr lang="en-US" sz="2200" dirty="0">
                <a:solidFill>
                  <a:schemeClr val="dk1"/>
                </a:solidFill>
                <a:latin typeface="Calibri"/>
                <a:ea typeface="Calibri"/>
                <a:cs typeface="Calibri"/>
                <a:sym typeface="Calibri"/>
              </a:rPr>
              <a:t> </a:t>
            </a:r>
            <a:r>
              <a:rPr lang="en-US" sz="2200" dirty="0" smtClean="0">
                <a:solidFill>
                  <a:schemeClr val="dk1"/>
                </a:solidFill>
                <a:latin typeface="Calibri"/>
                <a:ea typeface="Calibri"/>
                <a:cs typeface="Calibri"/>
                <a:sym typeface="Calibri"/>
              </a:rPr>
              <a:t>in best value names only</a:t>
            </a:r>
            <a:br>
              <a:rPr lang="en-US" sz="2200" dirty="0" smtClean="0">
                <a:solidFill>
                  <a:schemeClr val="dk1"/>
                </a:solidFill>
                <a:latin typeface="Calibri"/>
                <a:ea typeface="Calibri"/>
                <a:cs typeface="Calibri"/>
                <a:sym typeface="Calibri"/>
              </a:rPr>
            </a:br>
            <a:r>
              <a:rPr lang="en-US" sz="2200" b="0" i="0" u="none" strike="noStrike" cap="none" baseline="0" dirty="0" smtClean="0">
                <a:solidFill>
                  <a:schemeClr val="dk1"/>
                </a:solidFill>
                <a:latin typeface="Calibri"/>
                <a:ea typeface="Calibri"/>
                <a:cs typeface="Calibri"/>
                <a:sym typeface="Calibri"/>
              </a:rPr>
              <a:t>*</a:t>
            </a:r>
            <a:r>
              <a:rPr lang="en-US" sz="2200" b="0" i="0" u="none" strike="noStrike" cap="none" baseline="0" dirty="0">
                <a:solidFill>
                  <a:schemeClr val="dk1"/>
                </a:solidFill>
                <a:latin typeface="Calibri"/>
                <a:ea typeface="Calibri"/>
                <a:cs typeface="Calibri"/>
                <a:sym typeface="Calibri"/>
              </a:rPr>
              <a:t>Bonds</a:t>
            </a:r>
            <a:r>
              <a:rPr lang="en-US" sz="2200" b="0" i="0" u="none" strike="noStrike" cap="none" baseline="0" dirty="0" smtClean="0">
                <a:solidFill>
                  <a:schemeClr val="dk1"/>
                </a:solidFill>
                <a:latin typeface="Calibri"/>
                <a:ea typeface="Calibri"/>
                <a:cs typeface="Calibri"/>
                <a:sym typeface="Calibri"/>
              </a:rPr>
              <a:t>-the</a:t>
            </a:r>
            <a:r>
              <a:rPr lang="en-US" sz="2200" b="0" i="0" u="none" strike="noStrike" cap="none" dirty="0" smtClean="0">
                <a:solidFill>
                  <a:schemeClr val="dk1"/>
                </a:solidFill>
                <a:latin typeface="Calibri"/>
                <a:ea typeface="Calibri"/>
                <a:cs typeface="Calibri"/>
                <a:sym typeface="Calibri"/>
              </a:rPr>
              <a:t> </a:t>
            </a:r>
            <a:r>
              <a:rPr lang="en-US" sz="2200" b="0" i="0" u="none" strike="noStrike" cap="none" baseline="0" dirty="0" smtClean="0">
                <a:solidFill>
                  <a:schemeClr val="dk1"/>
                </a:solidFill>
                <a:latin typeface="Calibri"/>
                <a:ea typeface="Calibri"/>
                <a:cs typeface="Calibri"/>
                <a:sym typeface="Calibri"/>
              </a:rPr>
              <a:t> top is in, </a:t>
            </a:r>
            <a:r>
              <a:rPr lang="en-US" sz="2200" dirty="0" smtClean="0">
                <a:solidFill>
                  <a:schemeClr val="dk1"/>
                </a:solidFill>
                <a:latin typeface="Calibri"/>
                <a:ea typeface="Calibri"/>
                <a:cs typeface="Calibri"/>
                <a:sym typeface="Calibri"/>
              </a:rPr>
              <a:t>sell rallies, buy (TBT)</a:t>
            </a:r>
            <a:r>
              <a:rPr lang="en-US" sz="2200" b="0" i="0" u="none" strike="noStrike" cap="none" baseline="0" dirty="0" smtClean="0">
                <a:solidFill>
                  <a:schemeClr val="dk1"/>
                </a:solidFill>
                <a:latin typeface="Calibri"/>
                <a:ea typeface="Calibri"/>
                <a:cs typeface="Calibri"/>
                <a:sym typeface="Calibri"/>
              </a:rPr>
              <a:t/>
            </a:r>
            <a:br>
              <a:rPr lang="en-US" sz="2200" b="0" i="0" u="none" strike="noStrike" cap="none" baseline="0" dirty="0" smtClean="0">
                <a:solidFill>
                  <a:schemeClr val="dk1"/>
                </a:solidFill>
                <a:latin typeface="Calibri"/>
                <a:ea typeface="Calibri"/>
                <a:cs typeface="Calibri"/>
                <a:sym typeface="Calibri"/>
              </a:rPr>
            </a:br>
            <a:r>
              <a:rPr lang="en-US" sz="2200" b="0" i="0" u="none" strike="noStrike" cap="none" baseline="0" dirty="0">
                <a:solidFill>
                  <a:schemeClr val="dk1"/>
                </a:solidFill>
                <a:latin typeface="Calibri"/>
                <a:ea typeface="Calibri"/>
                <a:cs typeface="Calibri"/>
                <a:sym typeface="Calibri"/>
              </a:rPr>
              <a:t>*Commodities-stand </a:t>
            </a:r>
            <a:r>
              <a:rPr lang="en-US" sz="2200" b="0" i="0" u="none" strike="noStrike" cap="none" baseline="0" dirty="0" smtClean="0">
                <a:solidFill>
                  <a:schemeClr val="dk1"/>
                </a:solidFill>
                <a:latin typeface="Calibri"/>
                <a:ea typeface="Calibri"/>
                <a:cs typeface="Calibri"/>
                <a:sym typeface="Calibri"/>
              </a:rPr>
              <a:t>aside,</a:t>
            </a:r>
            <a:r>
              <a:rPr lang="en-US" sz="2200" b="0" i="0" u="none" strike="noStrike" cap="none" dirty="0" smtClean="0">
                <a:solidFill>
                  <a:schemeClr val="dk1"/>
                </a:solidFill>
                <a:latin typeface="Calibri"/>
                <a:ea typeface="Calibri"/>
                <a:cs typeface="Calibri"/>
                <a:sym typeface="Calibri"/>
              </a:rPr>
              <a:t> buy the</a:t>
            </a:r>
            <a:r>
              <a:rPr lang="en-US" sz="2200" b="0" i="0" u="none" strike="noStrike" cap="none" baseline="0" dirty="0" smtClean="0">
                <a:solidFill>
                  <a:schemeClr val="dk1"/>
                </a:solidFill>
                <a:latin typeface="Calibri"/>
                <a:ea typeface="Calibri"/>
                <a:cs typeface="Calibri"/>
                <a:sym typeface="Calibri"/>
              </a:rPr>
              <a:t> next oil down leg</a:t>
            </a:r>
            <a:br>
              <a:rPr lang="en-US" sz="2200" b="0" i="0" u="none" strike="noStrike" cap="none" baseline="0" dirty="0" smtClean="0">
                <a:solidFill>
                  <a:schemeClr val="dk1"/>
                </a:solidFill>
                <a:latin typeface="Calibri"/>
                <a:ea typeface="Calibri"/>
                <a:cs typeface="Calibri"/>
                <a:sym typeface="Calibri"/>
              </a:rPr>
            </a:br>
            <a:r>
              <a:rPr lang="en-US" sz="2200" b="0" i="0" u="none" strike="noStrike" cap="none" baseline="0" dirty="0">
                <a:solidFill>
                  <a:schemeClr val="dk1"/>
                </a:solidFill>
                <a:latin typeface="Calibri"/>
                <a:ea typeface="Calibri"/>
                <a:cs typeface="Calibri"/>
                <a:sym typeface="Calibri"/>
              </a:rPr>
              <a:t>*Currencies- </a:t>
            </a:r>
            <a:r>
              <a:rPr lang="en-US" sz="2200" dirty="0" smtClean="0">
                <a:solidFill>
                  <a:schemeClr val="dk1"/>
                </a:solidFill>
                <a:latin typeface="Calibri"/>
                <a:ea typeface="Calibri"/>
                <a:cs typeface="Calibri"/>
                <a:sym typeface="Calibri"/>
              </a:rPr>
              <a:t>Sell short the</a:t>
            </a:r>
            <a:r>
              <a:rPr lang="en-US" sz="2200" b="0" i="0" u="none" strike="noStrike" cap="none" dirty="0" smtClean="0">
                <a:solidFill>
                  <a:schemeClr val="dk1"/>
                </a:solidFill>
                <a:latin typeface="Calibri"/>
                <a:ea typeface="Calibri"/>
                <a:cs typeface="Calibri"/>
                <a:sym typeface="Calibri"/>
              </a:rPr>
              <a:t> Yen and Euro</a:t>
            </a:r>
            <a:r>
              <a:rPr lang="en-US" sz="2200" dirty="0">
                <a:solidFill>
                  <a:schemeClr val="dk1"/>
                </a:solidFill>
                <a:latin typeface="Calibri"/>
                <a:ea typeface="Calibri"/>
                <a:cs typeface="Calibri"/>
                <a:sym typeface="Calibri"/>
              </a:rPr>
              <a:t> </a:t>
            </a:r>
            <a:r>
              <a:rPr lang="en-US" sz="2200" b="0" i="0" u="none" strike="noStrike" cap="none" baseline="0" dirty="0" smtClean="0">
                <a:solidFill>
                  <a:schemeClr val="dk1"/>
                </a:solidFill>
                <a:latin typeface="Calibri"/>
                <a:ea typeface="Calibri"/>
                <a:cs typeface="Calibri"/>
                <a:sym typeface="Calibri"/>
              </a:rPr>
              <a:t>on rallies</a:t>
            </a:r>
            <a:br>
              <a:rPr lang="en-US" sz="2200" b="0" i="0" u="none" strike="noStrike" cap="none" baseline="0" dirty="0" smtClean="0">
                <a:solidFill>
                  <a:schemeClr val="dk1"/>
                </a:solidFill>
                <a:latin typeface="Calibri"/>
                <a:ea typeface="Calibri"/>
                <a:cs typeface="Calibri"/>
                <a:sym typeface="Calibri"/>
              </a:rPr>
            </a:br>
            <a:r>
              <a:rPr lang="en-US" sz="2200" b="0" i="0" u="none" strike="noStrike" cap="none" baseline="0" dirty="0" smtClean="0">
                <a:solidFill>
                  <a:schemeClr val="dk1"/>
                </a:solidFill>
                <a:latin typeface="Calibri"/>
                <a:ea typeface="Calibri"/>
                <a:cs typeface="Calibri"/>
                <a:sym typeface="Calibri"/>
              </a:rPr>
              <a:t>*</a:t>
            </a:r>
            <a:r>
              <a:rPr lang="en-US" sz="2200" b="0" i="0" u="none" strike="noStrike" cap="none" baseline="0" dirty="0">
                <a:solidFill>
                  <a:schemeClr val="dk1"/>
                </a:solidFill>
                <a:latin typeface="Calibri"/>
                <a:ea typeface="Calibri"/>
                <a:cs typeface="Calibri"/>
                <a:sym typeface="Calibri"/>
              </a:rPr>
              <a:t>Precious Metals </a:t>
            </a:r>
            <a:r>
              <a:rPr lang="en-US" sz="2200" b="0" i="0" u="none" strike="noStrike" cap="none" baseline="0" dirty="0" smtClean="0">
                <a:solidFill>
                  <a:schemeClr val="dk1"/>
                </a:solidFill>
                <a:latin typeface="Calibri"/>
                <a:ea typeface="Calibri"/>
                <a:cs typeface="Calibri"/>
                <a:sym typeface="Calibri"/>
              </a:rPr>
              <a:t>–stand aside, wait for new low</a:t>
            </a:r>
            <a:r>
              <a:rPr lang="en-US" sz="2200" dirty="0">
                <a:solidFill>
                  <a:schemeClr val="dk1"/>
                </a:solidFill>
                <a:latin typeface="Calibri"/>
                <a:ea typeface="Calibri"/>
                <a:cs typeface="Calibri"/>
                <a:sym typeface="Calibri"/>
              </a:rPr>
              <a:t/>
            </a:r>
            <a:br>
              <a:rPr lang="en-US" sz="2200" dirty="0">
                <a:solidFill>
                  <a:schemeClr val="dk1"/>
                </a:solidFill>
                <a:latin typeface="Calibri"/>
                <a:ea typeface="Calibri"/>
                <a:cs typeface="Calibri"/>
                <a:sym typeface="Calibri"/>
              </a:rPr>
            </a:br>
            <a:r>
              <a:rPr lang="en-US" sz="2200" b="0" i="0" u="none" strike="noStrike" cap="none" baseline="0" dirty="0" smtClean="0">
                <a:solidFill>
                  <a:schemeClr val="dk1"/>
                </a:solidFill>
                <a:latin typeface="Calibri"/>
                <a:ea typeface="Calibri"/>
                <a:cs typeface="Calibri"/>
                <a:sym typeface="Calibri"/>
              </a:rPr>
              <a:t>*</a:t>
            </a:r>
            <a:r>
              <a:rPr lang="en-US" sz="2200" b="0" i="0" u="none" strike="noStrike" cap="none" baseline="0" dirty="0">
                <a:solidFill>
                  <a:schemeClr val="dk1"/>
                </a:solidFill>
                <a:latin typeface="Calibri"/>
                <a:ea typeface="Calibri"/>
                <a:cs typeface="Calibri"/>
                <a:sym typeface="Calibri"/>
              </a:rPr>
              <a:t>Volatility</a:t>
            </a:r>
            <a:r>
              <a:rPr lang="en-US" sz="2200" b="0" i="0" u="none" strike="noStrike" cap="none" baseline="0" dirty="0" smtClean="0">
                <a:solidFill>
                  <a:schemeClr val="dk1"/>
                </a:solidFill>
                <a:latin typeface="Calibri"/>
                <a:ea typeface="Calibri"/>
                <a:cs typeface="Calibri"/>
                <a:sym typeface="Calibri"/>
              </a:rPr>
              <a:t>-sell short spikes over $20 through (XIV)</a:t>
            </a:r>
            <a:br>
              <a:rPr lang="en-US" sz="2200" b="0" i="0" u="none" strike="noStrike" cap="none" baseline="0" dirty="0" smtClean="0">
                <a:solidFill>
                  <a:schemeClr val="dk1"/>
                </a:solidFill>
                <a:latin typeface="Calibri"/>
                <a:ea typeface="Calibri"/>
                <a:cs typeface="Calibri"/>
                <a:sym typeface="Calibri"/>
              </a:rPr>
            </a:br>
            <a:r>
              <a:rPr lang="en-US" sz="2200" b="0" i="0" u="none" strike="noStrike" cap="none" baseline="0" dirty="0">
                <a:solidFill>
                  <a:schemeClr val="dk1"/>
                </a:solidFill>
                <a:latin typeface="Calibri"/>
                <a:ea typeface="Calibri"/>
                <a:cs typeface="Calibri"/>
                <a:sym typeface="Calibri"/>
              </a:rPr>
              <a:t>*The Ags </a:t>
            </a:r>
            <a:r>
              <a:rPr lang="en-US" sz="2200" b="0" i="0" u="none" strike="noStrike" cap="none" baseline="0" dirty="0" smtClean="0">
                <a:solidFill>
                  <a:schemeClr val="dk1"/>
                </a:solidFill>
                <a:latin typeface="Calibri"/>
                <a:ea typeface="Calibri"/>
                <a:cs typeface="Calibri"/>
                <a:sym typeface="Calibri"/>
              </a:rPr>
              <a:t>–</a:t>
            </a:r>
            <a:r>
              <a:rPr lang="en-US" sz="2200" dirty="0" smtClean="0">
                <a:solidFill>
                  <a:schemeClr val="dk1"/>
                </a:solidFill>
                <a:latin typeface="Calibri"/>
                <a:ea typeface="Calibri"/>
                <a:cs typeface="Calibri"/>
                <a:sym typeface="Calibri"/>
              </a:rPr>
              <a:t>buy the big dips</a:t>
            </a:r>
            <a:r>
              <a:rPr lang="en-US" sz="2200" b="0" i="0" u="none" strike="noStrike" cap="none" baseline="0" dirty="0" smtClean="0">
                <a:solidFill>
                  <a:schemeClr val="dk1"/>
                </a:solidFill>
                <a:latin typeface="Calibri"/>
                <a:ea typeface="Calibri"/>
                <a:cs typeface="Calibri"/>
                <a:sym typeface="Calibri"/>
              </a:rPr>
              <a:t> for a trade</a:t>
            </a:r>
            <a:br>
              <a:rPr lang="en-US" sz="2200" b="0" i="0" u="none" strike="noStrike" cap="none" baseline="0" dirty="0" smtClean="0">
                <a:solidFill>
                  <a:schemeClr val="dk1"/>
                </a:solidFill>
                <a:latin typeface="Calibri"/>
                <a:ea typeface="Calibri"/>
                <a:cs typeface="Calibri"/>
                <a:sym typeface="Calibri"/>
              </a:rPr>
            </a:br>
            <a:r>
              <a:rPr lang="en-US" sz="2200" b="0" i="0" u="none" strike="noStrike" cap="none" baseline="0" dirty="0" smtClean="0">
                <a:solidFill>
                  <a:schemeClr val="dk1"/>
                </a:solidFill>
                <a:latin typeface="Calibri"/>
                <a:ea typeface="Calibri"/>
                <a:cs typeface="Calibri"/>
                <a:sym typeface="Calibri"/>
              </a:rPr>
              <a:t>*</a:t>
            </a:r>
            <a:r>
              <a:rPr lang="en-US" sz="2200" b="0" i="0" u="none" strike="noStrike" cap="none" baseline="0" dirty="0">
                <a:solidFill>
                  <a:schemeClr val="dk1"/>
                </a:solidFill>
                <a:latin typeface="Calibri"/>
                <a:ea typeface="Calibri"/>
                <a:cs typeface="Calibri"/>
                <a:sym typeface="Calibri"/>
              </a:rPr>
              <a:t>Real estate</a:t>
            </a:r>
            <a:r>
              <a:rPr lang="en-US" sz="2200" b="0" i="0" u="none" strike="noStrike" cap="none" baseline="0" dirty="0" smtClean="0">
                <a:solidFill>
                  <a:schemeClr val="dk1"/>
                </a:solidFill>
                <a:latin typeface="Calibri"/>
                <a:ea typeface="Calibri"/>
                <a:cs typeface="Calibri"/>
                <a:sym typeface="Calibri"/>
              </a:rPr>
              <a:t>-</a:t>
            </a:r>
            <a:r>
              <a:rPr lang="en-US" sz="2200" dirty="0" smtClean="0">
                <a:solidFill>
                  <a:schemeClr val="dk1"/>
                </a:solidFill>
                <a:latin typeface="Calibri"/>
                <a:ea typeface="Calibri"/>
                <a:cs typeface="Calibri"/>
                <a:sym typeface="Calibri"/>
              </a:rPr>
              <a:t>buy the homebuilders LT</a:t>
            </a:r>
            <a:endParaRPr sz="2400" b="0" i="0" u="none" strike="noStrike" cap="none" baseline="0" dirty="0">
              <a:solidFill>
                <a:schemeClr val="dk1"/>
              </a:solidFill>
              <a:latin typeface="Calibri"/>
              <a:ea typeface="Calibri"/>
              <a:cs typeface="Calibri"/>
              <a:sym typeface="Calibri"/>
            </a:endParaRPr>
          </a:p>
        </p:txBody>
      </p:sp>
      <p:pic>
        <p:nvPicPr>
          <p:cNvPr id="599" name="Shape 599"/>
          <p:cNvPicPr preferRelativeResize="0"/>
          <p:nvPr/>
        </p:nvPicPr>
        <p:blipFill rotWithShape="1">
          <a:blip r:embed="rId3">
            <a:alphaModFix/>
          </a:blip>
          <a:srcRect/>
          <a:stretch/>
        </p:blipFill>
        <p:spPr>
          <a:xfrm>
            <a:off x="5791200" y="4495800"/>
            <a:ext cx="3200400" cy="1905000"/>
          </a:xfrm>
          <a:prstGeom prst="rect">
            <a:avLst/>
          </a:prstGeom>
          <a:noFill/>
          <a:ln>
            <a:noFill/>
          </a:ln>
        </p:spPr>
      </p:pic>
    </p:spTree>
    <p:extLst>
      <p:ext uri="{BB962C8B-B14F-4D97-AF65-F5344CB8AC3E}">
        <p14:creationId xmlns:p14="http://schemas.microsoft.com/office/powerpoint/2010/main" xmlns="" val="3742786855"/>
      </p:ext>
    </p:extLst>
  </p:cSld>
  <p:clrMapOvr>
    <a:masterClrMapping/>
  </p:clrMapOvr>
  <p:transition spd="slow">
    <p:cu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3"/>
        <p:cNvGrpSpPr/>
        <p:nvPr/>
      </p:nvGrpSpPr>
      <p:grpSpPr>
        <a:xfrm>
          <a:off x="0" y="0"/>
          <a:ext cx="0" cy="0"/>
          <a:chOff x="0" y="0"/>
          <a:chExt cx="0" cy="0"/>
        </a:xfrm>
      </p:grpSpPr>
      <p:sp>
        <p:nvSpPr>
          <p:cNvPr id="604" name="Shape 604"/>
          <p:cNvSpPr txBox="1">
            <a:spLocks noGrp="1"/>
          </p:cNvSpPr>
          <p:nvPr>
            <p:ph type="title"/>
          </p:nvPr>
        </p:nvSpPr>
        <p:spPr>
          <a:xfrm>
            <a:off x="533400" y="2667000"/>
            <a:ext cx="8229600" cy="1143000"/>
          </a:xfrm>
          <a:prstGeom prst="rect">
            <a:avLst/>
          </a:prstGeom>
          <a:noFill/>
          <a:ln>
            <a:noFill/>
          </a:ln>
        </p:spPr>
        <p:txBody>
          <a:bodyPr lIns="91425" tIns="45700" rIns="91425" bIns="45700" anchor="ctr" anchorCtr="0">
            <a:noAutofit/>
          </a:bodyPr>
          <a:lstStyle/>
          <a:p>
            <a:pPr lvl="0" algn="l">
              <a:buClr>
                <a:schemeClr val="dk1"/>
              </a:buClr>
              <a:buSzPct val="25000"/>
            </a:pPr>
            <a:r>
              <a:rPr lang="en-US" sz="2200" b="1" i="0" u="none" strike="noStrike" cap="none" baseline="0" dirty="0" smtClean="0">
                <a:solidFill>
                  <a:schemeClr val="dk1"/>
                </a:solidFill>
                <a:latin typeface="Calibri"/>
                <a:ea typeface="Calibri"/>
                <a:cs typeface="Calibri"/>
                <a:sym typeface="Calibri"/>
              </a:rPr>
              <a:t>To </a:t>
            </a:r>
            <a:r>
              <a:rPr lang="en-US" sz="2200" b="1" i="0" u="none" strike="noStrike" cap="none" baseline="0" dirty="0">
                <a:solidFill>
                  <a:schemeClr val="dk1"/>
                </a:solidFill>
                <a:latin typeface="Calibri"/>
                <a:ea typeface="Calibri"/>
                <a:cs typeface="Calibri"/>
                <a:sym typeface="Calibri"/>
              </a:rPr>
              <a:t>buy strategy luncheon tickets </a:t>
            </a:r>
            <a:r>
              <a:rPr lang="en-US" sz="2200" b="1" i="0" u="none" strike="noStrike" cap="none" baseline="0" dirty="0" smtClean="0">
                <a:solidFill>
                  <a:schemeClr val="dk1"/>
                </a:solidFill>
                <a:latin typeface="Calibri"/>
                <a:ea typeface="Calibri"/>
                <a:cs typeface="Calibri"/>
                <a:sym typeface="Calibri"/>
              </a:rPr>
              <a:t/>
            </a:r>
            <a:br>
              <a:rPr lang="en-US" sz="2200" b="1" i="0" u="none" strike="noStrike" cap="none" baseline="0" dirty="0" smtClean="0">
                <a:solidFill>
                  <a:schemeClr val="dk1"/>
                </a:solidFill>
                <a:latin typeface="Calibri"/>
                <a:ea typeface="Calibri"/>
                <a:cs typeface="Calibri"/>
                <a:sym typeface="Calibri"/>
              </a:rPr>
            </a:br>
            <a:r>
              <a:rPr lang="en-US" sz="2200" b="1" i="0" u="none" strike="noStrike" cap="none" baseline="0" dirty="0" smtClean="0">
                <a:solidFill>
                  <a:schemeClr val="dk1"/>
                </a:solidFill>
                <a:latin typeface="Calibri"/>
                <a:ea typeface="Calibri"/>
                <a:cs typeface="Calibri"/>
                <a:sym typeface="Calibri"/>
              </a:rPr>
              <a:t>Please go to:</a:t>
            </a:r>
            <a:r>
              <a:rPr lang="en-US" sz="2200" b="0" i="0" u="none" strike="noStrike" cap="none" baseline="0" dirty="0" smtClean="0">
                <a:solidFill>
                  <a:schemeClr val="dk1"/>
                </a:solidFill>
                <a:latin typeface="Calibri"/>
                <a:ea typeface="Calibri"/>
                <a:cs typeface="Calibri"/>
                <a:sym typeface="Calibri"/>
              </a:rPr>
              <a:t/>
            </a:r>
            <a:br>
              <a:rPr lang="en-US" sz="2200" b="0" i="0" u="none" strike="noStrike" cap="none" baseline="0" dirty="0" smtClean="0">
                <a:solidFill>
                  <a:schemeClr val="dk1"/>
                </a:solidFill>
                <a:latin typeface="Calibri"/>
                <a:ea typeface="Calibri"/>
                <a:cs typeface="Calibri"/>
                <a:sym typeface="Calibri"/>
              </a:rPr>
            </a:br>
            <a:r>
              <a:rPr lang="en-US" sz="2200" b="0" i="0" u="none" strike="noStrike" cap="none" baseline="0" dirty="0" smtClean="0">
                <a:solidFill>
                  <a:schemeClr val="dk1"/>
                </a:solidFill>
                <a:latin typeface="Calibri"/>
                <a:ea typeface="Calibri"/>
                <a:cs typeface="Calibri"/>
                <a:sym typeface="Calibri"/>
              </a:rPr>
              <a:t/>
            </a:r>
            <a:br>
              <a:rPr lang="en-US" sz="2200" b="0" i="0" u="none" strike="noStrike" cap="none" baseline="0" dirty="0" smtClean="0">
                <a:solidFill>
                  <a:schemeClr val="dk1"/>
                </a:solidFill>
                <a:latin typeface="Calibri"/>
                <a:ea typeface="Calibri"/>
                <a:cs typeface="Calibri"/>
                <a:sym typeface="Calibri"/>
              </a:rPr>
            </a:br>
            <a:r>
              <a:rPr lang="en-US" sz="2200" b="0" i="0" u="sng" strike="noStrike" cap="none" baseline="0" dirty="0" smtClean="0">
                <a:solidFill>
                  <a:schemeClr val="hlink"/>
                </a:solidFill>
                <a:latin typeface="Calibri"/>
                <a:ea typeface="Calibri"/>
                <a:cs typeface="Calibri"/>
                <a:sym typeface="Calibri"/>
                <a:hlinkClick r:id="rId3"/>
              </a:rPr>
              <a:t>www.madhedgefundtrader.com</a:t>
            </a:r>
            <a:r>
              <a:rPr lang="en-US" sz="2200" b="0" i="0" u="none" strike="noStrike" cap="none" baseline="0" dirty="0" smtClean="0">
                <a:solidFill>
                  <a:schemeClr val="dk1"/>
                </a:solidFill>
                <a:latin typeface="Calibri"/>
                <a:ea typeface="Calibri"/>
                <a:cs typeface="Calibri"/>
                <a:sym typeface="Calibri"/>
              </a:rPr>
              <a:t> </a:t>
            </a:r>
            <a:br>
              <a:rPr lang="en-US" sz="2200" b="0" i="0" u="none" strike="noStrike" cap="none" baseline="0" dirty="0" smtClean="0">
                <a:solidFill>
                  <a:schemeClr val="dk1"/>
                </a:solidFill>
                <a:latin typeface="Calibri"/>
                <a:ea typeface="Calibri"/>
                <a:cs typeface="Calibri"/>
                <a:sym typeface="Calibri"/>
              </a:rPr>
            </a:br>
            <a:r>
              <a:rPr lang="en-US" sz="2200" b="0" i="0" u="none" strike="noStrike" cap="none" baseline="0" dirty="0">
                <a:solidFill>
                  <a:schemeClr val="dk1"/>
                </a:solidFill>
                <a:latin typeface="Calibri"/>
                <a:ea typeface="Calibri"/>
                <a:cs typeface="Calibri"/>
                <a:sym typeface="Calibri"/>
              </a:rPr>
              <a:t/>
            </a:r>
            <a:br>
              <a:rPr lang="en-US" sz="2200" b="0" i="0" u="none" strike="noStrike" cap="none" baseline="0" dirty="0">
                <a:solidFill>
                  <a:schemeClr val="dk1"/>
                </a:solidFill>
                <a:latin typeface="Calibri"/>
                <a:ea typeface="Calibri"/>
                <a:cs typeface="Calibri"/>
                <a:sym typeface="Calibri"/>
              </a:rPr>
            </a:br>
            <a:r>
              <a:rPr lang="en-US" sz="2200" b="1" i="0" u="none" strike="noStrike" cap="none" baseline="0" dirty="0">
                <a:solidFill>
                  <a:schemeClr val="dk1"/>
                </a:solidFill>
                <a:latin typeface="Calibri"/>
                <a:ea typeface="Calibri"/>
                <a:cs typeface="Calibri"/>
                <a:sym typeface="Calibri"/>
              </a:rPr>
              <a:t>Next Strategy </a:t>
            </a:r>
            <a:r>
              <a:rPr lang="en-US" sz="2200" b="1" i="0" u="none" strike="noStrike" cap="none" baseline="0" dirty="0" smtClean="0">
                <a:solidFill>
                  <a:schemeClr val="dk1"/>
                </a:solidFill>
                <a:latin typeface="Calibri"/>
                <a:ea typeface="Calibri"/>
                <a:cs typeface="Calibri"/>
                <a:sym typeface="Calibri"/>
              </a:rPr>
              <a:t>Webinar</a:t>
            </a:r>
            <a:r>
              <a:rPr lang="en-US" sz="2200" b="0" i="0" u="none" strike="noStrike" cap="none" baseline="0" dirty="0">
                <a:solidFill>
                  <a:schemeClr val="dk1"/>
                </a:solidFill>
                <a:latin typeface="Calibri"/>
                <a:ea typeface="Calibri"/>
                <a:cs typeface="Calibri"/>
                <a:sym typeface="Calibri"/>
              </a:rPr>
              <a:t/>
            </a:r>
            <a:br>
              <a:rPr lang="en-US" sz="2200" b="0" i="0" u="none" strike="noStrike" cap="none" baseline="0" dirty="0">
                <a:solidFill>
                  <a:schemeClr val="dk1"/>
                </a:solidFill>
                <a:latin typeface="Calibri"/>
                <a:ea typeface="Calibri"/>
                <a:cs typeface="Calibri"/>
                <a:sym typeface="Calibri"/>
              </a:rPr>
            </a:br>
            <a:r>
              <a:rPr lang="en-US" sz="2200" b="0" i="0" u="none" strike="noStrike" cap="none" baseline="0" dirty="0" smtClean="0">
                <a:solidFill>
                  <a:schemeClr val="dk1"/>
                </a:solidFill>
                <a:latin typeface="Calibri"/>
                <a:ea typeface="Calibri"/>
                <a:cs typeface="Calibri"/>
                <a:sym typeface="Calibri"/>
              </a:rPr>
              <a:t> 12:00 EST Wednesday,</a:t>
            </a:r>
            <a:br>
              <a:rPr lang="en-US" sz="2200" b="0" i="0" u="none" strike="noStrike" cap="none" baseline="0" dirty="0" smtClean="0">
                <a:solidFill>
                  <a:schemeClr val="dk1"/>
                </a:solidFill>
                <a:latin typeface="Calibri"/>
                <a:ea typeface="Calibri"/>
                <a:cs typeface="Calibri"/>
                <a:sym typeface="Calibri"/>
              </a:rPr>
            </a:br>
            <a:r>
              <a:rPr lang="en-US" sz="2200" b="0" i="0" u="none" strike="noStrike" cap="none" baseline="0" dirty="0" smtClean="0">
                <a:solidFill>
                  <a:schemeClr val="dk1"/>
                </a:solidFill>
                <a:latin typeface="Calibri"/>
                <a:ea typeface="Calibri"/>
                <a:cs typeface="Calibri"/>
                <a:sym typeface="Calibri"/>
              </a:rPr>
              <a:t> </a:t>
            </a:r>
            <a:r>
              <a:rPr lang="en-US" sz="2200" dirty="0" smtClean="0">
                <a:solidFill>
                  <a:schemeClr val="dk1"/>
                </a:solidFill>
                <a:latin typeface="Calibri"/>
                <a:ea typeface="Calibri"/>
                <a:cs typeface="Calibri"/>
                <a:sym typeface="Calibri"/>
              </a:rPr>
              <a:t>December 16,</a:t>
            </a:r>
            <a:r>
              <a:rPr lang="en-US" sz="2200" b="0" i="0" u="none" strike="noStrike" cap="none" baseline="0" dirty="0" smtClean="0">
                <a:solidFill>
                  <a:schemeClr val="dk1"/>
                </a:solidFill>
                <a:latin typeface="Calibri"/>
                <a:ea typeface="Calibri"/>
                <a:cs typeface="Calibri"/>
                <a:sym typeface="Calibri"/>
              </a:rPr>
              <a:t> 2015</a:t>
            </a:r>
            <a:br>
              <a:rPr lang="en-US" sz="2200" b="0" i="0" u="none" strike="noStrike" cap="none" baseline="0" dirty="0" smtClean="0">
                <a:solidFill>
                  <a:schemeClr val="dk1"/>
                </a:solidFill>
                <a:latin typeface="Calibri"/>
                <a:ea typeface="Calibri"/>
                <a:cs typeface="Calibri"/>
                <a:sym typeface="Calibri"/>
              </a:rPr>
            </a:br>
            <a:r>
              <a:rPr lang="en-US" sz="2200" b="0" i="0" u="none" strike="noStrike" cap="none" baseline="0" dirty="0" smtClean="0">
                <a:solidFill>
                  <a:schemeClr val="dk1"/>
                </a:solidFill>
                <a:latin typeface="Calibri"/>
                <a:ea typeface="Calibri"/>
                <a:cs typeface="Calibri"/>
                <a:sym typeface="Calibri"/>
              </a:rPr>
              <a:t> </a:t>
            </a:r>
            <a:r>
              <a:rPr lang="en-US" sz="2200" dirty="0" smtClean="0">
                <a:solidFill>
                  <a:schemeClr val="dk1"/>
                </a:solidFill>
                <a:latin typeface="Calibri"/>
                <a:ea typeface="Calibri"/>
                <a:cs typeface="Calibri"/>
                <a:sym typeface="Calibri"/>
              </a:rPr>
              <a:t>San Francisco, CA</a:t>
            </a:r>
            <a:br>
              <a:rPr lang="en-US" sz="2200" dirty="0" smtClean="0">
                <a:solidFill>
                  <a:schemeClr val="dk1"/>
                </a:solidFill>
                <a:latin typeface="Calibri"/>
                <a:ea typeface="Calibri"/>
                <a:cs typeface="Calibri"/>
                <a:sym typeface="Calibri"/>
              </a:rPr>
            </a:br>
            <a:r>
              <a:rPr lang="en-US" sz="2200" dirty="0" smtClean="0">
                <a:solidFill>
                  <a:schemeClr val="dk1"/>
                </a:solidFill>
                <a:latin typeface="Calibri"/>
                <a:ea typeface="Calibri"/>
                <a:cs typeface="Calibri"/>
                <a:sym typeface="Calibri"/>
              </a:rPr>
              <a:t> USA!</a:t>
            </a:r>
            <a:br>
              <a:rPr lang="en-US" sz="2200" dirty="0" smtClean="0">
                <a:solidFill>
                  <a:schemeClr val="dk1"/>
                </a:solidFill>
                <a:latin typeface="Calibri"/>
                <a:ea typeface="Calibri"/>
                <a:cs typeface="Calibri"/>
                <a:sym typeface="Calibri"/>
              </a:rPr>
            </a:br>
            <a:r>
              <a:rPr lang="en-US" sz="2200" dirty="0" smtClean="0">
                <a:solidFill>
                  <a:schemeClr val="dk1"/>
                </a:solidFill>
                <a:latin typeface="Calibri"/>
                <a:ea typeface="Calibri"/>
                <a:cs typeface="Calibri"/>
                <a:sym typeface="Calibri"/>
              </a:rPr>
              <a:t/>
            </a:r>
            <a:br>
              <a:rPr lang="en-US" sz="2200" dirty="0" smtClean="0">
                <a:solidFill>
                  <a:schemeClr val="dk1"/>
                </a:solidFill>
                <a:latin typeface="Calibri"/>
                <a:ea typeface="Calibri"/>
                <a:cs typeface="Calibri"/>
                <a:sym typeface="Calibri"/>
              </a:rPr>
            </a:br>
            <a:r>
              <a:rPr lang="en-US" sz="2200" b="1" dirty="0" smtClean="0">
                <a:solidFill>
                  <a:schemeClr val="dk1"/>
                </a:solidFill>
                <a:latin typeface="Calibri"/>
                <a:ea typeface="Calibri"/>
                <a:cs typeface="Calibri"/>
                <a:sym typeface="Calibri"/>
              </a:rPr>
              <a:t>LAST WEBINAR OF THE YEAR!</a:t>
            </a:r>
            <a:endParaRPr lang="en-US" sz="2200" b="1" i="0" u="none" strike="noStrike" cap="none" baseline="0" dirty="0">
              <a:solidFill>
                <a:schemeClr val="dk1"/>
              </a:solidFill>
              <a:latin typeface="Calibri"/>
              <a:ea typeface="Calibri"/>
              <a:cs typeface="Calibri"/>
              <a:sym typeface="Calibri"/>
            </a:endParaRPr>
          </a:p>
        </p:txBody>
      </p:sp>
      <p:sp>
        <p:nvSpPr>
          <p:cNvPr id="605" name="Shape 605"/>
          <p:cNvSpPr txBox="1"/>
          <p:nvPr/>
        </p:nvSpPr>
        <p:spPr>
          <a:xfrm>
            <a:off x="2286000" y="5715000"/>
            <a:ext cx="4646612" cy="584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baseline="0" dirty="0">
                <a:solidFill>
                  <a:schemeClr val="dk1"/>
                </a:solidFill>
                <a:latin typeface="Arial"/>
                <a:ea typeface="Arial"/>
                <a:cs typeface="Arial"/>
                <a:sym typeface="Arial"/>
              </a:rPr>
              <a:t>Good Luck and Good Trading</a:t>
            </a:r>
            <a:r>
              <a:rPr lang="en-US" sz="3200" b="1" i="0" u="none" strike="noStrike" cap="none" baseline="0" dirty="0">
                <a:solidFill>
                  <a:schemeClr val="dk1"/>
                </a:solidFill>
                <a:latin typeface="Arial"/>
                <a:ea typeface="Arial"/>
                <a:cs typeface="Arial"/>
                <a:sym typeface="Arial"/>
              </a:rPr>
              <a:t>!</a:t>
            </a:r>
          </a:p>
        </p:txBody>
      </p:sp>
      <p:pic>
        <p:nvPicPr>
          <p:cNvPr id="606" name="Shape 606"/>
          <p:cNvPicPr preferRelativeResize="0"/>
          <p:nvPr/>
        </p:nvPicPr>
        <p:blipFill rotWithShape="1">
          <a:blip r:embed="rId4">
            <a:alphaModFix/>
          </a:blip>
          <a:srcRect/>
          <a:stretch/>
        </p:blipFill>
        <p:spPr>
          <a:xfrm>
            <a:off x="5181600" y="1348412"/>
            <a:ext cx="3048000" cy="398558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Shape 12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0" i="0" u="none" strike="noStrike" cap="none" baseline="0" dirty="0">
                <a:solidFill>
                  <a:schemeClr val="dk1"/>
                </a:solidFill>
                <a:latin typeface="Calibri"/>
                <a:ea typeface="Calibri"/>
                <a:cs typeface="Calibri"/>
                <a:sym typeface="Calibri"/>
              </a:rPr>
              <a:t>The Global </a:t>
            </a:r>
            <a:r>
              <a:rPr lang="en-US" sz="2800" b="0" i="0" u="none" strike="noStrike" cap="none" baseline="0" dirty="0" smtClean="0">
                <a:solidFill>
                  <a:schemeClr val="dk1"/>
                </a:solidFill>
                <a:latin typeface="Calibri"/>
                <a:ea typeface="Calibri"/>
                <a:cs typeface="Calibri"/>
                <a:sym typeface="Calibri"/>
              </a:rPr>
              <a:t>Economy-</a:t>
            </a:r>
            <a:r>
              <a:rPr lang="en-US" sz="2800" dirty="0" smtClean="0">
                <a:solidFill>
                  <a:schemeClr val="dk1"/>
                </a:solidFill>
                <a:latin typeface="Calibri"/>
                <a:ea typeface="Calibri"/>
                <a:cs typeface="Calibri"/>
                <a:sym typeface="Calibri"/>
              </a:rPr>
              <a:t>2016 Bounce Back</a:t>
            </a:r>
            <a:endParaRPr lang="en-US" sz="2400" b="0" i="0" u="none" strike="noStrike" cap="none" baseline="0" dirty="0">
              <a:solidFill>
                <a:schemeClr val="dk1"/>
              </a:solidFill>
              <a:latin typeface="Calibri"/>
              <a:ea typeface="Calibri"/>
              <a:cs typeface="Calibri"/>
              <a:sym typeface="Calibri"/>
            </a:endParaRPr>
          </a:p>
        </p:txBody>
      </p:sp>
      <p:sp>
        <p:nvSpPr>
          <p:cNvPr id="122" name="Shape 122"/>
          <p:cNvSpPr txBox="1">
            <a:spLocks noGrp="1"/>
          </p:cNvSpPr>
          <p:nvPr>
            <p:ph type="body" idx="4294967295"/>
          </p:nvPr>
        </p:nvSpPr>
        <p:spPr>
          <a:xfrm>
            <a:off x="457200" y="1066800"/>
            <a:ext cx="8229600" cy="6096000"/>
          </a:xfrm>
          <a:prstGeom prst="rect">
            <a:avLst/>
          </a:prstGeom>
          <a:noFill/>
          <a:ln>
            <a:noFill/>
          </a:ln>
        </p:spPr>
        <p:txBody>
          <a:bodyPr lIns="91425" tIns="45700" rIns="91425" bIns="45700" anchor="t" anchorCtr="0">
            <a:noAutofit/>
          </a:bodyPr>
          <a:lstStyle/>
          <a:p>
            <a:pPr marL="0" lvl="0" indent="0">
              <a:spcBef>
                <a:spcPts val="0"/>
              </a:spcBef>
              <a:buSzPct val="25000"/>
              <a:buNone/>
            </a:pPr>
            <a:r>
              <a:rPr lang="en-US" sz="2000" dirty="0" smtClean="0">
                <a:latin typeface="Calibri"/>
                <a:ea typeface="Calibri"/>
                <a:cs typeface="Calibri"/>
                <a:sym typeface="Calibri"/>
              </a:rPr>
              <a:t/>
            </a:r>
            <a:br>
              <a:rPr lang="en-US" sz="2000" dirty="0" smtClean="0">
                <a:latin typeface="Calibri"/>
                <a:ea typeface="Calibri"/>
                <a:cs typeface="Calibri"/>
                <a:sym typeface="Calibri"/>
              </a:rPr>
            </a:br>
            <a:r>
              <a:rPr lang="en-US" sz="2000" dirty="0" smtClean="0">
                <a:latin typeface="Calibri"/>
                <a:ea typeface="Calibri"/>
                <a:cs typeface="Calibri"/>
                <a:sym typeface="Calibri"/>
              </a:rPr>
              <a:t>*US Q3 GDP revised up from 1.5% to  a moderate 2.1%, October Durable Goods up +3.0%, October Personal Income +0.40%, full employment creating high double digit YOY online sales</a:t>
            </a:r>
            <a:br>
              <a:rPr lang="en-US" sz="2000" dirty="0" smtClean="0">
                <a:latin typeface="Calibri"/>
                <a:ea typeface="Calibri"/>
                <a:cs typeface="Calibri"/>
                <a:sym typeface="Calibri"/>
              </a:rPr>
            </a:br>
            <a:r>
              <a:rPr lang="en-US" sz="2000" dirty="0" smtClean="0">
                <a:latin typeface="Calibri"/>
                <a:ea typeface="Calibri"/>
                <a:cs typeface="Calibri"/>
                <a:sym typeface="Calibri"/>
              </a:rPr>
              <a:t/>
            </a:r>
            <a:br>
              <a:rPr lang="en-US" sz="2000" dirty="0" smtClean="0">
                <a:latin typeface="Calibri"/>
                <a:ea typeface="Calibri"/>
                <a:cs typeface="Calibri"/>
                <a:sym typeface="Calibri"/>
              </a:rPr>
            </a:br>
            <a:r>
              <a:rPr lang="en-US" sz="2000" dirty="0" smtClean="0">
                <a:latin typeface="Calibri"/>
                <a:ea typeface="Calibri"/>
                <a:cs typeface="Calibri"/>
                <a:sym typeface="Calibri"/>
              </a:rPr>
              <a:t>*German Q4 GDP ramping up from 0.3% to 1.7% thanks to QE</a:t>
            </a:r>
            <a:r>
              <a:rPr lang="en-US" sz="2000" dirty="0" smtClean="0">
                <a:solidFill>
                  <a:srgbClr val="FF0000"/>
                </a:solidFill>
                <a:latin typeface="Calibri"/>
                <a:ea typeface="Calibri"/>
                <a:cs typeface="Calibri"/>
                <a:sym typeface="Calibri"/>
              </a:rPr>
              <a:t/>
            </a:r>
            <a:br>
              <a:rPr lang="en-US" sz="2000" dirty="0" smtClean="0">
                <a:solidFill>
                  <a:srgbClr val="FF0000"/>
                </a:solidFill>
                <a:latin typeface="Calibri"/>
                <a:ea typeface="Calibri"/>
                <a:cs typeface="Calibri"/>
                <a:sym typeface="Calibri"/>
              </a:rPr>
            </a:br>
            <a:r>
              <a:rPr lang="en-US" sz="2000" dirty="0" smtClean="0">
                <a:latin typeface="Calibri"/>
                <a:ea typeface="Calibri"/>
                <a:cs typeface="Calibri"/>
                <a:sym typeface="Calibri"/>
              </a:rPr>
              <a:t/>
            </a:r>
            <a:br>
              <a:rPr lang="en-US" sz="2000" dirty="0" smtClean="0">
                <a:latin typeface="Calibri"/>
                <a:ea typeface="Calibri"/>
                <a:cs typeface="Calibri"/>
                <a:sym typeface="Calibri"/>
              </a:rPr>
            </a:br>
            <a:r>
              <a:rPr lang="en-US" sz="2000" dirty="0" smtClean="0">
                <a:latin typeface="Calibri"/>
                <a:ea typeface="Calibri"/>
                <a:cs typeface="Calibri"/>
                <a:sym typeface="Calibri"/>
              </a:rPr>
              <a:t>*Chinese profits down 4.6% YOY, off for the 5</a:t>
            </a:r>
            <a:r>
              <a:rPr lang="en-US" sz="2000" baseline="30000" dirty="0" smtClean="0">
                <a:latin typeface="Calibri"/>
                <a:ea typeface="Calibri"/>
                <a:cs typeface="Calibri"/>
                <a:sym typeface="Calibri"/>
              </a:rPr>
              <a:t>th</a:t>
            </a:r>
            <a:r>
              <a:rPr lang="en-US" sz="2000" dirty="0" smtClean="0">
                <a:latin typeface="Calibri"/>
                <a:ea typeface="Calibri"/>
                <a:cs typeface="Calibri"/>
                <a:sym typeface="Calibri"/>
              </a:rPr>
              <a:t> month in a row, stocks take another dive, most of the weakness is in</a:t>
            </a:r>
            <a:br>
              <a:rPr lang="en-US" sz="2000" dirty="0" smtClean="0">
                <a:latin typeface="Calibri"/>
                <a:ea typeface="Calibri"/>
                <a:cs typeface="Calibri"/>
                <a:sym typeface="Calibri"/>
              </a:rPr>
            </a:br>
            <a:r>
              <a:rPr lang="en-US" sz="2000" dirty="0" smtClean="0">
                <a:latin typeface="Calibri"/>
                <a:ea typeface="Calibri"/>
                <a:cs typeface="Calibri"/>
                <a:sym typeface="Calibri"/>
              </a:rPr>
              <a:t> mining, metals, and steel, Yuan becomes</a:t>
            </a:r>
            <a:br>
              <a:rPr lang="en-US" sz="2000" dirty="0" smtClean="0">
                <a:latin typeface="Calibri"/>
                <a:ea typeface="Calibri"/>
                <a:cs typeface="Calibri"/>
                <a:sym typeface="Calibri"/>
              </a:rPr>
            </a:br>
            <a:r>
              <a:rPr lang="en-US" sz="2000" dirty="0" smtClean="0">
                <a:latin typeface="Calibri"/>
                <a:ea typeface="Calibri"/>
                <a:cs typeface="Calibri"/>
                <a:sym typeface="Calibri"/>
              </a:rPr>
              <a:t>IMF SDR reserve currency</a:t>
            </a:r>
            <a:br>
              <a:rPr lang="en-US" sz="2000" dirty="0" smtClean="0">
                <a:latin typeface="Calibri"/>
                <a:ea typeface="Calibri"/>
                <a:cs typeface="Calibri"/>
                <a:sym typeface="Calibri"/>
              </a:rPr>
            </a:br>
            <a:r>
              <a:rPr lang="en-US" sz="2000" dirty="0" smtClean="0">
                <a:latin typeface="Calibri"/>
                <a:ea typeface="Calibri"/>
                <a:cs typeface="Calibri"/>
                <a:sym typeface="Calibri"/>
              </a:rPr>
              <a:t/>
            </a:r>
            <a:br>
              <a:rPr lang="en-US" sz="2000" dirty="0" smtClean="0">
                <a:latin typeface="Calibri"/>
                <a:ea typeface="Calibri"/>
                <a:cs typeface="Calibri"/>
                <a:sym typeface="Calibri"/>
              </a:rPr>
            </a:br>
            <a:r>
              <a:rPr lang="en-US" sz="2000" dirty="0" smtClean="0">
                <a:solidFill>
                  <a:schemeClr val="tx1"/>
                </a:solidFill>
                <a:latin typeface="Calibri"/>
                <a:ea typeface="Calibri"/>
                <a:cs typeface="Calibri"/>
                <a:sym typeface="Calibri"/>
              </a:rPr>
              <a:t>*Japanese jobless rate hits 3.1%,</a:t>
            </a:r>
            <a:br>
              <a:rPr lang="en-US" sz="2000" dirty="0" smtClean="0">
                <a:solidFill>
                  <a:schemeClr val="tx1"/>
                </a:solidFill>
                <a:latin typeface="Calibri"/>
                <a:ea typeface="Calibri"/>
                <a:cs typeface="Calibri"/>
                <a:sym typeface="Calibri"/>
              </a:rPr>
            </a:br>
            <a:r>
              <a:rPr lang="en-US" sz="2000" dirty="0" smtClean="0">
                <a:solidFill>
                  <a:schemeClr val="tx1"/>
                </a:solidFill>
                <a:latin typeface="Calibri"/>
                <a:ea typeface="Calibri"/>
                <a:cs typeface="Calibri"/>
                <a:sym typeface="Calibri"/>
              </a:rPr>
              <a:t> a 20 year low, but inflation still dead</a:t>
            </a:r>
          </a:p>
          <a:p>
            <a:pPr marL="0" lvl="0" indent="0">
              <a:spcBef>
                <a:spcPts val="0"/>
              </a:spcBef>
              <a:buSzPct val="25000"/>
              <a:buNone/>
            </a:pPr>
            <a:r>
              <a:rPr lang="en-US" sz="2000" dirty="0" smtClean="0">
                <a:solidFill>
                  <a:schemeClr val="tx1"/>
                </a:solidFill>
                <a:latin typeface="Calibri"/>
                <a:ea typeface="Calibri"/>
                <a:cs typeface="Calibri"/>
                <a:sym typeface="Calibri"/>
              </a:rPr>
              <a:t> in the water</a:t>
            </a:r>
            <a:br>
              <a:rPr lang="en-US" sz="2000" dirty="0" smtClean="0">
                <a:solidFill>
                  <a:schemeClr val="tx1"/>
                </a:solidFill>
                <a:latin typeface="Calibri"/>
                <a:ea typeface="Calibri"/>
                <a:cs typeface="Calibri"/>
                <a:sym typeface="Calibri"/>
              </a:rPr>
            </a:br>
            <a:r>
              <a:rPr lang="en-US" sz="2000" dirty="0" smtClean="0">
                <a:latin typeface="Calibri"/>
                <a:ea typeface="Calibri"/>
                <a:cs typeface="Calibri"/>
                <a:sym typeface="Calibri"/>
              </a:rPr>
              <a:t/>
            </a:r>
            <a:br>
              <a:rPr lang="en-US" sz="2000" dirty="0" smtClean="0">
                <a:latin typeface="Calibri"/>
                <a:ea typeface="Calibri"/>
                <a:cs typeface="Calibri"/>
                <a:sym typeface="Calibri"/>
              </a:rPr>
            </a:br>
            <a:r>
              <a:rPr lang="en-US" sz="2000" dirty="0" smtClean="0">
                <a:latin typeface="Calibri"/>
                <a:ea typeface="Calibri"/>
                <a:cs typeface="Calibri"/>
                <a:sym typeface="Calibri"/>
              </a:rPr>
              <a:t>*Next to come is a “RISK ON” global</a:t>
            </a:r>
            <a:br>
              <a:rPr lang="en-US" sz="2000" dirty="0" smtClean="0">
                <a:latin typeface="Calibri"/>
                <a:ea typeface="Calibri"/>
                <a:cs typeface="Calibri"/>
                <a:sym typeface="Calibri"/>
              </a:rPr>
            </a:br>
            <a:r>
              <a:rPr lang="en-US" sz="2000" dirty="0" smtClean="0">
                <a:latin typeface="Calibri"/>
                <a:ea typeface="Calibri"/>
                <a:cs typeface="Calibri"/>
                <a:sym typeface="Calibri"/>
              </a:rPr>
              <a:t>synchronized growth</a:t>
            </a:r>
            <a:r>
              <a:rPr lang="en-US" sz="2000" dirty="0">
                <a:latin typeface="Calibri"/>
                <a:ea typeface="Calibri"/>
                <a:cs typeface="Calibri"/>
                <a:sym typeface="Calibri"/>
              </a:rPr>
              <a:t> </a:t>
            </a:r>
            <a:r>
              <a:rPr lang="en-US" sz="2000" dirty="0" smtClean="0">
                <a:latin typeface="Calibri"/>
                <a:ea typeface="Calibri"/>
                <a:cs typeface="Calibri"/>
                <a:sym typeface="Calibri"/>
              </a:rPr>
              <a:t>in 2016</a:t>
            </a:r>
            <a:br>
              <a:rPr lang="en-US" sz="2000" dirty="0" smtClean="0">
                <a:latin typeface="Calibri"/>
                <a:ea typeface="Calibri"/>
                <a:cs typeface="Calibri"/>
                <a:sym typeface="Calibri"/>
              </a:rPr>
            </a:br>
            <a:r>
              <a:rPr lang="en-US" sz="2000" dirty="0" smtClean="0">
                <a:latin typeface="Calibri"/>
                <a:ea typeface="Calibri"/>
                <a:cs typeface="Calibri"/>
                <a:sym typeface="Calibri"/>
              </a:rPr>
              <a:t/>
            </a:r>
            <a:br>
              <a:rPr lang="en-US" sz="2000" dirty="0" smtClean="0">
                <a:latin typeface="Calibri"/>
                <a:ea typeface="Calibri"/>
                <a:cs typeface="Calibri"/>
                <a:sym typeface="Calibri"/>
              </a:rPr>
            </a:br>
            <a:r>
              <a:rPr lang="en-US" sz="2000" dirty="0" smtClean="0">
                <a:solidFill>
                  <a:srgbClr val="FF0000"/>
                </a:solidFill>
                <a:latin typeface="Calibri"/>
                <a:ea typeface="Calibri"/>
                <a:cs typeface="Calibri"/>
                <a:sym typeface="Calibri"/>
              </a:rPr>
              <a:t/>
            </a:r>
            <a:br>
              <a:rPr lang="en-US" sz="2000" dirty="0" smtClean="0">
                <a:solidFill>
                  <a:srgbClr val="FF0000"/>
                </a:solidFill>
                <a:latin typeface="Calibri"/>
                <a:ea typeface="Calibri"/>
                <a:cs typeface="Calibri"/>
                <a:sym typeface="Calibri"/>
              </a:rPr>
            </a:br>
            <a:r>
              <a:rPr lang="en-US" sz="2000" dirty="0" smtClean="0">
                <a:solidFill>
                  <a:srgbClr val="FF0000"/>
                </a:solidFill>
                <a:latin typeface="Calibri"/>
                <a:ea typeface="Calibri"/>
                <a:cs typeface="Calibri"/>
                <a:sym typeface="Calibri"/>
              </a:rPr>
              <a:t/>
            </a:r>
            <a:br>
              <a:rPr lang="en-US" sz="2000" dirty="0" smtClean="0">
                <a:solidFill>
                  <a:srgbClr val="FF0000"/>
                </a:solidFill>
                <a:latin typeface="Calibri"/>
                <a:ea typeface="Calibri"/>
                <a:cs typeface="Calibri"/>
                <a:sym typeface="Calibri"/>
              </a:rPr>
            </a:br>
            <a:r>
              <a:rPr lang="en-US" sz="2000" dirty="0">
                <a:solidFill>
                  <a:srgbClr val="FF0000"/>
                </a:solidFill>
                <a:latin typeface="Calibri"/>
                <a:ea typeface="Calibri"/>
                <a:cs typeface="Calibri"/>
                <a:sym typeface="Calibri"/>
              </a:rPr>
              <a:t/>
            </a:r>
            <a:br>
              <a:rPr lang="en-US" sz="2000" dirty="0">
                <a:solidFill>
                  <a:srgbClr val="FF0000"/>
                </a:solidFill>
                <a:latin typeface="Calibri"/>
                <a:ea typeface="Calibri"/>
                <a:cs typeface="Calibri"/>
                <a:sym typeface="Calibri"/>
              </a:rPr>
            </a:br>
            <a:endParaRPr lang="en-US" sz="2000" dirty="0" smtClean="0">
              <a:solidFill>
                <a:srgbClr val="FF0000"/>
              </a:solidFill>
              <a:latin typeface="Calibri"/>
              <a:ea typeface="Calibri"/>
              <a:cs typeface="Calibri"/>
              <a:sym typeface="Calibri"/>
            </a:endParaRPr>
          </a:p>
        </p:txBody>
      </p:sp>
      <p:pic>
        <p:nvPicPr>
          <p:cNvPr id="2" name="Picture 1" descr="bounce-spring-orange.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029200" y="3733800"/>
            <a:ext cx="3657600" cy="2743200"/>
          </a:xfrm>
          <a:prstGeom prst="rect">
            <a:avLst/>
          </a:prstGeom>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0" i="0" u="none" strike="noStrike" cap="none" baseline="0" dirty="0">
                <a:solidFill>
                  <a:schemeClr val="dk1"/>
                </a:solidFill>
                <a:latin typeface="Calibri"/>
                <a:ea typeface="Calibri"/>
                <a:cs typeface="Calibri"/>
                <a:sym typeface="Calibri"/>
              </a:rPr>
              <a:t>Weekly Jobless </a:t>
            </a:r>
            <a:r>
              <a:rPr lang="en-US" sz="2400" b="0" i="0" u="none" strike="noStrike" cap="none" baseline="0" dirty="0" smtClean="0">
                <a:solidFill>
                  <a:schemeClr val="dk1"/>
                </a:solidFill>
                <a:latin typeface="Calibri"/>
                <a:ea typeface="Calibri"/>
                <a:cs typeface="Calibri"/>
                <a:sym typeface="Calibri"/>
              </a:rPr>
              <a:t>Claims – </a:t>
            </a:r>
            <a:r>
              <a:rPr lang="en-US" sz="2400" dirty="0" smtClean="0">
                <a:solidFill>
                  <a:schemeClr val="dk1"/>
                </a:solidFill>
                <a:latin typeface="Calibri"/>
                <a:ea typeface="Calibri"/>
                <a:cs typeface="Calibri"/>
                <a:sym typeface="Calibri"/>
              </a:rPr>
              <a:t>Another Run at the Lows</a:t>
            </a:r>
            <a:r>
              <a:rPr lang="en-US" sz="2400" dirty="0" smtClean="0">
                <a:solidFill>
                  <a:srgbClr val="008000"/>
                </a:solidFill>
                <a:latin typeface="Calibri"/>
                <a:ea typeface="Calibri"/>
                <a:cs typeface="Calibri"/>
                <a:sym typeface="Calibri"/>
              </a:rPr>
              <a:t/>
            </a:r>
            <a:br>
              <a:rPr lang="en-US" sz="2400" dirty="0" smtClean="0">
                <a:solidFill>
                  <a:srgbClr val="008000"/>
                </a:solidFill>
                <a:latin typeface="Calibri"/>
                <a:ea typeface="Calibri"/>
                <a:cs typeface="Calibri"/>
                <a:sym typeface="Calibri"/>
              </a:rPr>
            </a:br>
            <a:r>
              <a:rPr lang="en-US" sz="2000" b="1" dirty="0" smtClean="0">
                <a:solidFill>
                  <a:srgbClr val="008000"/>
                </a:solidFill>
                <a:latin typeface="+mj-lt"/>
                <a:ea typeface="Calibri"/>
                <a:cs typeface="Calibri"/>
                <a:sym typeface="Calibri"/>
              </a:rPr>
              <a:t>-12,000 to</a:t>
            </a:r>
            <a:r>
              <a:rPr lang="en-US" sz="2000" b="1" i="0" u="none" strike="noStrike" cap="none" baseline="0" dirty="0" smtClean="0">
                <a:solidFill>
                  <a:srgbClr val="008000"/>
                </a:solidFill>
                <a:latin typeface="+mj-lt"/>
                <a:ea typeface="Calibri"/>
                <a:cs typeface="Calibri"/>
                <a:sym typeface="Calibri"/>
              </a:rPr>
              <a:t> </a:t>
            </a:r>
            <a:r>
              <a:rPr lang="en-US" sz="2000" b="1" dirty="0" smtClean="0">
                <a:solidFill>
                  <a:srgbClr val="008000"/>
                </a:solidFill>
                <a:latin typeface="+mj-lt"/>
                <a:ea typeface="Calibri"/>
                <a:cs typeface="Calibri"/>
                <a:sym typeface="Calibri"/>
              </a:rPr>
              <a:t>260</a:t>
            </a:r>
            <a:r>
              <a:rPr lang="en-US" sz="2000" b="1" i="0" u="none" strike="noStrike" cap="none" baseline="0" dirty="0" smtClean="0">
                <a:solidFill>
                  <a:srgbClr val="008000"/>
                </a:solidFill>
                <a:latin typeface="+mj-lt"/>
                <a:ea typeface="Calibri"/>
                <a:cs typeface="Calibri"/>
                <a:sym typeface="Calibri"/>
              </a:rPr>
              <a:t>,000</a:t>
            </a:r>
            <a:br>
              <a:rPr lang="en-US" sz="2000" b="1" i="0" u="none" strike="noStrike" cap="none" baseline="0" dirty="0" smtClean="0">
                <a:solidFill>
                  <a:srgbClr val="008000"/>
                </a:solidFill>
                <a:latin typeface="+mj-lt"/>
                <a:ea typeface="Calibri"/>
                <a:cs typeface="Calibri"/>
                <a:sym typeface="Calibri"/>
              </a:rPr>
            </a:br>
            <a:r>
              <a:rPr lang="en-US" sz="2000" b="1" i="0" u="none" strike="noStrike" cap="none" baseline="0" dirty="0" smtClean="0">
                <a:solidFill>
                  <a:schemeClr val="tx1"/>
                </a:solidFill>
                <a:latin typeface="+mj-lt"/>
                <a:ea typeface="Calibri"/>
                <a:cs typeface="Calibri"/>
                <a:sym typeface="Calibri"/>
              </a:rPr>
              <a:t>headed for Full Unemployment at 5%-</a:t>
            </a:r>
            <a:r>
              <a:rPr lang="en-US" sz="2000" b="1" dirty="0" smtClean="0">
                <a:solidFill>
                  <a:schemeClr val="tx1"/>
                </a:solidFill>
                <a:latin typeface="+mj-lt"/>
                <a:ea typeface="Calibri"/>
                <a:cs typeface="Calibri"/>
                <a:sym typeface="Calibri"/>
              </a:rPr>
              <a:t>Global Recovery a Driver</a:t>
            </a:r>
            <a:endParaRPr lang="en-US" sz="2000" b="1" i="0" u="none" strike="noStrike" cap="none" baseline="0" dirty="0">
              <a:solidFill>
                <a:schemeClr val="tx1"/>
              </a:solidFill>
              <a:latin typeface="+mj-lt"/>
              <a:ea typeface="Times New Roman"/>
              <a:cs typeface="Times New Roman"/>
              <a:sym typeface="Times New Roman"/>
            </a:endParaRPr>
          </a:p>
        </p:txBody>
      </p:sp>
      <p:pic>
        <p:nvPicPr>
          <p:cNvPr id="2" name="Picture 1" descr="Screen Shot 2015-11-28 at 1.33.43 P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62000" y="1752599"/>
            <a:ext cx="7708900" cy="4676109"/>
          </a:xfrm>
          <a:prstGeom prst="rect">
            <a:avLst/>
          </a:prstGeom>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7718</TotalTime>
  <Words>645</Words>
  <Application>Microsoft Office PowerPoint</Application>
  <PresentationFormat>On-screen Show (4:3)</PresentationFormat>
  <Paragraphs>135</Paragraphs>
  <Slides>76</Slides>
  <Notes>72</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Office Theme</vt:lpstr>
      <vt:lpstr>The Mad Hedge Fund Trader “The Teflon Market”</vt:lpstr>
      <vt:lpstr>Trade Alert Performance PEDDLING EXTRA HARD TO BRING YOU THESE NUMBERS</vt:lpstr>
      <vt:lpstr>Slide 2</vt:lpstr>
      <vt:lpstr>Paid Subscriber Trailing 12 Month  Audited Return +35.93%</vt:lpstr>
      <vt:lpstr>Slide 4</vt:lpstr>
      <vt:lpstr>Strategy Outlook-The 3 Month Year</vt:lpstr>
      <vt:lpstr>The Bill Davis View A $1,500 Upgrade for the Mad Day Trader Service </vt:lpstr>
      <vt:lpstr>The Global Economy-2016 Bounce Back</vt:lpstr>
      <vt:lpstr>Weekly Jobless Claims – Another Run at the Lows -12,000 to 260,000 headed for Full Unemployment at 5%-Global Recovery a Driver</vt:lpstr>
      <vt:lpstr>Bonds-Counter Trend Rally</vt:lpstr>
      <vt:lpstr>Ten Year Treasury Yield (TLT) 2.26% rolled down to the 12/$124-$127 vertical bear put debit spread</vt:lpstr>
      <vt:lpstr>Ten Year Treasury Yield ($TNX) 2.19% 2.35% Ceiling Holds, so will the 2.0% floor</vt:lpstr>
      <vt:lpstr>German Ten Year Bonds (0.46%) Are Dragging Down US Bonds Despite an Imminent US Rate Hike</vt:lpstr>
      <vt:lpstr>Junk Bonds (HYG) 6.62% Yield A Great Coincident Indicator</vt:lpstr>
      <vt:lpstr>2X Short Treasuries (TBT)-Big Trade of 2016? Back in “BUY” Territory </vt:lpstr>
      <vt:lpstr>Emerging Market Debt (ELD) 7.73% Yield- </vt:lpstr>
      <vt:lpstr>Municipal Bonds (MUB)-1.67% yield  Mix of AAA, AA, and A rated bonds-flight to safety</vt:lpstr>
      <vt:lpstr>Stocks-Grind Up to Yearend</vt:lpstr>
      <vt:lpstr>S&amp;P 500-50 Day MA Holds  long the 12/$185-$190 vertical bull debit spread Awaiting a “Golden Cross” at yearend</vt:lpstr>
      <vt:lpstr>Foreign Stocks Love That Strong Dollar</vt:lpstr>
      <vt:lpstr> Dow Average- </vt:lpstr>
      <vt:lpstr>NASDAQ (QQQ)-The Strongest Chart</vt:lpstr>
      <vt:lpstr>(VIX)-Wait for the next spike</vt:lpstr>
      <vt:lpstr>(XIV)-Velocity Shares Daily Inverse VIX Short Term ETN 4 Profitable Round Trips! But Missed No.5</vt:lpstr>
      <vt:lpstr>Russell 2000 (IWM)-Signs of Life </vt:lpstr>
      <vt:lpstr>Technology Sector SPDR (XLK), (ROM) (AAPL), (MSFT), (VZ), (T), (FB), (IBM) First to Recover 200-Day Moving Average </vt:lpstr>
      <vt:lpstr>Walt Disney Co. (DIS) long the 1/$100-$105 vertical bull call debit spread</vt:lpstr>
      <vt:lpstr>Microsoft (MSFT) long the 1/$50-$52.50 vertical bull call debit spread</vt:lpstr>
      <vt:lpstr>Industrials Sector SPDR (XLI)-Dow Mainstay (GE), (MMM), (UNP), (UTX), (BA), (HON)</vt:lpstr>
      <vt:lpstr>Transports Sector SPDR (XTN)-Another Dow Mainstay (ALGT),  (ALK), (JBLU), (LUV), (CHRW), (DAL), </vt:lpstr>
      <vt:lpstr>Health Care Sector SPDR (XLV), (RXL) (JNJ), (PFE), (MRK), (GILD), (ACT), (AMGN)</vt:lpstr>
      <vt:lpstr>Financial Select SPDR (XLF)-Party Back (BLK/B), (WFC), (JPM), (BAC), (C), (GS) </vt:lpstr>
      <vt:lpstr>Regional Bank Basket (KRE)-Uptrend Intact (MTG), (RDN), (SIVB), (CFG), (CFR), (BXS)</vt:lpstr>
      <vt:lpstr>Consumer Discretionary SPDR (XLY) (DIS), (AMZN), (HD), (CMCSA), (MCD), (SBUX)</vt:lpstr>
      <vt:lpstr>Apple (AAPL) – Back to waiting for the next real catalyst-the iPhone 7 Buy after Q1 earnings in April to avoid post Christmas dip</vt:lpstr>
      <vt:lpstr>Biotech iShares (IBB)- </vt:lpstr>
      <vt:lpstr>  Europe Hedged Equity (HEDJ)-Hedged Japan Equity Weak Euro Boost-Beating the US   </vt:lpstr>
      <vt:lpstr>  Japan (DXJ)-Hedged Japan Equity Weak Yen Boost   </vt:lpstr>
      <vt:lpstr>Emerging Markets (EEM)-Demo-ed by Dollar</vt:lpstr>
      <vt:lpstr> India (EPI)- </vt:lpstr>
      <vt:lpstr>Foreign Currencies-The One-Way Trade</vt:lpstr>
      <vt:lpstr>   Euro ($XEU), (FXE), (EUO)-Short a Double Position took profits on long the 12/$111-$114 vertical bear put debit spread long the 12/$108-$111 vertical bear put debit spread    </vt:lpstr>
      <vt:lpstr>  Long Dollar Index (UUP)-Up, Up and Away    </vt:lpstr>
      <vt:lpstr>   Canadian Dollar (FXC)-Commodity Disaster   </vt:lpstr>
      <vt:lpstr>Japanese Yen (FXY)-More QE Coming took profits on long 12/$82-$84 vertical bear put debit spread</vt:lpstr>
      <vt:lpstr>Short Japanese Yen ETF (YCS)</vt:lpstr>
      <vt:lpstr>Australian Dollar (FXA)</vt:lpstr>
      <vt:lpstr>Chinese Yuan- (CYB)-China Stabilizes </vt:lpstr>
      <vt:lpstr>Emerging Market Currencies (CEW)  </vt:lpstr>
      <vt:lpstr>Energy-Drowning in Oil</vt:lpstr>
      <vt:lpstr>Oil-Won’t Bottom Until 2016 A New Run at the Lows </vt:lpstr>
      <vt:lpstr>United States Oil Fund (USO)</vt:lpstr>
      <vt:lpstr>Energy Select Sector SPDR (XLE) (XOM), (CVX), (SLB), (KMI), (EOG), (COP) Way Out of Synch with Oil Prices</vt:lpstr>
      <vt:lpstr>MLP’s (LINE)-Dividend Suspended! Shares fall to option value-Entire industry has become high risk how long can they maintain leverage in the face of non-recovering oil prices?</vt:lpstr>
      <vt:lpstr>Exxon (XOM)- </vt:lpstr>
      <vt:lpstr>Occidental Petroleum (OXY)- Back to Where Oil was $62 </vt:lpstr>
      <vt:lpstr>Conoco Phillips (COP)- </vt:lpstr>
      <vt:lpstr>Natural Gas (UNG)-New Lows on Warm Winter</vt:lpstr>
      <vt:lpstr> Copper-New 6 Year Low  </vt:lpstr>
      <vt:lpstr>Freeport McMoRan (FCX)-Carl Icahn in Play  </vt:lpstr>
      <vt:lpstr>Precious Metals-Capitulation </vt:lpstr>
      <vt:lpstr>Gold (GLD)-Barf Again!</vt:lpstr>
      <vt:lpstr>Market Vectors Gold Miners ETF- (GDX) </vt:lpstr>
      <vt:lpstr>Silver (SLV)-</vt:lpstr>
      <vt:lpstr>Silver Miners (SIL)</vt:lpstr>
      <vt:lpstr>Platinum (PPLT)-The Volkswagen Effect new chapter of the “Clean Diesel” Scandal</vt:lpstr>
      <vt:lpstr>Palladium (PALL)-The Non Diesel Play</vt:lpstr>
      <vt:lpstr>Agriculture-Rally Dies</vt:lpstr>
      <vt:lpstr>(CORN) – New Lows!</vt:lpstr>
      <vt:lpstr>(WEAT)-New Lows!</vt:lpstr>
      <vt:lpstr>Ag Commodities ETF (DBA)- New Lows</vt:lpstr>
      <vt:lpstr>Real Estate-Slowing</vt:lpstr>
      <vt:lpstr>July S&amp;P/Case–Shiller Home Price Index +4.7% YOY, Denver, San Francisco, Dallas</vt:lpstr>
      <vt:lpstr>US Home Construction Index (ITB) (DHI), (LEN), (PHM), (TOL), (NVR)   </vt:lpstr>
      <vt:lpstr>Trade Sheet So What Do We Do About All This?</vt:lpstr>
      <vt:lpstr>To buy strategy luncheon tickets  Please go to:  www.madhedgefundtrader.com   Next Strategy Webinar  12:00 EST Wednesday,  December 16, 2015  San Francisco, CA  USA!  LAST WEBINAR OF THE YEAR!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Mad Hedge Fund Trader “Special Earthshaking Issue’”</dc:title>
  <dc:creator>Nancy</dc:creator>
  <cp:lastModifiedBy>Nancy Milne</cp:lastModifiedBy>
  <cp:revision>1716</cp:revision>
  <cp:lastPrinted>2015-11-22T19:21:27Z</cp:lastPrinted>
  <dcterms:created xsi:type="dcterms:W3CDTF">2015-02-05T17:12:57Z</dcterms:created>
  <dcterms:modified xsi:type="dcterms:W3CDTF">2015-12-02T16:25:11Z</dcterms:modified>
</cp:coreProperties>
</file>