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5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8" d="100"/>
          <a:sy n="68" d="100"/>
        </p:scale>
        <p:origin x="12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Webinar –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January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, 2016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smtClean="0"/>
              <a:t>How do we find these deals?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Simple.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a stock is under the</a:t>
            </a:r>
            <a:br>
              <a:rPr lang="en-US" dirty="0" smtClean="0"/>
            </a:br>
            <a:r>
              <a:rPr lang="en-US" dirty="0" smtClean="0"/>
              <a:t>Extreme Bollinger Band,</a:t>
            </a:r>
            <a:br>
              <a:rPr lang="en-US" dirty="0" smtClean="0"/>
            </a:br>
            <a:r>
              <a:rPr lang="en-US" dirty="0" smtClean="0"/>
              <a:t>it is OVERSOLD.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1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705600"/>
          </a:xfrm>
        </p:spPr>
        <p:txBody>
          <a:bodyPr/>
          <a:lstStyle/>
          <a:p>
            <a:r>
              <a:rPr lang="en-US" dirty="0" smtClean="0"/>
              <a:t>This should contain 99.9% of</a:t>
            </a:r>
            <a:br>
              <a:rPr lang="en-US" dirty="0" smtClean="0"/>
            </a:br>
            <a:r>
              <a:rPr lang="en-US" dirty="0" smtClean="0"/>
              <a:t>all price action, so a</a:t>
            </a:r>
            <a:br>
              <a:rPr lang="en-US" dirty="0" smtClean="0"/>
            </a:br>
            <a:r>
              <a:rPr lang="en-US" dirty="0" smtClean="0"/>
              <a:t>violation of either the</a:t>
            </a:r>
            <a:br>
              <a:rPr lang="en-US" dirty="0" smtClean="0"/>
            </a:br>
            <a:r>
              <a:rPr lang="en-US" dirty="0" smtClean="0"/>
              <a:t>lower or upper band</a:t>
            </a:r>
            <a:br>
              <a:rPr lang="en-US" dirty="0" smtClean="0"/>
            </a:br>
            <a:r>
              <a:rPr lang="en-US" dirty="0" smtClean="0"/>
              <a:t>becomes a </a:t>
            </a:r>
            <a:br>
              <a:rPr lang="en-US" dirty="0" smtClean="0"/>
            </a:br>
            <a:r>
              <a:rPr lang="en-US" dirty="0" smtClean="0"/>
              <a:t>significant event.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9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839200" cy="6400800"/>
          </a:xfrm>
        </p:spPr>
        <p:txBody>
          <a:bodyPr/>
          <a:lstStyle/>
          <a:p>
            <a:r>
              <a:rPr lang="en-US" dirty="0" smtClean="0"/>
              <a:t>The Extreme Bollinger Band</a:t>
            </a:r>
            <a:br>
              <a:rPr lang="en-US" dirty="0" smtClean="0"/>
            </a:br>
            <a:r>
              <a:rPr lang="en-US" dirty="0" smtClean="0"/>
              <a:t>setting uses a</a:t>
            </a:r>
            <a:br>
              <a:rPr lang="en-US" dirty="0" smtClean="0"/>
            </a:br>
            <a:r>
              <a:rPr lang="en-US" dirty="0" smtClean="0"/>
              <a:t>253 day lookback, with</a:t>
            </a:r>
            <a:br>
              <a:rPr lang="en-US" dirty="0" smtClean="0"/>
            </a:br>
            <a:r>
              <a:rPr lang="en-US" dirty="0" smtClean="0"/>
              <a:t>a 2.576 Standard Deviation.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There are 2 scenarios</a:t>
            </a:r>
            <a:br>
              <a:rPr lang="en-US" dirty="0" smtClean="0"/>
            </a:br>
            <a:r>
              <a:rPr lang="en-US" dirty="0" smtClean="0"/>
              <a:t>I look for: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Higher Timeframe &lt; LBB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Lower Timeframe &gt; LBB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LBB</a:t>
            </a:r>
            <a:r>
              <a:rPr lang="en-US" dirty="0" smtClean="0"/>
              <a:t> = Lower Bollinger Band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26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dirty="0" smtClean="0"/>
              <a:t>Scenario 2: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Higher Timeframe &gt; LBB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Lower Timeframe &lt; LBB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LBB</a:t>
            </a:r>
            <a:r>
              <a:rPr lang="en-US" dirty="0" smtClean="0"/>
              <a:t> = Lower Bollinger Band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84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 smtClean="0"/>
              <a:t>When a Lower Band is</a:t>
            </a:r>
            <a:br>
              <a:rPr lang="en-US" dirty="0" smtClean="0"/>
            </a:br>
            <a:r>
              <a:rPr lang="en-US" dirty="0" smtClean="0"/>
              <a:t>violated, I usually</a:t>
            </a:r>
            <a:br>
              <a:rPr lang="en-US" dirty="0" smtClean="0"/>
            </a:br>
            <a:r>
              <a:rPr lang="en-US" dirty="0" smtClean="0"/>
              <a:t>expect a retest of</a:t>
            </a:r>
            <a:br>
              <a:rPr lang="en-US" dirty="0" smtClean="0"/>
            </a:br>
            <a:r>
              <a:rPr lang="en-US" dirty="0" smtClean="0"/>
              <a:t>the lower band.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(Same on the Upside as well.)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6434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629400"/>
          </a:xfrm>
        </p:spPr>
        <p:txBody>
          <a:bodyPr/>
          <a:lstStyle/>
          <a:p>
            <a:r>
              <a:rPr lang="en-US" dirty="0" smtClean="0"/>
              <a:t>Examples:</a:t>
            </a:r>
            <a:br>
              <a:rPr lang="en-US" dirty="0" smtClean="0"/>
            </a:br>
            <a:r>
              <a:rPr lang="en-US" dirty="0" smtClean="0"/>
              <a:t>Scenario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15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4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0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2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 smtClean="0"/>
              <a:t>Today, I want to look at</a:t>
            </a:r>
            <a:br>
              <a:rPr lang="en-US" dirty="0" smtClean="0"/>
            </a:br>
            <a:r>
              <a:rPr lang="en-US" dirty="0" smtClean="0"/>
              <a:t>the sentiment indicators</a:t>
            </a:r>
            <a:br>
              <a:rPr lang="en-US" dirty="0" smtClean="0"/>
            </a:br>
            <a:r>
              <a:rPr lang="en-US" dirty="0" smtClean="0"/>
              <a:t>and the weekly charts.</a:t>
            </a:r>
            <a:br>
              <a:rPr lang="en-US" dirty="0" smtClean="0"/>
            </a:br>
            <a:r>
              <a:rPr lang="en-US" dirty="0" smtClean="0"/>
              <a:t>Then I want to share</a:t>
            </a:r>
            <a:br>
              <a:rPr lang="en-US" dirty="0" smtClean="0"/>
            </a:br>
            <a:r>
              <a:rPr lang="en-US" dirty="0" smtClean="0"/>
              <a:t>the extreme set ups.</a:t>
            </a:r>
            <a:br>
              <a:rPr lang="en-US" dirty="0" smtClean="0"/>
            </a:br>
            <a:r>
              <a:rPr lang="en-US" dirty="0" smtClean="0"/>
              <a:t>Before I do that, I</a:t>
            </a:r>
            <a:br>
              <a:rPr lang="en-US" dirty="0" smtClean="0"/>
            </a:br>
            <a:r>
              <a:rPr lang="en-US" dirty="0" smtClean="0"/>
              <a:t>want to go back to something</a:t>
            </a:r>
            <a:br>
              <a:rPr lang="en-US" dirty="0" smtClean="0"/>
            </a:br>
            <a:r>
              <a:rPr lang="en-US" dirty="0" smtClean="0"/>
              <a:t>I wrote back last August.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39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95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9067800" cy="6202362"/>
          </a:xfrm>
        </p:spPr>
        <p:txBody>
          <a:bodyPr/>
          <a:lstStyle/>
          <a:p>
            <a:r>
              <a:rPr lang="en-US" dirty="0" smtClean="0"/>
              <a:t>Let’s look at Scenario 2: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Higher Timeframe &gt; LBB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Lower Timeframe &lt; LBB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66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54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66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29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42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Thanks for watching!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Bill Davis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Mad Day </a:t>
            </a:r>
            <a:r>
              <a:rPr lang="en-US" dirty="0" smtClean="0">
                <a:solidFill>
                  <a:srgbClr val="002060"/>
                </a:solidFill>
              </a:rPr>
              <a:t>Trader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January 27</a:t>
            </a:r>
            <a:r>
              <a:rPr lang="en-US" dirty="0" smtClean="0">
                <a:solidFill>
                  <a:srgbClr val="002060"/>
                </a:solidFill>
              </a:rPr>
              <a:t>, 2016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 davismdt@gmail.com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 smtClean="0"/>
              <a:t>Last August 2015, I wrote</a:t>
            </a:r>
            <a:br>
              <a:rPr lang="en-US" dirty="0" smtClean="0"/>
            </a:br>
            <a:r>
              <a:rPr lang="en-US" dirty="0" smtClean="0"/>
              <a:t>a special report based</a:t>
            </a:r>
            <a:br>
              <a:rPr lang="en-US" dirty="0" smtClean="0"/>
            </a:br>
            <a:r>
              <a:rPr lang="en-US" dirty="0" smtClean="0"/>
              <a:t>on what I saw coming</a:t>
            </a:r>
            <a:br>
              <a:rPr lang="en-US" dirty="0" smtClean="0"/>
            </a:br>
            <a:r>
              <a:rPr lang="en-US" dirty="0" smtClean="0"/>
              <a:t>in the markets and</a:t>
            </a:r>
            <a:br>
              <a:rPr lang="en-US" dirty="0" smtClean="0"/>
            </a:br>
            <a:r>
              <a:rPr lang="en-US" dirty="0" smtClean="0"/>
              <a:t>outlined various scenarios</a:t>
            </a:r>
            <a:br>
              <a:rPr lang="en-US" dirty="0" smtClean="0"/>
            </a:br>
            <a:r>
              <a:rPr lang="en-US" dirty="0" smtClean="0"/>
              <a:t>that I felt could happen.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6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That report is available for </a:t>
            </a:r>
            <a:br>
              <a:rPr lang="en-US" dirty="0" smtClean="0"/>
            </a:br>
            <a:r>
              <a:rPr lang="en-US" dirty="0" smtClean="0"/>
              <a:t>download in the members</a:t>
            </a:r>
            <a:br>
              <a:rPr lang="en-US" dirty="0" smtClean="0"/>
            </a:br>
            <a:r>
              <a:rPr lang="en-US" dirty="0" smtClean="0"/>
              <a:t>area, in case you did not</a:t>
            </a:r>
            <a:br>
              <a:rPr lang="en-US" dirty="0" smtClean="0"/>
            </a:br>
            <a:r>
              <a:rPr lang="en-US" dirty="0" smtClean="0"/>
              <a:t>read it. One of the things</a:t>
            </a:r>
            <a:br>
              <a:rPr lang="en-US" dirty="0" smtClean="0"/>
            </a:br>
            <a:r>
              <a:rPr lang="en-US" dirty="0" smtClean="0"/>
              <a:t>I mentioned was a</a:t>
            </a:r>
            <a:br>
              <a:rPr lang="en-US" dirty="0" smtClean="0"/>
            </a:br>
            <a:r>
              <a:rPr lang="en-US" dirty="0" smtClean="0"/>
              <a:t>potential problem with China.</a:t>
            </a:r>
            <a:br>
              <a:rPr lang="en-US" dirty="0" smtClean="0"/>
            </a:br>
            <a:r>
              <a:rPr lang="en-US" dirty="0" smtClean="0"/>
              <a:t>And here is something</a:t>
            </a:r>
            <a:br>
              <a:rPr lang="en-US" dirty="0" smtClean="0"/>
            </a:br>
            <a:r>
              <a:rPr lang="en-US" dirty="0" smtClean="0"/>
              <a:t>I wrote back then.</a:t>
            </a:r>
            <a:br>
              <a:rPr lang="en-US" dirty="0" smtClean="0"/>
            </a:br>
            <a:r>
              <a:rPr lang="en-US" dirty="0" smtClean="0"/>
              <a:t>Here is the chart </a:t>
            </a:r>
            <a:br>
              <a:rPr lang="en-US" dirty="0" smtClean="0"/>
            </a:br>
            <a:r>
              <a:rPr lang="en-US" dirty="0" smtClean="0"/>
              <a:t>from that report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3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arry\Documents\Mad Day\Special Report\SPX weekly edit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80975"/>
            <a:ext cx="94488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792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7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3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6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en-US" dirty="0" smtClean="0"/>
              <a:t>Because the markets</a:t>
            </a:r>
            <a:br>
              <a:rPr lang="en-US" dirty="0" smtClean="0"/>
            </a:br>
            <a:r>
              <a:rPr lang="en-US" dirty="0" smtClean="0"/>
              <a:t>have been sold</a:t>
            </a:r>
            <a:br>
              <a:rPr lang="en-US" dirty="0" smtClean="0"/>
            </a:br>
            <a:r>
              <a:rPr lang="en-US" dirty="0" smtClean="0"/>
              <a:t>oversold, I thought</a:t>
            </a:r>
            <a:br>
              <a:rPr lang="en-US" dirty="0" smtClean="0"/>
            </a:br>
            <a:r>
              <a:rPr lang="en-US" dirty="0" smtClean="0"/>
              <a:t>I would switch gears</a:t>
            </a:r>
            <a:br>
              <a:rPr lang="en-US" dirty="0" smtClean="0"/>
            </a:br>
            <a:r>
              <a:rPr lang="en-US" dirty="0" smtClean="0"/>
              <a:t>and discuss trading</a:t>
            </a:r>
            <a:br>
              <a:rPr lang="en-US" dirty="0" smtClean="0"/>
            </a:br>
            <a:r>
              <a:rPr lang="en-US" dirty="0" smtClean="0"/>
              <a:t>the Dead Cat Bounce.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94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74</Words>
  <Application>Microsoft Office PowerPoint</Application>
  <PresentationFormat>On-screen Show (4:3)</PresentationFormat>
  <Paragraphs>17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Today, I want to look at the sentiment indicators and the weekly charts. Then I want to share the extreme set ups. Before I do that, I want to go back to something I wrote back last August.</vt:lpstr>
      <vt:lpstr>Last August 2015, I wrote a special report based on what I saw coming in the markets and outlined various scenarios that I felt could happen.</vt:lpstr>
      <vt:lpstr>That report is available for  download in the members area, in case you did not read it. One of the things I mentioned was a potential problem with China. And here is something I wrote back then. Here is the chart  from that report …</vt:lpstr>
      <vt:lpstr>PowerPoint Presentation</vt:lpstr>
      <vt:lpstr>PowerPoint Presentation</vt:lpstr>
      <vt:lpstr>PowerPoint Presentation</vt:lpstr>
      <vt:lpstr>PowerPoint Presentation</vt:lpstr>
      <vt:lpstr>Because the markets have been sold oversold, I thought I would switch gears and discuss trading the Dead Cat Bounce.</vt:lpstr>
      <vt:lpstr>How do we find these deals?  Simple.  If a stock is under the Extreme Bollinger Band, it is OVERSOLD.</vt:lpstr>
      <vt:lpstr>This should contain 99.9% of all price action, so a violation of either the lower or upper band becomes a  significant event.</vt:lpstr>
      <vt:lpstr>The Extreme Bollinger Band setting uses a 253 day lookback, with a 2.576 Standard Deviation.</vt:lpstr>
      <vt:lpstr>There are 2 scenarios I look for:  Higher Timeframe &lt; LBB &amp;  Lower Timeframe &gt; LBB  LBB = Lower Bollinger Band</vt:lpstr>
      <vt:lpstr>Scenario 2:  Higher Timeframe &gt; LBB &amp;  Lower Timeframe &lt; LBB  LBB = Lower Bollinger Band</vt:lpstr>
      <vt:lpstr>When a Lower Band is violated, I usually expect a retest of the lower band.  (Same on the Upside as well.)</vt:lpstr>
      <vt:lpstr>Examples: Scenario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look at Scenario 2:  Higher Timeframe &gt; LBB &amp; Lower Timeframe &lt; LBB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January 27,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17</cp:revision>
  <dcterms:created xsi:type="dcterms:W3CDTF">2015-06-16T15:14:51Z</dcterms:created>
  <dcterms:modified xsi:type="dcterms:W3CDTF">2016-01-26T20:05:31Z</dcterms:modified>
</cp:coreProperties>
</file>