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9"/>
  </p:notesMasterIdLst>
  <p:sldIdLst>
    <p:sldId id="256" r:id="rId2"/>
    <p:sldId id="395" r:id="rId3"/>
    <p:sldId id="257" r:id="rId4"/>
    <p:sldId id="259" r:id="rId5"/>
    <p:sldId id="260" r:id="rId6"/>
    <p:sldId id="264" r:id="rId7"/>
    <p:sldId id="510" r:id="rId8"/>
    <p:sldId id="265" r:id="rId9"/>
    <p:sldId id="266" r:id="rId10"/>
    <p:sldId id="267" r:id="rId11"/>
    <p:sldId id="268" r:id="rId12"/>
    <p:sldId id="423" r:id="rId13"/>
    <p:sldId id="499" r:id="rId14"/>
    <p:sldId id="272" r:id="rId15"/>
    <p:sldId id="273" r:id="rId16"/>
    <p:sldId id="275" r:id="rId17"/>
    <p:sldId id="276" r:id="rId18"/>
    <p:sldId id="279" r:id="rId19"/>
    <p:sldId id="512" r:id="rId20"/>
    <p:sldId id="281" r:id="rId21"/>
    <p:sldId id="282" r:id="rId22"/>
    <p:sldId id="283" r:id="rId23"/>
    <p:sldId id="285" r:id="rId24"/>
    <p:sldId id="442" r:id="rId25"/>
    <p:sldId id="287" r:id="rId26"/>
    <p:sldId id="288" r:id="rId27"/>
    <p:sldId id="509" r:id="rId28"/>
    <p:sldId id="504" r:id="rId29"/>
    <p:sldId id="505" r:id="rId30"/>
    <p:sldId id="289" r:id="rId31"/>
    <p:sldId id="481" r:id="rId32"/>
    <p:sldId id="290" r:id="rId33"/>
    <p:sldId id="291" r:id="rId34"/>
    <p:sldId id="487" r:id="rId35"/>
    <p:sldId id="336" r:id="rId36"/>
    <p:sldId id="292" r:id="rId37"/>
    <p:sldId id="405" r:id="rId38"/>
    <p:sldId id="295" r:id="rId39"/>
    <p:sldId id="501" r:id="rId40"/>
    <p:sldId id="482" r:id="rId41"/>
    <p:sldId id="299" r:id="rId42"/>
    <p:sldId id="300" r:id="rId43"/>
    <p:sldId id="301" r:id="rId44"/>
    <p:sldId id="473" r:id="rId45"/>
    <p:sldId id="303" r:id="rId46"/>
    <p:sldId id="304" r:id="rId47"/>
    <p:sldId id="305" r:id="rId48"/>
    <p:sldId id="306" r:id="rId49"/>
    <p:sldId id="307" r:id="rId50"/>
    <p:sldId id="309" r:id="rId51"/>
    <p:sldId id="388" r:id="rId52"/>
    <p:sldId id="312" r:id="rId53"/>
    <p:sldId id="380" r:id="rId54"/>
    <p:sldId id="387" r:id="rId55"/>
    <p:sldId id="511" r:id="rId56"/>
    <p:sldId id="369" r:id="rId57"/>
    <p:sldId id="370" r:id="rId58"/>
    <p:sldId id="371" r:id="rId59"/>
    <p:sldId id="313" r:id="rId60"/>
    <p:sldId id="315" r:id="rId61"/>
    <p:sldId id="316" r:id="rId62"/>
    <p:sldId id="319" r:id="rId63"/>
    <p:sldId id="320" r:id="rId64"/>
    <p:sldId id="322" r:id="rId65"/>
    <p:sldId id="323" r:id="rId66"/>
    <p:sldId id="324" r:id="rId67"/>
    <p:sldId id="474" r:id="rId68"/>
    <p:sldId id="489" r:id="rId69"/>
    <p:sldId id="326" r:id="rId70"/>
    <p:sldId id="327" r:id="rId71"/>
    <p:sldId id="328" r:id="rId72"/>
    <p:sldId id="329" r:id="rId73"/>
    <p:sldId id="331" r:id="rId74"/>
    <p:sldId id="332" r:id="rId75"/>
    <p:sldId id="349" r:id="rId76"/>
    <p:sldId id="492" r:id="rId77"/>
    <p:sldId id="335" r:id="rId7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660"/>
  </p:normalViewPr>
  <p:slideViewPr>
    <p:cSldViewPr>
      <p:cViewPr varScale="1">
        <p:scale>
          <a:sx n="82" d="100"/>
          <a:sy n="82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anuary:Position%20Sheet%2020160106%20with%20XIV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anuary:Performance%20Sheet%202016010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anuary:Performance%20Sheet%202016010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Sheet1!$B$15</c:f>
              <c:strCache>
                <c:ptCount val="1"/>
              </c:strCache>
            </c:strRef>
          </c:tx>
          <c:explosion val="25"/>
          <c:val>
            <c:numRef>
              <c:f>Sheet1!$B$16:$B$25</c:f>
              <c:numCache>
                <c:formatCode>0.00%</c:formatCode>
                <c:ptCount val="10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8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Sheet1!$E$1008:$E$1260</c:f>
              <c:numCache>
                <c:formatCode>m/d/yy</c:formatCode>
                <c:ptCount val="253"/>
                <c:pt idx="0">
                  <c:v>42009</c:v>
                </c:pt>
                <c:pt idx="1">
                  <c:v>42010</c:v>
                </c:pt>
                <c:pt idx="2">
                  <c:v>42011</c:v>
                </c:pt>
                <c:pt idx="3">
                  <c:v>42012</c:v>
                </c:pt>
                <c:pt idx="4">
                  <c:v>42013</c:v>
                </c:pt>
                <c:pt idx="5">
                  <c:v>42016</c:v>
                </c:pt>
                <c:pt idx="6">
                  <c:v>42017</c:v>
                </c:pt>
                <c:pt idx="7">
                  <c:v>42018</c:v>
                </c:pt>
                <c:pt idx="8">
                  <c:v>42019</c:v>
                </c:pt>
                <c:pt idx="9">
                  <c:v>42020</c:v>
                </c:pt>
                <c:pt idx="10">
                  <c:v>42024</c:v>
                </c:pt>
                <c:pt idx="11">
                  <c:v>42025</c:v>
                </c:pt>
                <c:pt idx="12">
                  <c:v>42026</c:v>
                </c:pt>
                <c:pt idx="13">
                  <c:v>42027</c:v>
                </c:pt>
                <c:pt idx="14">
                  <c:v>42030</c:v>
                </c:pt>
                <c:pt idx="15">
                  <c:v>42031</c:v>
                </c:pt>
                <c:pt idx="16">
                  <c:v>42032</c:v>
                </c:pt>
                <c:pt idx="17">
                  <c:v>42033</c:v>
                </c:pt>
                <c:pt idx="18">
                  <c:v>42034</c:v>
                </c:pt>
                <c:pt idx="19">
                  <c:v>42037</c:v>
                </c:pt>
                <c:pt idx="20">
                  <c:v>42038</c:v>
                </c:pt>
                <c:pt idx="21">
                  <c:v>42039</c:v>
                </c:pt>
                <c:pt idx="22">
                  <c:v>42040</c:v>
                </c:pt>
                <c:pt idx="23">
                  <c:v>42041</c:v>
                </c:pt>
                <c:pt idx="24">
                  <c:v>42044</c:v>
                </c:pt>
                <c:pt idx="25">
                  <c:v>42045</c:v>
                </c:pt>
                <c:pt idx="26">
                  <c:v>42046</c:v>
                </c:pt>
                <c:pt idx="27">
                  <c:v>42047</c:v>
                </c:pt>
                <c:pt idx="28">
                  <c:v>42048</c:v>
                </c:pt>
                <c:pt idx="29">
                  <c:v>42052</c:v>
                </c:pt>
                <c:pt idx="30">
                  <c:v>42053</c:v>
                </c:pt>
                <c:pt idx="31">
                  <c:v>42054</c:v>
                </c:pt>
                <c:pt idx="32">
                  <c:v>42055</c:v>
                </c:pt>
                <c:pt idx="33">
                  <c:v>42058</c:v>
                </c:pt>
                <c:pt idx="34">
                  <c:v>42059</c:v>
                </c:pt>
                <c:pt idx="35">
                  <c:v>42060</c:v>
                </c:pt>
                <c:pt idx="36">
                  <c:v>42061</c:v>
                </c:pt>
                <c:pt idx="37">
                  <c:v>42062</c:v>
                </c:pt>
                <c:pt idx="38">
                  <c:v>42065</c:v>
                </c:pt>
                <c:pt idx="39">
                  <c:v>42066</c:v>
                </c:pt>
                <c:pt idx="40">
                  <c:v>42067</c:v>
                </c:pt>
                <c:pt idx="41">
                  <c:v>42068</c:v>
                </c:pt>
                <c:pt idx="42">
                  <c:v>42069</c:v>
                </c:pt>
                <c:pt idx="43">
                  <c:v>42072</c:v>
                </c:pt>
                <c:pt idx="44">
                  <c:v>42073</c:v>
                </c:pt>
                <c:pt idx="45">
                  <c:v>42074</c:v>
                </c:pt>
                <c:pt idx="46">
                  <c:v>42075</c:v>
                </c:pt>
                <c:pt idx="47">
                  <c:v>42076</c:v>
                </c:pt>
                <c:pt idx="48">
                  <c:v>42079</c:v>
                </c:pt>
                <c:pt idx="49">
                  <c:v>42080</c:v>
                </c:pt>
                <c:pt idx="50">
                  <c:v>42081</c:v>
                </c:pt>
                <c:pt idx="51">
                  <c:v>42082</c:v>
                </c:pt>
                <c:pt idx="52">
                  <c:v>42083</c:v>
                </c:pt>
                <c:pt idx="53">
                  <c:v>42086</c:v>
                </c:pt>
                <c:pt idx="54">
                  <c:v>42087</c:v>
                </c:pt>
                <c:pt idx="55">
                  <c:v>42088</c:v>
                </c:pt>
                <c:pt idx="56">
                  <c:v>42089</c:v>
                </c:pt>
                <c:pt idx="57">
                  <c:v>42090</c:v>
                </c:pt>
                <c:pt idx="58">
                  <c:v>42093</c:v>
                </c:pt>
                <c:pt idx="59">
                  <c:v>42094</c:v>
                </c:pt>
                <c:pt idx="60">
                  <c:v>42095</c:v>
                </c:pt>
                <c:pt idx="61">
                  <c:v>42096</c:v>
                </c:pt>
                <c:pt idx="62">
                  <c:v>42100</c:v>
                </c:pt>
                <c:pt idx="63">
                  <c:v>42101</c:v>
                </c:pt>
                <c:pt idx="64">
                  <c:v>42102</c:v>
                </c:pt>
                <c:pt idx="65">
                  <c:v>42103</c:v>
                </c:pt>
                <c:pt idx="66">
                  <c:v>42104</c:v>
                </c:pt>
                <c:pt idx="67">
                  <c:v>42107</c:v>
                </c:pt>
                <c:pt idx="68">
                  <c:v>42108</c:v>
                </c:pt>
                <c:pt idx="69">
                  <c:v>42109</c:v>
                </c:pt>
                <c:pt idx="70">
                  <c:v>42110</c:v>
                </c:pt>
                <c:pt idx="71">
                  <c:v>42111</c:v>
                </c:pt>
                <c:pt idx="72">
                  <c:v>42114</c:v>
                </c:pt>
                <c:pt idx="73">
                  <c:v>42115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42125</c:v>
                </c:pt>
                <c:pt idx="82">
                  <c:v>42128</c:v>
                </c:pt>
                <c:pt idx="83">
                  <c:v>42129</c:v>
                </c:pt>
                <c:pt idx="84">
                  <c:v>42130</c:v>
                </c:pt>
                <c:pt idx="85">
                  <c:v>42131</c:v>
                </c:pt>
                <c:pt idx="86">
                  <c:v>42132</c:v>
                </c:pt>
                <c:pt idx="87">
                  <c:v>42135</c:v>
                </c:pt>
                <c:pt idx="88">
                  <c:v>42136</c:v>
                </c:pt>
                <c:pt idx="89">
                  <c:v>42137</c:v>
                </c:pt>
                <c:pt idx="90">
                  <c:v>42138</c:v>
                </c:pt>
                <c:pt idx="91">
                  <c:v>42139</c:v>
                </c:pt>
                <c:pt idx="92">
                  <c:v>42142</c:v>
                </c:pt>
                <c:pt idx="93">
                  <c:v>42143</c:v>
                </c:pt>
                <c:pt idx="94">
                  <c:v>42144</c:v>
                </c:pt>
                <c:pt idx="95">
                  <c:v>42145</c:v>
                </c:pt>
                <c:pt idx="96">
                  <c:v>42146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42159</c:v>
                </c:pt>
                <c:pt idx="105">
                  <c:v>42160</c:v>
                </c:pt>
                <c:pt idx="106">
                  <c:v>42163</c:v>
                </c:pt>
                <c:pt idx="107">
                  <c:v>42164</c:v>
                </c:pt>
                <c:pt idx="108">
                  <c:v>42165</c:v>
                </c:pt>
                <c:pt idx="109">
                  <c:v>42166</c:v>
                </c:pt>
                <c:pt idx="110">
                  <c:v>42167</c:v>
                </c:pt>
                <c:pt idx="111">
                  <c:v>42170</c:v>
                </c:pt>
                <c:pt idx="112">
                  <c:v>42171</c:v>
                </c:pt>
                <c:pt idx="113">
                  <c:v>42172</c:v>
                </c:pt>
                <c:pt idx="114">
                  <c:v>42173</c:v>
                </c:pt>
                <c:pt idx="115">
                  <c:v>42174</c:v>
                </c:pt>
                <c:pt idx="116">
                  <c:v>42177</c:v>
                </c:pt>
                <c:pt idx="117">
                  <c:v>42178</c:v>
                </c:pt>
                <c:pt idx="118">
                  <c:v>42179</c:v>
                </c:pt>
                <c:pt idx="119">
                  <c:v>42180</c:v>
                </c:pt>
                <c:pt idx="120">
                  <c:v>42181</c:v>
                </c:pt>
                <c:pt idx="121">
                  <c:v>42184</c:v>
                </c:pt>
                <c:pt idx="122">
                  <c:v>42185</c:v>
                </c:pt>
                <c:pt idx="123">
                  <c:v>42186</c:v>
                </c:pt>
                <c:pt idx="124">
                  <c:v>42187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>
                  <c:v>42255</c:v>
                </c:pt>
                <c:pt idx="171">
                  <c:v>42256</c:v>
                </c:pt>
                <c:pt idx="172">
                  <c:v>42257</c:v>
                </c:pt>
                <c:pt idx="173">
                  <c:v>42258</c:v>
                </c:pt>
                <c:pt idx="174">
                  <c:v>42261</c:v>
                </c:pt>
                <c:pt idx="175">
                  <c:v>42262</c:v>
                </c:pt>
                <c:pt idx="176">
                  <c:v>42263</c:v>
                </c:pt>
                <c:pt idx="177">
                  <c:v>42264</c:v>
                </c:pt>
                <c:pt idx="178">
                  <c:v>42265</c:v>
                </c:pt>
                <c:pt idx="179">
                  <c:v>42268</c:v>
                </c:pt>
                <c:pt idx="180">
                  <c:v>42269</c:v>
                </c:pt>
                <c:pt idx="181">
                  <c:v>42270</c:v>
                </c:pt>
                <c:pt idx="182">
                  <c:v>42271</c:v>
                </c:pt>
                <c:pt idx="183">
                  <c:v>42272</c:v>
                </c:pt>
                <c:pt idx="184">
                  <c:v>42275</c:v>
                </c:pt>
                <c:pt idx="185">
                  <c:v>42276</c:v>
                </c:pt>
                <c:pt idx="186">
                  <c:v>42277</c:v>
                </c:pt>
                <c:pt idx="187">
                  <c:v>42278</c:v>
                </c:pt>
                <c:pt idx="188">
                  <c:v>42279</c:v>
                </c:pt>
                <c:pt idx="189">
                  <c:v>42282</c:v>
                </c:pt>
                <c:pt idx="190">
                  <c:v>42283</c:v>
                </c:pt>
                <c:pt idx="191">
                  <c:v>42284</c:v>
                </c:pt>
                <c:pt idx="192">
                  <c:v>42285</c:v>
                </c:pt>
                <c:pt idx="193">
                  <c:v>42286</c:v>
                </c:pt>
                <c:pt idx="194">
                  <c:v>42289</c:v>
                </c:pt>
                <c:pt idx="195">
                  <c:v>42290</c:v>
                </c:pt>
                <c:pt idx="196">
                  <c:v>42291</c:v>
                </c:pt>
                <c:pt idx="197">
                  <c:v>42292</c:v>
                </c:pt>
                <c:pt idx="198">
                  <c:v>42293</c:v>
                </c:pt>
                <c:pt idx="199">
                  <c:v>42296</c:v>
                </c:pt>
                <c:pt idx="200">
                  <c:v>42297</c:v>
                </c:pt>
                <c:pt idx="201">
                  <c:v>42298</c:v>
                </c:pt>
                <c:pt idx="202">
                  <c:v>42299</c:v>
                </c:pt>
                <c:pt idx="203">
                  <c:v>42300</c:v>
                </c:pt>
                <c:pt idx="204">
                  <c:v>42303</c:v>
                </c:pt>
                <c:pt idx="205">
                  <c:v>42304</c:v>
                </c:pt>
                <c:pt idx="206">
                  <c:v>42305</c:v>
                </c:pt>
                <c:pt idx="207">
                  <c:v>42306</c:v>
                </c:pt>
                <c:pt idx="208">
                  <c:v>42307</c:v>
                </c:pt>
                <c:pt idx="209">
                  <c:v>42310</c:v>
                </c:pt>
                <c:pt idx="210">
                  <c:v>42311</c:v>
                </c:pt>
                <c:pt idx="211">
                  <c:v>42312</c:v>
                </c:pt>
                <c:pt idx="212">
                  <c:v>42313</c:v>
                </c:pt>
                <c:pt idx="213">
                  <c:v>42314</c:v>
                </c:pt>
                <c:pt idx="214">
                  <c:v>42317</c:v>
                </c:pt>
                <c:pt idx="215">
                  <c:v>42318</c:v>
                </c:pt>
                <c:pt idx="216">
                  <c:v>42319</c:v>
                </c:pt>
                <c:pt idx="217">
                  <c:v>42320</c:v>
                </c:pt>
                <c:pt idx="218">
                  <c:v>42321</c:v>
                </c:pt>
                <c:pt idx="219">
                  <c:v>42324</c:v>
                </c:pt>
                <c:pt idx="220">
                  <c:v>42325</c:v>
                </c:pt>
                <c:pt idx="221">
                  <c:v>42326</c:v>
                </c:pt>
                <c:pt idx="222">
                  <c:v>42327</c:v>
                </c:pt>
                <c:pt idx="223">
                  <c:v>42328</c:v>
                </c:pt>
                <c:pt idx="224">
                  <c:v>42331</c:v>
                </c:pt>
                <c:pt idx="225">
                  <c:v>42332</c:v>
                </c:pt>
                <c:pt idx="226">
                  <c:v>42333</c:v>
                </c:pt>
                <c:pt idx="227">
                  <c:v>42335</c:v>
                </c:pt>
                <c:pt idx="228">
                  <c:v>42338</c:v>
                </c:pt>
                <c:pt idx="229">
                  <c:v>42339</c:v>
                </c:pt>
                <c:pt idx="230">
                  <c:v>42340</c:v>
                </c:pt>
                <c:pt idx="231">
                  <c:v>42341</c:v>
                </c:pt>
                <c:pt idx="232">
                  <c:v>42342</c:v>
                </c:pt>
                <c:pt idx="233">
                  <c:v>42345</c:v>
                </c:pt>
                <c:pt idx="234">
                  <c:v>42346</c:v>
                </c:pt>
                <c:pt idx="235">
                  <c:v>42347</c:v>
                </c:pt>
                <c:pt idx="236">
                  <c:v>42348</c:v>
                </c:pt>
                <c:pt idx="237">
                  <c:v>42349</c:v>
                </c:pt>
                <c:pt idx="238">
                  <c:v>42352</c:v>
                </c:pt>
                <c:pt idx="239">
                  <c:v>42353</c:v>
                </c:pt>
                <c:pt idx="240">
                  <c:v>42354</c:v>
                </c:pt>
                <c:pt idx="241">
                  <c:v>42355</c:v>
                </c:pt>
                <c:pt idx="242">
                  <c:v>42356</c:v>
                </c:pt>
                <c:pt idx="243">
                  <c:v>42359</c:v>
                </c:pt>
                <c:pt idx="244">
                  <c:v>42360</c:v>
                </c:pt>
                <c:pt idx="245">
                  <c:v>42361</c:v>
                </c:pt>
                <c:pt idx="246">
                  <c:v>42362</c:v>
                </c:pt>
                <c:pt idx="247">
                  <c:v>42366</c:v>
                </c:pt>
                <c:pt idx="248">
                  <c:v>42367</c:v>
                </c:pt>
                <c:pt idx="249">
                  <c:v>42368</c:v>
                </c:pt>
                <c:pt idx="250">
                  <c:v>42369</c:v>
                </c:pt>
                <c:pt idx="251">
                  <c:v>42373</c:v>
                </c:pt>
                <c:pt idx="252">
                  <c:v>42374</c:v>
                </c:pt>
              </c:numCache>
            </c:numRef>
          </c:cat>
          <c:val>
            <c:numRef>
              <c:f>Sheet1!$F$1008:$F$1260</c:f>
              <c:numCache>
                <c:formatCode>0.00%</c:formatCode>
                <c:ptCount val="253"/>
                <c:pt idx="0">
                  <c:v>0</c:v>
                </c:pt>
                <c:pt idx="1">
                  <c:v>-5.2300000000000006E-2</c:v>
                </c:pt>
                <c:pt idx="2">
                  <c:v>-1.4799999999999904E-2</c:v>
                </c:pt>
                <c:pt idx="3">
                  <c:v>4.3199999999999919E-2</c:v>
                </c:pt>
                <c:pt idx="4">
                  <c:v>4.6999999999999308E-3</c:v>
                </c:pt>
                <c:pt idx="5">
                  <c:v>-2.0500000000000004E-2</c:v>
                </c:pt>
                <c:pt idx="6">
                  <c:v>-1.0200000000000002E-2</c:v>
                </c:pt>
                <c:pt idx="7">
                  <c:v>-8.8999999999999132E-3</c:v>
                </c:pt>
                <c:pt idx="8">
                  <c:v>-3.6000000000000004E-2</c:v>
                </c:pt>
                <c:pt idx="9">
                  <c:v>-2.0300000000000006E-2</c:v>
                </c:pt>
                <c:pt idx="10">
                  <c:v>-3.16000000000001E-2</c:v>
                </c:pt>
                <c:pt idx="11">
                  <c:v>-3.2500000000000001E-2</c:v>
                </c:pt>
                <c:pt idx="12">
                  <c:v>-1.6500000000000004E-2</c:v>
                </c:pt>
                <c:pt idx="13">
                  <c:v>-1.5200000000000104E-2</c:v>
                </c:pt>
                <c:pt idx="14">
                  <c:v>2.2999999999999705E-3</c:v>
                </c:pt>
                <c:pt idx="15">
                  <c:v>-2.2999999999999705E-3</c:v>
                </c:pt>
                <c:pt idx="16">
                  <c:v>-1.1000000000001002E-3</c:v>
                </c:pt>
                <c:pt idx="17">
                  <c:v>3.2199999999999999E-2</c:v>
                </c:pt>
                <c:pt idx="18">
                  <c:v>1.0500000000000002E-2</c:v>
                </c:pt>
                <c:pt idx="19">
                  <c:v>1.7900000000000006E-2</c:v>
                </c:pt>
                <c:pt idx="20">
                  <c:v>1.1300000000000103E-2</c:v>
                </c:pt>
                <c:pt idx="21">
                  <c:v>1.5300000000000103E-2</c:v>
                </c:pt>
                <c:pt idx="22">
                  <c:v>2.9099999999999904E-2</c:v>
                </c:pt>
                <c:pt idx="23">
                  <c:v>3.0600000000000002E-2</c:v>
                </c:pt>
                <c:pt idx="24">
                  <c:v>3.319999999999991E-2</c:v>
                </c:pt>
                <c:pt idx="25">
                  <c:v>3.7800000000000007E-2</c:v>
                </c:pt>
                <c:pt idx="26">
                  <c:v>4.9299999999999913E-2</c:v>
                </c:pt>
                <c:pt idx="27">
                  <c:v>4.6100000000000009E-2</c:v>
                </c:pt>
                <c:pt idx="28">
                  <c:v>5.2100000000000007E-2</c:v>
                </c:pt>
                <c:pt idx="29">
                  <c:v>5.5499999999999904E-2</c:v>
                </c:pt>
                <c:pt idx="30">
                  <c:v>6.129999999999991E-2</c:v>
                </c:pt>
                <c:pt idx="31">
                  <c:v>7.2300000000000003E-2</c:v>
                </c:pt>
                <c:pt idx="32">
                  <c:v>7.2900000000000006E-2</c:v>
                </c:pt>
                <c:pt idx="33">
                  <c:v>7.5800000000000103E-2</c:v>
                </c:pt>
                <c:pt idx="34">
                  <c:v>7.8500000000000014E-2</c:v>
                </c:pt>
                <c:pt idx="35">
                  <c:v>8.2400000000000015E-2</c:v>
                </c:pt>
                <c:pt idx="36">
                  <c:v>8.9099999999999915E-2</c:v>
                </c:pt>
                <c:pt idx="37">
                  <c:v>8.6600000000000024E-2</c:v>
                </c:pt>
                <c:pt idx="38">
                  <c:v>9.3099999999999905E-2</c:v>
                </c:pt>
                <c:pt idx="39">
                  <c:v>8.8100000000000026E-2</c:v>
                </c:pt>
                <c:pt idx="40">
                  <c:v>9.0700000000000017E-2</c:v>
                </c:pt>
                <c:pt idx="41">
                  <c:v>9.3799999999999911E-2</c:v>
                </c:pt>
                <c:pt idx="42">
                  <c:v>7.969999999999991E-2</c:v>
                </c:pt>
                <c:pt idx="43">
                  <c:v>8.210000000000002E-2</c:v>
                </c:pt>
                <c:pt idx="44">
                  <c:v>8.210000000000002E-2</c:v>
                </c:pt>
                <c:pt idx="45">
                  <c:v>8.210000000000002E-2</c:v>
                </c:pt>
                <c:pt idx="46">
                  <c:v>8.210000000000002E-2</c:v>
                </c:pt>
                <c:pt idx="47">
                  <c:v>8.210000000000002E-2</c:v>
                </c:pt>
                <c:pt idx="48">
                  <c:v>8.210000000000002E-2</c:v>
                </c:pt>
                <c:pt idx="49">
                  <c:v>8.210000000000002E-2</c:v>
                </c:pt>
                <c:pt idx="50">
                  <c:v>0.11070000000000001</c:v>
                </c:pt>
                <c:pt idx="51">
                  <c:v>9.8700000000000024E-2</c:v>
                </c:pt>
                <c:pt idx="52">
                  <c:v>9.9900000000000114E-2</c:v>
                </c:pt>
                <c:pt idx="53">
                  <c:v>9.9299999999999916E-2</c:v>
                </c:pt>
                <c:pt idx="54">
                  <c:v>9.909999999999991E-2</c:v>
                </c:pt>
                <c:pt idx="55">
                  <c:v>9.8500000000000018E-2</c:v>
                </c:pt>
                <c:pt idx="56">
                  <c:v>9.4400000000000012E-2</c:v>
                </c:pt>
                <c:pt idx="57">
                  <c:v>9.4600000000000017E-2</c:v>
                </c:pt>
                <c:pt idx="58">
                  <c:v>0.11900000000000001</c:v>
                </c:pt>
                <c:pt idx="59">
                  <c:v>0.11660000000000001</c:v>
                </c:pt>
                <c:pt idx="60">
                  <c:v>0.11600000000000001</c:v>
                </c:pt>
                <c:pt idx="61">
                  <c:v>0.1178</c:v>
                </c:pt>
                <c:pt idx="62">
                  <c:v>0.13070000000000001</c:v>
                </c:pt>
                <c:pt idx="63">
                  <c:v>0.13640000000000002</c:v>
                </c:pt>
                <c:pt idx="64">
                  <c:v>0.15430000000000002</c:v>
                </c:pt>
                <c:pt idx="65">
                  <c:v>0.15200000000000002</c:v>
                </c:pt>
                <c:pt idx="66">
                  <c:v>0.15990000000000004</c:v>
                </c:pt>
                <c:pt idx="67">
                  <c:v>0.17550000000000002</c:v>
                </c:pt>
                <c:pt idx="68">
                  <c:v>0.16390000000000002</c:v>
                </c:pt>
                <c:pt idx="69">
                  <c:v>0.19650000000000001</c:v>
                </c:pt>
                <c:pt idx="70">
                  <c:v>0.2036</c:v>
                </c:pt>
                <c:pt idx="71">
                  <c:v>0.14590000000000003</c:v>
                </c:pt>
                <c:pt idx="72">
                  <c:v>0.18920000000000003</c:v>
                </c:pt>
                <c:pt idx="73">
                  <c:v>0.20670000000000002</c:v>
                </c:pt>
                <c:pt idx="74">
                  <c:v>0.20940000000000003</c:v>
                </c:pt>
                <c:pt idx="75">
                  <c:v>0.20490000000000003</c:v>
                </c:pt>
                <c:pt idx="76">
                  <c:v>0.1966</c:v>
                </c:pt>
                <c:pt idx="77">
                  <c:v>0.22440000000000002</c:v>
                </c:pt>
                <c:pt idx="78">
                  <c:v>0.22109999999999999</c:v>
                </c:pt>
                <c:pt idx="79">
                  <c:v>0.24100000000000002</c:v>
                </c:pt>
                <c:pt idx="80">
                  <c:v>0.18280000000000002</c:v>
                </c:pt>
                <c:pt idx="81">
                  <c:v>0.20370000000000002</c:v>
                </c:pt>
                <c:pt idx="82">
                  <c:v>0.2056</c:v>
                </c:pt>
                <c:pt idx="83">
                  <c:v>0.20340000000000003</c:v>
                </c:pt>
                <c:pt idx="84">
                  <c:v>0.18740000000000004</c:v>
                </c:pt>
                <c:pt idx="85">
                  <c:v>0.18890000000000004</c:v>
                </c:pt>
                <c:pt idx="86">
                  <c:v>0.18890000000000004</c:v>
                </c:pt>
                <c:pt idx="87">
                  <c:v>0.22640000000000002</c:v>
                </c:pt>
                <c:pt idx="88">
                  <c:v>0.23190000000000002</c:v>
                </c:pt>
                <c:pt idx="89">
                  <c:v>0.2278</c:v>
                </c:pt>
                <c:pt idx="90">
                  <c:v>0.21670000000000003</c:v>
                </c:pt>
                <c:pt idx="91">
                  <c:v>0.21570000000000003</c:v>
                </c:pt>
                <c:pt idx="92">
                  <c:v>0.2281</c:v>
                </c:pt>
                <c:pt idx="93">
                  <c:v>0.23530000000000001</c:v>
                </c:pt>
                <c:pt idx="94">
                  <c:v>0.23330000000000001</c:v>
                </c:pt>
                <c:pt idx="95">
                  <c:v>0.22840000000000002</c:v>
                </c:pt>
                <c:pt idx="96">
                  <c:v>0.23600000000000002</c:v>
                </c:pt>
                <c:pt idx="97">
                  <c:v>0.23990000000000003</c:v>
                </c:pt>
                <c:pt idx="98">
                  <c:v>0.23870000000000002</c:v>
                </c:pt>
                <c:pt idx="99">
                  <c:v>0.23680000000000001</c:v>
                </c:pt>
                <c:pt idx="100">
                  <c:v>0.23430000000000001</c:v>
                </c:pt>
                <c:pt idx="101">
                  <c:v>0.23910000000000001</c:v>
                </c:pt>
                <c:pt idx="102">
                  <c:v>0.22800000000000001</c:v>
                </c:pt>
                <c:pt idx="103">
                  <c:v>0.2341</c:v>
                </c:pt>
                <c:pt idx="104">
                  <c:v>0.2228</c:v>
                </c:pt>
                <c:pt idx="105">
                  <c:v>0.24710000000000001</c:v>
                </c:pt>
                <c:pt idx="106">
                  <c:v>0.23770000000000002</c:v>
                </c:pt>
                <c:pt idx="107">
                  <c:v>0.24160000000000001</c:v>
                </c:pt>
                <c:pt idx="108">
                  <c:v>0.26080000000000003</c:v>
                </c:pt>
                <c:pt idx="109">
                  <c:v>0.25780000000000003</c:v>
                </c:pt>
                <c:pt idx="110">
                  <c:v>0.2581</c:v>
                </c:pt>
                <c:pt idx="111">
                  <c:v>0.25880000000000003</c:v>
                </c:pt>
                <c:pt idx="112">
                  <c:v>0.2616</c:v>
                </c:pt>
                <c:pt idx="113">
                  <c:v>0.2702</c:v>
                </c:pt>
                <c:pt idx="114">
                  <c:v>0.27</c:v>
                </c:pt>
                <c:pt idx="115">
                  <c:v>0.27030000000000004</c:v>
                </c:pt>
                <c:pt idx="116">
                  <c:v>0.27110000000000001</c:v>
                </c:pt>
                <c:pt idx="117">
                  <c:v>0.27110000000000001</c:v>
                </c:pt>
                <c:pt idx="118">
                  <c:v>0.27110000000000001</c:v>
                </c:pt>
                <c:pt idx="119">
                  <c:v>0.27110000000000001</c:v>
                </c:pt>
                <c:pt idx="120">
                  <c:v>0.27110000000000001</c:v>
                </c:pt>
                <c:pt idx="121">
                  <c:v>0.27110000000000001</c:v>
                </c:pt>
                <c:pt idx="122">
                  <c:v>0.27110000000000001</c:v>
                </c:pt>
                <c:pt idx="123">
                  <c:v>0.27110000000000001</c:v>
                </c:pt>
                <c:pt idx="124">
                  <c:v>0.27110000000000001</c:v>
                </c:pt>
                <c:pt idx="125">
                  <c:v>0.27110000000000001</c:v>
                </c:pt>
                <c:pt idx="126">
                  <c:v>0.27110000000000001</c:v>
                </c:pt>
                <c:pt idx="127">
                  <c:v>0.27110000000000001</c:v>
                </c:pt>
                <c:pt idx="128">
                  <c:v>0.2606</c:v>
                </c:pt>
                <c:pt idx="129">
                  <c:v>0.28280000000000005</c:v>
                </c:pt>
                <c:pt idx="130">
                  <c:v>0.30360000000000004</c:v>
                </c:pt>
                <c:pt idx="131">
                  <c:v>0.30600000000000005</c:v>
                </c:pt>
                <c:pt idx="132">
                  <c:v>0.30930000000000007</c:v>
                </c:pt>
                <c:pt idx="133">
                  <c:v>0.31440000000000007</c:v>
                </c:pt>
                <c:pt idx="134">
                  <c:v>0.31900000000000006</c:v>
                </c:pt>
                <c:pt idx="135">
                  <c:v>0.31700000000000006</c:v>
                </c:pt>
                <c:pt idx="136">
                  <c:v>0.31200000000000006</c:v>
                </c:pt>
                <c:pt idx="137">
                  <c:v>0.31970000000000004</c:v>
                </c:pt>
                <c:pt idx="138">
                  <c:v>0.31830000000000008</c:v>
                </c:pt>
                <c:pt idx="139">
                  <c:v>0.31810000000000005</c:v>
                </c:pt>
                <c:pt idx="140">
                  <c:v>0.32160000000000005</c:v>
                </c:pt>
                <c:pt idx="141">
                  <c:v>0.32590000000000008</c:v>
                </c:pt>
                <c:pt idx="142">
                  <c:v>0.32140000000000007</c:v>
                </c:pt>
                <c:pt idx="143">
                  <c:v>0.32260000000000005</c:v>
                </c:pt>
                <c:pt idx="144">
                  <c:v>0.32570000000000005</c:v>
                </c:pt>
                <c:pt idx="145">
                  <c:v>0.3353000000000001</c:v>
                </c:pt>
                <c:pt idx="146">
                  <c:v>0.33700000000000008</c:v>
                </c:pt>
                <c:pt idx="147">
                  <c:v>0.34550000000000003</c:v>
                </c:pt>
                <c:pt idx="148">
                  <c:v>0.34740000000000004</c:v>
                </c:pt>
                <c:pt idx="149">
                  <c:v>0.34500000000000003</c:v>
                </c:pt>
                <c:pt idx="150">
                  <c:v>0.35120000000000001</c:v>
                </c:pt>
                <c:pt idx="151">
                  <c:v>0.33740000000000009</c:v>
                </c:pt>
                <c:pt idx="152">
                  <c:v>0.34660000000000002</c:v>
                </c:pt>
                <c:pt idx="153">
                  <c:v>0.36820000000000003</c:v>
                </c:pt>
                <c:pt idx="154">
                  <c:v>0.37060000000000004</c:v>
                </c:pt>
                <c:pt idx="155">
                  <c:v>0.37560000000000004</c:v>
                </c:pt>
                <c:pt idx="156">
                  <c:v>0.38770000000000004</c:v>
                </c:pt>
                <c:pt idx="157">
                  <c:v>0.38420000000000004</c:v>
                </c:pt>
                <c:pt idx="158">
                  <c:v>0.38120000000000004</c:v>
                </c:pt>
                <c:pt idx="159">
                  <c:v>0.35630000000000006</c:v>
                </c:pt>
                <c:pt idx="160">
                  <c:v>0.33050000000000007</c:v>
                </c:pt>
                <c:pt idx="161">
                  <c:v>0.34100000000000003</c:v>
                </c:pt>
                <c:pt idx="162">
                  <c:v>0.32870000000000005</c:v>
                </c:pt>
                <c:pt idx="163">
                  <c:v>0.29630000000000006</c:v>
                </c:pt>
                <c:pt idx="164">
                  <c:v>0.31590000000000007</c:v>
                </c:pt>
                <c:pt idx="165">
                  <c:v>0.32630000000000009</c:v>
                </c:pt>
                <c:pt idx="166">
                  <c:v>0.32050000000000006</c:v>
                </c:pt>
                <c:pt idx="167">
                  <c:v>0.34420000000000001</c:v>
                </c:pt>
                <c:pt idx="168">
                  <c:v>0.35460000000000003</c:v>
                </c:pt>
                <c:pt idx="169">
                  <c:v>0.35500000000000004</c:v>
                </c:pt>
                <c:pt idx="170">
                  <c:v>0.35550000000000004</c:v>
                </c:pt>
                <c:pt idx="171">
                  <c:v>0.35890000000000005</c:v>
                </c:pt>
                <c:pt idx="172">
                  <c:v>0.36470000000000002</c:v>
                </c:pt>
                <c:pt idx="173">
                  <c:v>0.36560000000000004</c:v>
                </c:pt>
                <c:pt idx="174">
                  <c:v>0.36560000000000004</c:v>
                </c:pt>
                <c:pt idx="175">
                  <c:v>0.36560000000000004</c:v>
                </c:pt>
                <c:pt idx="176">
                  <c:v>0.36560000000000004</c:v>
                </c:pt>
                <c:pt idx="177">
                  <c:v>0.36560000000000004</c:v>
                </c:pt>
                <c:pt idx="178">
                  <c:v>0.36630000000000007</c:v>
                </c:pt>
                <c:pt idx="179">
                  <c:v>0.37540000000000007</c:v>
                </c:pt>
                <c:pt idx="180">
                  <c:v>0.38480000000000009</c:v>
                </c:pt>
                <c:pt idx="181">
                  <c:v>0.38560000000000005</c:v>
                </c:pt>
                <c:pt idx="182">
                  <c:v>0.41560000000000002</c:v>
                </c:pt>
                <c:pt idx="183">
                  <c:v>0.43820000000000003</c:v>
                </c:pt>
                <c:pt idx="184">
                  <c:v>0.43890000000000007</c:v>
                </c:pt>
                <c:pt idx="185">
                  <c:v>0.45180000000000003</c:v>
                </c:pt>
                <c:pt idx="186">
                  <c:v>0.44619999999999999</c:v>
                </c:pt>
                <c:pt idx="187">
                  <c:v>0.44419999999999998</c:v>
                </c:pt>
                <c:pt idx="188">
                  <c:v>0.44069999999999998</c:v>
                </c:pt>
                <c:pt idx="189">
                  <c:v>0.39430000000000009</c:v>
                </c:pt>
                <c:pt idx="190">
                  <c:v>0.38360000000000005</c:v>
                </c:pt>
                <c:pt idx="191">
                  <c:v>0.37530000000000008</c:v>
                </c:pt>
                <c:pt idx="192">
                  <c:v>0.37750000000000006</c:v>
                </c:pt>
                <c:pt idx="193">
                  <c:v>0.37700000000000006</c:v>
                </c:pt>
                <c:pt idx="194">
                  <c:v>0.37630000000000008</c:v>
                </c:pt>
                <c:pt idx="195">
                  <c:v>0.38080000000000008</c:v>
                </c:pt>
                <c:pt idx="196">
                  <c:v>0.37920000000000004</c:v>
                </c:pt>
                <c:pt idx="197">
                  <c:v>0.36420000000000002</c:v>
                </c:pt>
                <c:pt idx="198">
                  <c:v>0.36210000000000003</c:v>
                </c:pt>
                <c:pt idx="199">
                  <c:v>0.36810000000000004</c:v>
                </c:pt>
                <c:pt idx="200">
                  <c:v>0.37480000000000008</c:v>
                </c:pt>
                <c:pt idx="201">
                  <c:v>0.37160000000000004</c:v>
                </c:pt>
                <c:pt idx="202">
                  <c:v>0.37360000000000004</c:v>
                </c:pt>
                <c:pt idx="203">
                  <c:v>0.37480000000000008</c:v>
                </c:pt>
                <c:pt idx="204">
                  <c:v>0.37180000000000007</c:v>
                </c:pt>
                <c:pt idx="205">
                  <c:v>0.37280000000000008</c:v>
                </c:pt>
                <c:pt idx="206">
                  <c:v>0.37230000000000008</c:v>
                </c:pt>
                <c:pt idx="207">
                  <c:v>0.37690000000000007</c:v>
                </c:pt>
                <c:pt idx="208">
                  <c:v>0.38430000000000009</c:v>
                </c:pt>
                <c:pt idx="209">
                  <c:v>0.37590000000000007</c:v>
                </c:pt>
                <c:pt idx="210">
                  <c:v>0.39240000000000008</c:v>
                </c:pt>
                <c:pt idx="211">
                  <c:v>0.39280000000000009</c:v>
                </c:pt>
                <c:pt idx="212">
                  <c:v>0.39510000000000006</c:v>
                </c:pt>
                <c:pt idx="213">
                  <c:v>0.40930000000000005</c:v>
                </c:pt>
                <c:pt idx="214">
                  <c:v>0.41440000000000005</c:v>
                </c:pt>
                <c:pt idx="215">
                  <c:v>0.40750000000000003</c:v>
                </c:pt>
                <c:pt idx="216">
                  <c:v>0.41530000000000006</c:v>
                </c:pt>
                <c:pt idx="217">
                  <c:v>0.41870000000000002</c:v>
                </c:pt>
                <c:pt idx="218">
                  <c:v>0.42730000000000007</c:v>
                </c:pt>
                <c:pt idx="219">
                  <c:v>0.42630000000000007</c:v>
                </c:pt>
                <c:pt idx="220">
                  <c:v>0.41850000000000004</c:v>
                </c:pt>
                <c:pt idx="221">
                  <c:v>0.43640000000000007</c:v>
                </c:pt>
                <c:pt idx="222">
                  <c:v>0.42130000000000006</c:v>
                </c:pt>
                <c:pt idx="223">
                  <c:v>0.42820000000000003</c:v>
                </c:pt>
                <c:pt idx="224">
                  <c:v>0.43340000000000006</c:v>
                </c:pt>
                <c:pt idx="225">
                  <c:v>0.42920000000000003</c:v>
                </c:pt>
                <c:pt idx="226">
                  <c:v>0.43280000000000007</c:v>
                </c:pt>
                <c:pt idx="227">
                  <c:v>0.43670000000000003</c:v>
                </c:pt>
                <c:pt idx="228">
                  <c:v>0.44209999999999999</c:v>
                </c:pt>
                <c:pt idx="229">
                  <c:v>0.43490000000000006</c:v>
                </c:pt>
                <c:pt idx="230">
                  <c:v>0.43380000000000007</c:v>
                </c:pt>
                <c:pt idx="231">
                  <c:v>0.41270000000000001</c:v>
                </c:pt>
                <c:pt idx="232">
                  <c:v>0.47000000000000003</c:v>
                </c:pt>
                <c:pt idx="233">
                  <c:v>0.4672</c:v>
                </c:pt>
                <c:pt idx="234">
                  <c:v>0.45290000000000002</c:v>
                </c:pt>
                <c:pt idx="235">
                  <c:v>0.40500000000000003</c:v>
                </c:pt>
                <c:pt idx="236">
                  <c:v>0.42140000000000005</c:v>
                </c:pt>
                <c:pt idx="237">
                  <c:v>0.38640000000000008</c:v>
                </c:pt>
                <c:pt idx="238">
                  <c:v>0.39220000000000005</c:v>
                </c:pt>
                <c:pt idx="239">
                  <c:v>0.40810000000000002</c:v>
                </c:pt>
                <c:pt idx="240">
                  <c:v>0.41530000000000006</c:v>
                </c:pt>
                <c:pt idx="241">
                  <c:v>0.40610000000000002</c:v>
                </c:pt>
                <c:pt idx="242">
                  <c:v>0.39320000000000005</c:v>
                </c:pt>
                <c:pt idx="243">
                  <c:v>0.39270000000000005</c:v>
                </c:pt>
                <c:pt idx="244">
                  <c:v>0.39270000000000005</c:v>
                </c:pt>
                <c:pt idx="245">
                  <c:v>0.39270000000000005</c:v>
                </c:pt>
                <c:pt idx="246">
                  <c:v>0.39270000000000005</c:v>
                </c:pt>
                <c:pt idx="247">
                  <c:v>0.39270000000000005</c:v>
                </c:pt>
                <c:pt idx="248">
                  <c:v>0.39270000000000005</c:v>
                </c:pt>
                <c:pt idx="249">
                  <c:v>0.39270000000000005</c:v>
                </c:pt>
                <c:pt idx="250">
                  <c:v>0.39270000000000005</c:v>
                </c:pt>
                <c:pt idx="251">
                  <c:v>0.4037</c:v>
                </c:pt>
                <c:pt idx="252">
                  <c:v>0.41040000000000004</c:v>
                </c:pt>
              </c:numCache>
            </c:numRef>
          </c:val>
        </c:ser>
        <c:dLbls/>
        <c:axId val="104690432"/>
        <c:axId val="104691968"/>
      </c:areaChart>
      <c:dateAx>
        <c:axId val="104690432"/>
        <c:scaling>
          <c:orientation val="minMax"/>
        </c:scaling>
        <c:axPos val="b"/>
        <c:numFmt formatCode="m/d/yy" sourceLinked="1"/>
        <c:tickLblPos val="nextTo"/>
        <c:crossAx val="104691968"/>
        <c:crosses val="autoZero"/>
        <c:auto val="1"/>
        <c:lblOffset val="100"/>
        <c:baseTimeUnit val="days"/>
      </c:dateAx>
      <c:valAx>
        <c:axId val="104691968"/>
        <c:scaling>
          <c:orientation val="minMax"/>
        </c:scaling>
        <c:axPos val="l"/>
        <c:majorGridlines/>
        <c:numFmt formatCode="0.00%" sourceLinked="1"/>
        <c:tickLblPos val="nextTo"/>
        <c:crossAx val="10469043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Sheet1!$A$10:$A$1260</c:f>
              <c:numCache>
                <c:formatCode>m/d/yy</c:formatCode>
                <c:ptCount val="1251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</c:numCache>
            </c:numRef>
          </c:cat>
          <c:val>
            <c:numRef>
              <c:f>Sheet1!$B$10:$B$1260</c:f>
              <c:numCache>
                <c:formatCode>0.00%</c:formatCode>
                <c:ptCount val="1251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</c:numCache>
            </c:numRef>
          </c:val>
        </c:ser>
        <c:dLbls/>
        <c:axId val="104705024"/>
        <c:axId val="104801024"/>
      </c:areaChart>
      <c:dateAx>
        <c:axId val="104705024"/>
        <c:scaling>
          <c:orientation val="minMax"/>
        </c:scaling>
        <c:axPos val="b"/>
        <c:numFmt formatCode="m/d/yy" sourceLinked="1"/>
        <c:tickLblPos val="nextTo"/>
        <c:crossAx val="104801024"/>
        <c:crosses val="autoZero"/>
        <c:auto val="1"/>
        <c:lblOffset val="100"/>
        <c:baseTimeUnit val="days"/>
      </c:dateAx>
      <c:valAx>
        <c:axId val="104801024"/>
        <c:scaling>
          <c:orientation val="minMax"/>
        </c:scaling>
        <c:axPos val="l"/>
        <c:majorGridlines/>
        <c:numFmt formatCode="0.00%" sourceLinked="1"/>
        <c:tickLblPos val="nextTo"/>
        <c:crossAx val="10470502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New Year Hangover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January 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NYmorningHangov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1905000"/>
            <a:ext cx="5842000" cy="2755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Run at the Lows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12,000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60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b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headed for Full Unemployment at 5%-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Global Recovery a Driver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5-11-28 at 1.33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955800"/>
            <a:ext cx="7327900" cy="444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-Stuck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Mud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533400" y="11430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*Will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be stuck in a 30 basis point range until next Fed rate hike, even if it is a year off-creates great straddle selling opportunities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*GLOBAL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“RISK OFF” then drives yields back down to middle of recent range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*Junk Bonds ETF (HYG) still weak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due to energy issue defaults, MLP’s now yielding 10%-15%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*Non energy junk is starting to offer real value</a:t>
            </a: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*Junk crash highlighting risk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management, bringing new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focus on muni bond market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(TBT)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on any dip for more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strength in 2016, “RISK ON”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markets will return later in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the year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tuck_in_mud_2_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4177325"/>
            <a:ext cx="4114800" cy="21472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Yield (TLT) 2.26%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>took profits on the 12/$124-$127 vertical bear put debit spread</a:t>
            </a:r>
            <a:br>
              <a:rPr lang="en-US" dirty="0" smtClean="0"/>
            </a:br>
            <a:r>
              <a:rPr lang="en-US" dirty="0" smtClean="0"/>
              <a:t>rolled into 2/$126-129 vertical bear put debit spread</a:t>
            </a:r>
            <a:br>
              <a:rPr lang="en-US" dirty="0" smtClean="0"/>
            </a:br>
            <a:r>
              <a:rPr lang="en-US" dirty="0" smtClean="0"/>
              <a:t>went double long the 1/$125-$128 vertical bear put debit spread-</a:t>
            </a:r>
            <a:r>
              <a:rPr lang="en-US" sz="1600" b="1" dirty="0" smtClean="0"/>
              <a:t>expires in 7 trading days! </a:t>
            </a:r>
            <a:endParaRPr lang="en-US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648460"/>
            <a:ext cx="6578600" cy="49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6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2.24%</a:t>
            </a:r>
            <a:br>
              <a:rPr lang="en-US" sz="2400" dirty="0" smtClean="0"/>
            </a:br>
            <a:r>
              <a:rPr lang="en-US" sz="1800" dirty="0" smtClean="0"/>
              <a:t>2.35% Ceiling Holds, so will the 2.0% floor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82701"/>
            <a:ext cx="7061678" cy="534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Coincident Indicator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2" y="13589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7.73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79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7044905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-Rush to Cash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04800" y="1295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*Prospect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of small single digit returns for stocks in 2016 triggers big SELL in 2016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Selling ban expires for $125 billion worth of stocks on Friday, prompts 7% selloff in Shanghai, Beijing responds with new $20 billion stock support plan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*Oil continues as a major driver of short term stock prices, will become a major positive when it turns-we are now all oil traders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*North Korean nuclear test triggers panic selling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*All global markets moving in synch now, which means DOWN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*Traders dumping FANG stocks on tax loss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selling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*Investors looking forward to a 2016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earnings recovery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but multiple shrinkage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as rising interest rates eat into valuations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813aqov5wc2j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4517872"/>
            <a:ext cx="3657600" cy="205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06 at 6.54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219200"/>
            <a:ext cx="8077200" cy="53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237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Cash Until the New Year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457200" y="1676400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1.77</a:t>
            </a:r>
            <a:r>
              <a:rPr lang="en-US" sz="22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7.73</a:t>
            </a:r>
            <a:r>
              <a:rPr lang="en-US" sz="22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  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+3.00%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6.62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*May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1.77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37.94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+193.45%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5.96% short of all-time high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37.70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905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500-Breakdown!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took profits on long the 12/$185-$190 vertical bull debit spread</a:t>
            </a:r>
            <a:b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rolled into long 1/$185-$190 call spread-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days to expiration!</a:t>
            </a:r>
            <a:endParaRPr lang="en-US"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7377" y="1447800"/>
            <a:ext cx="6843623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38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 of 200-Day Moving Average!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87632"/>
            <a:ext cx="7086600" cy="53655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Spike is Here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45326"/>
            <a:ext cx="7010400" cy="5307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 long at $23.69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cintosh HD:Users:randybronte:Desktop:s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1596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828085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0668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589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of the Week (SCTY)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investment tax credit extended 5 years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pour $125 billion into new solar investment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0676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Disney Co. (DIS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1/$100-$105 vertical bull call debit spread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“Star Wars” Kicks in but stock didn’t-Signal for sick market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7256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1/$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52.50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bull call debit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3886" y="464403"/>
            <a:ext cx="6545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Small Cautiously Opportunistic Hedged Book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b="1" smtClean="0"/>
              <a:t>5.74% </a:t>
            </a:r>
            <a:r>
              <a:rPr lang="en-US" sz="2400" b="1" dirty="0" smtClean="0"/>
              <a:t>YTD</a:t>
            </a:r>
            <a:endParaRPr lang="en-US" sz="24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4963632"/>
              </p:ext>
            </p:extLst>
          </p:nvPr>
        </p:nvGraphicFramePr>
        <p:xfrm>
          <a:off x="533400" y="1752600"/>
          <a:ext cx="3745013" cy="4555218"/>
        </p:xfrm>
        <a:graphic>
          <a:graphicData uri="http://schemas.openxmlformats.org/drawingml/2006/table">
            <a:tbl>
              <a:tblPr/>
              <a:tblGrid>
                <a:gridCol w="2777699"/>
                <a:gridCol w="967314"/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2/$126-$129 puts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1/$125-$128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1/$185-$190 call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is-I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(XIV)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2/$95-$100 call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70681697"/>
              </p:ext>
            </p:extLst>
          </p:nvPr>
        </p:nvGraphicFramePr>
        <p:xfrm>
          <a:off x="5181600" y="2514600"/>
          <a:ext cx="3416300" cy="374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21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“One and Done” Means “Stay Away”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Bank Basket (KRE)-Same Here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(MTG), (RDN), (SIVB), (CFG), (CFR), (BXS)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8541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to Buy on a dip-Will bounce back fastest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113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iPhone production cut 30%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after Q1 earnings in April to avoid post Christmas dip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599"/>
            <a:ext cx="6906882" cy="52294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38" y="12065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1336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Entry Point setting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Load the boat at $50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nice entry point-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Load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boat at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41.04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356825" y="1375075"/>
            <a:ext cx="3281100" cy="490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12066106"/>
              </p:ext>
            </p:extLst>
          </p:nvPr>
        </p:nvGraphicFramePr>
        <p:xfrm>
          <a:off x="609600" y="1676400"/>
          <a:ext cx="8077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-Could Be a Boring Year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457200" y="10668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Japan QE asset expansion knocks the stuffing out of the yen, with no increase in overall amount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*European consensus is for new no additional QE in 2016, just a continuance of existing levels, could lead to stable or rising Euro 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*Low improvement in European economies could lend further Euro support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*If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Fed goes with “one and done” on rate rises, the strong dollar will take an extended vacation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*With no interest rate moves anywhere,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this could be a year of low volatility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for currencies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*Only hope is for a commodity recovery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 bring emerging currencies back to life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992" y="4191000"/>
            <a:ext cx="3660168" cy="205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(EUO)-Short a Double Position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BUY at bottom of the range-no breakdown this time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351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Index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FXC)-Commodity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Disaster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199"/>
            <a:ext cx="7113438" cy="53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32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-More QE Coming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12/$82-$84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bear put debit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37" y="1143000"/>
            <a:ext cx="7262963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Japanese Yen ETF (YCS)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(FXA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(CYB)-Selling Off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25369"/>
            <a:ext cx="7137400" cy="54040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05988"/>
            <a:ext cx="7295071" cy="55234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3810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+38.05%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8923684"/>
              </p:ext>
            </p:extLst>
          </p:nvPr>
        </p:nvGraphicFramePr>
        <p:xfrm>
          <a:off x="609600" y="15240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Armageddon is Here!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371600"/>
            <a:ext cx="8153399" cy="66897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/>
              <a:t>*</a:t>
            </a:r>
            <a:r>
              <a:rPr lang="en-US" sz="1600" b="1" i="1" dirty="0" smtClean="0"/>
              <a:t>El nino </a:t>
            </a:r>
            <a:r>
              <a:rPr lang="en-US" sz="1600" dirty="0" smtClean="0"/>
              <a:t>brought unusually warm in the US east and Midwest, taking natural gas down to new 13 year lows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*Cushing, Oklahoma is full, and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contangos</a:t>
            </a:r>
            <a:r>
              <a:rPr lang="en-US" sz="1600" b="1" i="1" dirty="0" smtClean="0"/>
              <a:t> </a:t>
            </a:r>
            <a:r>
              <a:rPr lang="en-US" sz="1600" dirty="0" smtClean="0"/>
              <a:t>are exploding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*Market is now looking at $32 a barrel, and then $20 on a spike</a:t>
            </a:r>
            <a:r>
              <a:rPr lang="en-US" sz="1600" dirty="0"/>
              <a:t> </a:t>
            </a:r>
            <a:r>
              <a:rPr lang="en-US" sz="1600" dirty="0" smtClean="0"/>
              <a:t>down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*Saudi Arabia looking to crush prices as enemy Iran brings new supplies on the the market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*50 tankers anchored in the Gulf, possibly 100 world wide, unable to unload due to lack of storage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*Three dozen companies file for bankruptcy in</a:t>
            </a:r>
            <a:br>
              <a:rPr lang="en-US" sz="1600" dirty="0" smtClean="0"/>
            </a:br>
            <a:r>
              <a:rPr lang="en-US" sz="1600" dirty="0" smtClean="0"/>
              <a:t> North Dakota, many more to come, state</a:t>
            </a:r>
            <a:br>
              <a:rPr lang="en-US" sz="1600" dirty="0" smtClean="0"/>
            </a:br>
            <a:r>
              <a:rPr lang="en-US" sz="1600" dirty="0" smtClean="0"/>
              <a:t>motto becomes “Chapter 11’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*OPEC says $10 trillion in new energy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investment needed to avoid another oil spike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372" y="4419600"/>
            <a:ext cx="3712028" cy="19488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Won’t Bottom Until later in 2016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Run at the Lows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224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MLP’s (LINE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-Dividend Suspended!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Shares fall to option value-Entire industry has become high risk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long can they maintain leverage in the face of non-recovering oil prices?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7" y="14478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223" y="1371600"/>
            <a:ext cx="684362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98843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25946"/>
            <a:ext cx="7369355" cy="55796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5" y="1124494"/>
            <a:ext cx="7388045" cy="55938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74782"/>
            <a:ext cx="7436928" cy="56308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 on Warm Winter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-Run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Cover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533400" y="13414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*Prospect of small returns, China crash, and oil hugging the bottom starts 2016 in “RISK OFF” mode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*Selling now to buy back later, the burden of proof is now on the bulls, switching from buying dips to selling rallies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 of Japan expands QE to include ETF’s and other assets, further stimulating the global economy</a:t>
            </a:r>
            <a:b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*We may not see substantial new Euro QE in 2016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making Euro a buy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*Oil outlook is dire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getting a new lease on life as risk hedge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*New lows in ags despite the arrival of </a:t>
            </a:r>
            <a:r>
              <a:rPr lang="en-US" sz="1800" b="1" i="1" dirty="0" smtClean="0">
                <a:latin typeface="Calibri"/>
                <a:ea typeface="Calibri"/>
                <a:cs typeface="Calibri"/>
                <a:sym typeface="Calibri"/>
              </a:rPr>
              <a:t>el nino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Copper-New 6 Year Low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39" y="1143000"/>
            <a:ext cx="7262961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Carl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Icahn Slips on a Banana Peel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Rally Has Begun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76200" y="12652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*China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is the only large buyer of gold out there, raising reserves by 50% to 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1,743 metric tons since 2009, but holdings still at only 1.6% of total reserves, compared to 40%-60% for other industrialized countries-is long term bullish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*Russia is also a big buyer, as sanctions push them out of all dollar based assets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bottom will also call the bottom in the barbarous relic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, they’re all linked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*Commercial short positions have been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wound down to near zero. End of year effect,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or cause for a turn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*Will Indian buying be the tipping point,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when it appears?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gets new life as a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“RISK OFF” hedge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cintosh HD:Users:randybronte:Desktop:DSCN03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604135" cy="24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(GLD)-Nailed the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$95-$100 vertical bull call debit spread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00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4683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Volkswagen Effect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chapter of the “Clean Diesel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Scandal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589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Non Diesel Play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1794"/>
            <a:ext cx="7388045" cy="55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Bouncing Along a Bottom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1" y="13716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</a:t>
            </a:r>
            <a:r>
              <a:rPr lang="en-US" sz="1800" b="1" i="1" u="none" strike="noStrike" cap="none" baseline="0" dirty="0" smtClean="0">
                <a:solidFill>
                  <a:schemeClr val="tx1"/>
                </a:solidFill>
                <a:sym typeface="Arial"/>
              </a:rPr>
              <a:t>El</a:t>
            </a:r>
            <a:r>
              <a:rPr lang="en-US" sz="1800" b="1" i="1" u="none" strike="noStrike" cap="none" dirty="0" smtClean="0">
                <a:solidFill>
                  <a:schemeClr val="tx1"/>
                </a:solidFill>
                <a:sym typeface="Arial"/>
              </a:rPr>
              <a:t> nino 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coming through as </a:t>
            </a:r>
            <a:r>
              <a:rPr lang="en-US" sz="1800" dirty="0" smtClean="0">
                <a:solidFill>
                  <a:schemeClr val="tx1"/>
                </a:solidFill>
              </a:rPr>
              <a:t>the 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strongest in history</a:t>
            </a:r>
            <a:r>
              <a:rPr lang="en-US" sz="1800" dirty="0" smtClean="0"/>
              <a:t>, 5 consecutive days of heavy snow here in Nevada, 5 more to come. Sierras already have 130% of a full winter’s snow!</a:t>
            </a:r>
            <a:br>
              <a:rPr lang="en-US" sz="1800" dirty="0" smtClean="0"/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*Brings near perfect growing conditions in the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Midwest and prospects of another weak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year for </a:t>
            </a:r>
            <a:r>
              <a:rPr lang="en-US" sz="1800" i="0" u="none" strike="noStrike" cap="none" dirty="0" err="1" smtClean="0">
                <a:sym typeface="Arial"/>
              </a:rPr>
              <a:t>ag</a:t>
            </a:r>
            <a:r>
              <a:rPr lang="en-US" sz="1800" i="0" u="none" strike="noStrike" cap="none" dirty="0" smtClean="0">
                <a:sym typeface="Arial"/>
              </a:rPr>
              <a:t> prices in 2016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*The world will over produce wheat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for a third consecutive year, 732 million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tonne supple </a:t>
            </a:r>
            <a:r>
              <a:rPr lang="en-US" sz="1800" i="0" u="none" strike="noStrike" cap="none" dirty="0" err="1" smtClean="0">
                <a:sym typeface="Arial"/>
              </a:rPr>
              <a:t>vs</a:t>
            </a:r>
            <a:r>
              <a:rPr lang="en-US" sz="1800" i="0" u="none" strike="noStrike" cap="none" dirty="0" smtClean="0">
                <a:sym typeface="Arial"/>
              </a:rPr>
              <a:t> 711 tonne demand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tx1"/>
                </a:solidFill>
              </a:rPr>
              <a:t>*Brazilian soybean crop starting to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fail because of El Nino cased lack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of rain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DSCN00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2514600"/>
            <a:ext cx="2627697" cy="3962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Chart of the Year-The Presidential Cycle</a:t>
            </a:r>
            <a:endParaRPr lang="en-US" sz="2800" b="1" dirty="0"/>
          </a:p>
        </p:txBody>
      </p:sp>
      <p:pic>
        <p:nvPicPr>
          <p:cNvPr id="4" name="Picture 3" descr="Screen Shot 2015-12-30 at 8.0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164357"/>
            <a:ext cx="8534400" cy="56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31016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66948"/>
            <a:ext cx="7315200" cy="553865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3288"/>
            <a:ext cx="7412487" cy="56123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New Lows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Good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381000" y="10366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*Late stage home price revival should continue for years, home shortages becoming endemic on coasts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mortgage rates actually fall after Fed rate rise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existing home sales down a shocking -10.5%, new paperwork disclosures at closing blamed, pending home sales down 0.9%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 November new home sales up +4.3% to 490,000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*Millennials finally started to move to the suburbs in large numbers, are now one third of the home buying market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*Flat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modestly rising rates will allow home prices to continue grinding up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*Rising rents forcing millennials into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first time home purchases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051" y="4724400"/>
            <a:ext cx="3337349" cy="182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5.2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Denver, San Francisco,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5-12-30 at 3.32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371600"/>
            <a:ext cx="7772400" cy="52548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065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685800" y="20574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rallies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top is in, 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rallies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buy (TBT)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*Commodities-stand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aside,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buy the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next oil down leg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short the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Yen and Euro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rallies,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-sell short spikes over $20 through (XIV)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*The Ags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avoid the disaster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 Well Earned Rest and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Spend Your Profits!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20,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JOB THIS YEAR TEAM!!</a:t>
            </a: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1348412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551562"/>
            <a:ext cx="8001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Buys:</a:t>
            </a:r>
          </a:p>
          <a:p>
            <a:endParaRPr lang="en-US" sz="2000" dirty="0"/>
          </a:p>
          <a:p>
            <a:r>
              <a:rPr lang="is-IS" sz="2000" dirty="0"/>
              <a:t>Apple (AAPL)                </a:t>
            </a:r>
            <a:r>
              <a:rPr lang="is-IS" sz="2000" dirty="0" smtClean="0"/>
              <a:t>              $</a:t>
            </a:r>
            <a:r>
              <a:rPr lang="is-IS" sz="2000" dirty="0"/>
              <a:t>100        Target to $112</a:t>
            </a:r>
          </a:p>
          <a:p>
            <a:r>
              <a:rPr lang="is-IS" sz="2000" dirty="0"/>
              <a:t>Expeditors Int (EXPE)       </a:t>
            </a:r>
            <a:r>
              <a:rPr lang="is-IS" sz="2000" dirty="0" smtClean="0"/>
              <a:t>         </a:t>
            </a:r>
            <a:r>
              <a:rPr lang="is-IS" sz="2000" dirty="0"/>
              <a:t>$43          Target to $49</a:t>
            </a:r>
          </a:p>
          <a:p>
            <a:r>
              <a:rPr lang="is-IS" sz="2000" dirty="0"/>
              <a:t>Royal Caribbean (RCL)       </a:t>
            </a:r>
            <a:r>
              <a:rPr lang="is-IS" sz="2000" dirty="0" smtClean="0"/>
              <a:t>       </a:t>
            </a:r>
            <a:r>
              <a:rPr lang="is-IS" sz="2000" dirty="0"/>
              <a:t>$95          Target to $105</a:t>
            </a:r>
          </a:p>
          <a:p>
            <a:r>
              <a:rPr lang="is-IS" sz="2000" dirty="0"/>
              <a:t>Becton Dickinson (BDX)      </a:t>
            </a:r>
            <a:r>
              <a:rPr lang="is-IS" sz="2000" dirty="0" smtClean="0"/>
              <a:t>      $</a:t>
            </a:r>
            <a:r>
              <a:rPr lang="is-IS" sz="2000" dirty="0"/>
              <a:t>150        </a:t>
            </a:r>
            <a:r>
              <a:rPr lang="is-IS" sz="2000" dirty="0" smtClean="0"/>
              <a:t>Target </a:t>
            </a:r>
            <a:r>
              <a:rPr lang="is-IS" sz="2000" dirty="0"/>
              <a:t>to $158</a:t>
            </a:r>
          </a:p>
          <a:p>
            <a:r>
              <a:rPr lang="is-IS" sz="2000" dirty="0"/>
              <a:t>Dycom Industries (DY)       </a:t>
            </a:r>
            <a:r>
              <a:rPr lang="is-IS" sz="2000" dirty="0" smtClean="0"/>
              <a:t>        </a:t>
            </a:r>
            <a:r>
              <a:rPr lang="is-IS" sz="2000" dirty="0"/>
              <a:t>$73          </a:t>
            </a:r>
            <a:r>
              <a:rPr lang="is-IS" sz="2000" dirty="0" smtClean="0"/>
              <a:t>Target </a:t>
            </a:r>
            <a:r>
              <a:rPr lang="is-IS" sz="2000" dirty="0"/>
              <a:t>to $83      </a:t>
            </a:r>
          </a:p>
          <a:p>
            <a:endParaRPr lang="is-IS" sz="2000" dirty="0"/>
          </a:p>
          <a:p>
            <a:r>
              <a:rPr lang="en-US" sz="2400" b="1" u="sng" dirty="0"/>
              <a:t>Sells:</a:t>
            </a:r>
          </a:p>
          <a:p>
            <a:endParaRPr lang="en-US" sz="2000" dirty="0"/>
          </a:p>
          <a:p>
            <a:r>
              <a:rPr lang="is-IS" sz="2000" dirty="0"/>
              <a:t>Buffalo Wild Wings (BWLD)     </a:t>
            </a:r>
            <a:r>
              <a:rPr lang="is-IS" sz="2000" dirty="0" smtClean="0"/>
              <a:t>  $</a:t>
            </a:r>
            <a:r>
              <a:rPr lang="is-IS" sz="2000" dirty="0"/>
              <a:t>170       </a:t>
            </a:r>
            <a:r>
              <a:rPr lang="is-IS" sz="2000" dirty="0" smtClean="0"/>
              <a:t> </a:t>
            </a:r>
            <a:r>
              <a:rPr lang="is-IS" sz="2000" dirty="0"/>
              <a:t>Target to $150</a:t>
            </a:r>
          </a:p>
          <a:p>
            <a:r>
              <a:rPr lang="is-IS" sz="2000" dirty="0"/>
              <a:t>3M Co. (MMM)                </a:t>
            </a:r>
            <a:r>
              <a:rPr lang="is-IS" sz="2000" dirty="0" smtClean="0"/>
              <a:t>              $</a:t>
            </a:r>
            <a:r>
              <a:rPr lang="is-IS" sz="2000" dirty="0"/>
              <a:t>150        </a:t>
            </a:r>
            <a:r>
              <a:rPr lang="is-IS" sz="2000" dirty="0" smtClean="0"/>
              <a:t>Target </a:t>
            </a:r>
            <a:r>
              <a:rPr lang="is-IS" sz="2000" dirty="0"/>
              <a:t>to $140</a:t>
            </a:r>
          </a:p>
          <a:p>
            <a:r>
              <a:rPr lang="is-IS" sz="2000" dirty="0"/>
              <a:t>Alibaba Group (BABA)         </a:t>
            </a:r>
            <a:r>
              <a:rPr lang="is-IS" sz="2000" dirty="0" smtClean="0"/>
              <a:t>       </a:t>
            </a:r>
            <a:r>
              <a:rPr lang="is-IS" sz="2000" dirty="0"/>
              <a:t>$81          </a:t>
            </a:r>
            <a:r>
              <a:rPr lang="is-IS" sz="2000" dirty="0" smtClean="0"/>
              <a:t>Target </a:t>
            </a:r>
            <a:r>
              <a:rPr lang="is-IS" sz="2000" dirty="0"/>
              <a:t>to $74</a:t>
            </a:r>
          </a:p>
          <a:p>
            <a:r>
              <a:rPr lang="is-IS" sz="2000" dirty="0"/>
              <a:t>CF Industries (CF)          </a:t>
            </a:r>
            <a:r>
              <a:rPr lang="is-IS" sz="2000" dirty="0" smtClean="0"/>
              <a:t>             $</a:t>
            </a:r>
            <a:r>
              <a:rPr lang="is-IS" sz="2000" dirty="0"/>
              <a:t>50          </a:t>
            </a:r>
            <a:r>
              <a:rPr lang="is-IS" sz="2000" dirty="0" smtClean="0"/>
              <a:t>Target </a:t>
            </a:r>
            <a:r>
              <a:rPr lang="is-IS" sz="2000" dirty="0"/>
              <a:t>to $31</a:t>
            </a:r>
          </a:p>
          <a:p>
            <a:r>
              <a:rPr lang="is-IS" sz="2000" dirty="0"/>
              <a:t>Linkedin (LNKD)               </a:t>
            </a:r>
            <a:r>
              <a:rPr lang="is-IS" sz="2000" dirty="0" smtClean="0"/>
              <a:t>           </a:t>
            </a:r>
            <a:r>
              <a:rPr lang="is-IS" sz="2000" dirty="0"/>
              <a:t>$240        </a:t>
            </a:r>
            <a:r>
              <a:rPr lang="is-IS" sz="2000" dirty="0" smtClean="0"/>
              <a:t>Target </a:t>
            </a:r>
            <a:r>
              <a:rPr lang="is-IS" sz="2000" dirty="0"/>
              <a:t>to $200   </a:t>
            </a:r>
          </a:p>
          <a:p>
            <a:r>
              <a:rPr lang="en-US" sz="2000" dirty="0"/>
              <a:t>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Economy-Finding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its Footing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457200" y="12192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final raises rates 25 BP with unanimous decision, but follow with extremely dovish comments. How long until the next one?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*Strong dollar cut ES exports and cut GDP by 0.50% in 2015, but will be less of a problem in 2016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*German GDP set to rise thanks to stimulus of 1 million immigrants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*Japan bouncing back from mini recession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*Chinese government stimulates economy once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again, with $3.5 trillion in reserves will continue to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do so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 2016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once we get through New Year effects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is love foo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3733800"/>
            <a:ext cx="3276896" cy="274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8282</TotalTime>
  <Words>651</Words>
  <Application>Microsoft Office PowerPoint</Application>
  <PresentationFormat>On-screen Show (4:3)</PresentationFormat>
  <Paragraphs>126</Paragraphs>
  <Slides>77</Slides>
  <Notes>72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The Mad Hedge Fund Trader “The New Year Hangover”</vt:lpstr>
      <vt:lpstr>Trade Alert Performance Hiding in Cash Until the New Year</vt:lpstr>
      <vt:lpstr>Slide 2</vt:lpstr>
      <vt:lpstr>Paid Subscriber Trailing 12 Month Audited Return +41.04%</vt:lpstr>
      <vt:lpstr>Slide 4</vt:lpstr>
      <vt:lpstr>Strategy Outlook-Run For Cover</vt:lpstr>
      <vt:lpstr>Chart of the Year-The Presidential Cycle</vt:lpstr>
      <vt:lpstr>The Bill Davis View A $1,500 Upgrade for the Mad Day Trader Service </vt:lpstr>
      <vt:lpstr>The Global Economy-Finding its Footing</vt:lpstr>
      <vt:lpstr>Weekly Jobless Claims – Another Run at the Lows -12,000 to 260,000 headed for Full Unemployment at 5%-Global Recovery a Driver</vt:lpstr>
      <vt:lpstr>Bonds-Stuck in the Mud</vt:lpstr>
      <vt:lpstr>Ten Year Treasury Yield (TLT) 2.26% took profits on the 12/$124-$127 vertical bear put debit spread rolled into 2/$126-129 vertical bear put debit spread went double long the 1/$125-$128 vertical bear put debit spread-expires in 7 trading days! </vt:lpstr>
      <vt:lpstr>Ten Year Treasury Yield ($TNX) 2.24% 2.35% Ceiling Holds, so will the 2.0% floor</vt:lpstr>
      <vt:lpstr>Junk Bonds (HYG) 9% Yield A Great Coincident Indicator</vt:lpstr>
      <vt:lpstr>2X Short Treasuries (TBT)-Big Trade of 2016? Back in “BUY” Territory </vt:lpstr>
      <vt:lpstr>Emerging Market Debt (ELD) 7.73% Yield- </vt:lpstr>
      <vt:lpstr>Municipal Bonds (MUB)-1.67% yield  Mix of AAA, AA, and A rated bonds-flight to safety</vt:lpstr>
      <vt:lpstr>Stocks-Rush to Cash</vt:lpstr>
      <vt:lpstr>Slide 18</vt:lpstr>
      <vt:lpstr>S&amp;P 500-Breakdown!  took profits on long the 12/$185-$190 vertical bull debit spread rolled into long 1/$185-$190 call spread-7 days to expiration!</vt:lpstr>
      <vt:lpstr>Dow Average- </vt:lpstr>
      <vt:lpstr>NASDAQ (QQQ)-Break of 200-Day Moving Average!</vt:lpstr>
      <vt:lpstr>(VIX)-The Spike is Here</vt:lpstr>
      <vt:lpstr>(XIV)-Velocity Shares Daily Inverse VIX Short Term ETN 10% long at $23.69 </vt:lpstr>
      <vt:lpstr>Russell 2000 (IWM)- </vt:lpstr>
      <vt:lpstr>Technology Sector SPDR (XLK), (ROM) (AAPL), (MSFT), (VZ), (T), (FB), (IBM)  </vt:lpstr>
      <vt:lpstr>Stock of the Week (SCTY) Solar investment tax credit extended 5 years will pour $125 billion into new solar investment  </vt:lpstr>
      <vt:lpstr>Walt Disney Co. (DIS) stopped out of long the 1/$100-$105 vertical bull call debit spread “Star Wars” Kicks in but stock didn’t-Signal for sick market</vt:lpstr>
      <vt:lpstr>Microsoft (MSFT) took profits on long the 1/$50-$52.50 vertical bull call debit spread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Financial Select SPDR (XLF)- “One and Done” Means “Stay Away” (BLK/B), (WFC), (JPM), (BAC), (C), (GS) </vt:lpstr>
      <vt:lpstr>Regional Bank Basket (KRE)-Same Here (MTG), (RDN), (SIVB), (CFG), (CFR), (BXS)</vt:lpstr>
      <vt:lpstr>Consumer Discretionary SPDR (XLY) Target to Buy on a dip-Will bounce back fastest (DIS), (AMZN), (HD), (CMCSA), (MCD), (SBUX)</vt:lpstr>
      <vt:lpstr>Apple (AAPL) –iPhone production cut 30% Back to waiting for the next real catalyst-the iPhone 7 Buy after Q1 earnings in April to avoid post Christmas dip</vt:lpstr>
      <vt:lpstr>Biotech iShares (IBB)-A Political Football in 2016 </vt:lpstr>
      <vt:lpstr>Europe Hedged Equity (HEDJ)up-Hedged Japan Equity Great Entry Point setting - Load the boat at $50 </vt:lpstr>
      <vt:lpstr>Japan (DXJ)-Hedged Japan Equity another nice entry point-Load the boat at $45</vt:lpstr>
      <vt:lpstr> China ($SSEC)- The Bad Boy Market and font of volatility</vt:lpstr>
      <vt:lpstr>Foreign Currencies-Could Be a Boring Year</vt:lpstr>
      <vt:lpstr>   Euro ($XEU), (FXE), (EUO)-Short a Double Position look to BUY at bottom of the range-no breakdown this time    </vt:lpstr>
      <vt:lpstr>  Long Dollar Index (UUP)-Topping out    </vt:lpstr>
      <vt:lpstr>   Canadian Dollar (FXC)-Commodity Disaster   </vt:lpstr>
      <vt:lpstr>Japanese Yen (FXY)-More QE Coming took profits on long 12/$82-$84 vertical bear put debit spread</vt:lpstr>
      <vt:lpstr>Short Japanese Yen ETF (YCS)</vt:lpstr>
      <vt:lpstr>Australian Dollar (FXA)</vt:lpstr>
      <vt:lpstr>Chinese Yuan- (CYB)-Selling Off on Stock Crash</vt:lpstr>
      <vt:lpstr>Emerging Market Currencies (CEW)  </vt:lpstr>
      <vt:lpstr>Energy-Armageddon is Here!</vt:lpstr>
      <vt:lpstr>Oil-Won’t Bottom Until later in 2016 A New Run at the Lows </vt:lpstr>
      <vt:lpstr>United States Oil Fund (USO)</vt:lpstr>
      <vt:lpstr>Energy Select Sector SPDR (XLE) (XOM), (CVX), (SLB), (KMI), (EOG), (COP) </vt:lpstr>
      <vt:lpstr>MLP’s (LINE)-Dividend Suspended! Shares fall to option value-Entire industry has become high risk how long can they maintain leverage in the face of non-recovering oil prices?</vt:lpstr>
      <vt:lpstr>Alerian MLP ETF (AMLP)- Basket Approach is the Only Safe Play here</vt:lpstr>
      <vt:lpstr>Exxon (XOM)- </vt:lpstr>
      <vt:lpstr>Occidental Petroleum (OXY)-  </vt:lpstr>
      <vt:lpstr>Conoco Phillips (COP)- </vt:lpstr>
      <vt:lpstr>Natural Gas (UNG)-New Lows on Warm Winter</vt:lpstr>
      <vt:lpstr> Copper-New 6 Year Low  </vt:lpstr>
      <vt:lpstr>Freeport McMoRan (FCX)- Carl Icahn Slips on a Banana Peel  </vt:lpstr>
      <vt:lpstr>Precious Metals-The Rally Has Begun</vt:lpstr>
      <vt:lpstr>Gold (GLD)-Nailed the Breakout!! Long the $95-$100 vertical bull call debit spread</vt:lpstr>
      <vt:lpstr>Market Vectors Gold Miners ETF- (GDX) </vt:lpstr>
      <vt:lpstr>Silver (SLV)-</vt:lpstr>
      <vt:lpstr>Silver Miners (SIL)</vt:lpstr>
      <vt:lpstr>Platinum (PPLT)-The Volkswagen Effect new chapter of the “Clean Diesel” Scandal</vt:lpstr>
      <vt:lpstr>Palladium (PALL)-The Non Diesel Play</vt:lpstr>
      <vt:lpstr>Agriculture-Also Bouncing Along a Bottom</vt:lpstr>
      <vt:lpstr>(CORN) – New Lows!</vt:lpstr>
      <vt:lpstr>(WEAT)-New Lows!</vt:lpstr>
      <vt:lpstr>Ag Commodities ETF (DBA)- New Lows</vt:lpstr>
      <vt:lpstr>Real Estate-Looking Good</vt:lpstr>
      <vt:lpstr>July S&amp;P/Case–Shiller Home Price Index +5.2% YOY, Denver, San Francisco, Dallas</vt:lpstr>
      <vt:lpstr>US Home Construction Index (ITB) (DHI), (LEN), (PHM), (TOL), (NVR)   </vt:lpstr>
      <vt:lpstr>Trade Sheet So What Do We Do About All This?</vt:lpstr>
      <vt:lpstr> Take a Well Earned Rest and  Spend Your Profits!  Next Strategy Webinar  12:00 EST Wednesday,  January 20, 2016  San Francisco, CA  USA!  GREAT JOB THIS YEAR TEAM!!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1876</cp:revision>
  <cp:lastPrinted>2015-11-22T19:21:27Z</cp:lastPrinted>
  <dcterms:created xsi:type="dcterms:W3CDTF">2015-02-05T17:12:57Z</dcterms:created>
  <dcterms:modified xsi:type="dcterms:W3CDTF">2016-01-06T17:23:42Z</dcterms:modified>
</cp:coreProperties>
</file>