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0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5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8" d="100"/>
          <a:sy n="68" d="100"/>
        </p:scale>
        <p:origin x="12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Webinar – February 10, 2016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smtClean="0"/>
              <a:t>The best set ups will</a:t>
            </a:r>
            <a:br>
              <a:rPr lang="en-US" dirty="0" smtClean="0"/>
            </a:br>
            <a:r>
              <a:rPr lang="en-US" dirty="0" smtClean="0"/>
              <a:t>have an extreme gap move.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0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u="sng" dirty="0" smtClean="0"/>
              <a:t>Scenarios: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Gap Up &amp; Fills Gap</a:t>
            </a:r>
            <a:br>
              <a:rPr lang="en-US" dirty="0" smtClean="0"/>
            </a:br>
            <a:r>
              <a:rPr lang="en-US" dirty="0" smtClean="0"/>
              <a:t>Gaps Up &amp; Continues Up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Gaps Down &amp; Fills Gap</a:t>
            </a:r>
            <a:br>
              <a:rPr lang="en-US" dirty="0" smtClean="0"/>
            </a:br>
            <a:r>
              <a:rPr lang="en-US" dirty="0" smtClean="0"/>
              <a:t>Gaps Down &amp; Continues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0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 smtClean="0"/>
              <a:t>How can you tell which</a:t>
            </a:r>
            <a:br>
              <a:rPr lang="en-US" dirty="0" smtClean="0"/>
            </a:br>
            <a:r>
              <a:rPr lang="en-US" dirty="0" smtClean="0"/>
              <a:t>one it will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0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 smtClean="0"/>
              <a:t>After a stock gaps off</a:t>
            </a:r>
            <a:br>
              <a:rPr lang="en-US" dirty="0" smtClean="0"/>
            </a:br>
            <a:r>
              <a:rPr lang="en-US" dirty="0" smtClean="0"/>
              <a:t>earnings, mark the high</a:t>
            </a:r>
            <a:br>
              <a:rPr lang="en-US" dirty="0" smtClean="0"/>
            </a:br>
            <a:r>
              <a:rPr lang="en-US" dirty="0" smtClean="0"/>
              <a:t>and low of the 1</a:t>
            </a:r>
            <a:r>
              <a:rPr lang="en-US" baseline="30000" dirty="0" smtClean="0"/>
              <a:t>st</a:t>
            </a:r>
            <a:r>
              <a:rPr lang="en-US" dirty="0" smtClean="0"/>
              <a:t> bar on</a:t>
            </a:r>
            <a:br>
              <a:rPr lang="en-US" dirty="0" smtClean="0"/>
            </a:br>
            <a:r>
              <a:rPr lang="en-US" dirty="0" smtClean="0"/>
              <a:t>a 60 minute chart</a:t>
            </a:r>
            <a:br>
              <a:rPr lang="en-US" dirty="0" smtClean="0"/>
            </a:br>
            <a:r>
              <a:rPr lang="en-US" dirty="0" smtClean="0"/>
              <a:t>and trade in the</a:t>
            </a:r>
            <a:br>
              <a:rPr lang="en-US" dirty="0" smtClean="0"/>
            </a:br>
            <a:r>
              <a:rPr lang="en-US" dirty="0" smtClean="0"/>
              <a:t>direction of the violation.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9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5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5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60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22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36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72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5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0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7162"/>
          </a:xfrm>
        </p:spPr>
        <p:txBody>
          <a:bodyPr/>
          <a:lstStyle/>
          <a:p>
            <a:r>
              <a:rPr lang="en-US" dirty="0" smtClean="0"/>
              <a:t>On the last webinar, we looked</a:t>
            </a:r>
            <a:br>
              <a:rPr lang="en-US" dirty="0" smtClean="0"/>
            </a:br>
            <a:r>
              <a:rPr lang="en-US" dirty="0" smtClean="0"/>
              <a:t>at the markets from the bigger</a:t>
            </a:r>
            <a:br>
              <a:rPr lang="en-US" dirty="0" smtClean="0"/>
            </a:br>
            <a:r>
              <a:rPr lang="en-US" dirty="0" smtClean="0"/>
              <a:t>picture and today I would</a:t>
            </a:r>
            <a:br>
              <a:rPr lang="en-US" dirty="0" smtClean="0"/>
            </a:br>
            <a:r>
              <a:rPr lang="en-US" dirty="0" smtClean="0"/>
              <a:t>like to revisit that and</a:t>
            </a:r>
            <a:br>
              <a:rPr lang="en-US" dirty="0" smtClean="0"/>
            </a:br>
            <a:r>
              <a:rPr lang="en-US" dirty="0" smtClean="0"/>
              <a:t>look at the S &amp; P 500</a:t>
            </a:r>
            <a:br>
              <a:rPr lang="en-US" dirty="0" smtClean="0"/>
            </a:br>
            <a:r>
              <a:rPr lang="en-US" dirty="0" smtClean="0"/>
              <a:t>and the QQQ.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3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r>
              <a:rPr lang="en-US" dirty="0" smtClean="0"/>
              <a:t>Granddaddy of</a:t>
            </a:r>
            <a:br>
              <a:rPr lang="en-US" dirty="0" smtClean="0"/>
            </a:br>
            <a:r>
              <a:rPr lang="en-US" dirty="0" smtClean="0"/>
              <a:t>Earnings Moves …</a:t>
            </a:r>
            <a:br>
              <a:rPr lang="en-US" dirty="0" smtClean="0"/>
            </a:br>
            <a:r>
              <a:rPr lang="en-US" dirty="0" smtClean="0"/>
              <a:t>LNKD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11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dirty="0" smtClean="0"/>
              <a:t>I want to show some</a:t>
            </a:r>
            <a:br>
              <a:rPr lang="en-US" dirty="0" smtClean="0"/>
            </a:br>
            <a:r>
              <a:rPr lang="en-US" dirty="0" smtClean="0"/>
              <a:t>charts the day before</a:t>
            </a:r>
            <a:br>
              <a:rPr lang="en-US" dirty="0" smtClean="0"/>
            </a:br>
            <a:r>
              <a:rPr lang="en-US" dirty="0" smtClean="0"/>
              <a:t>earnings.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62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0678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92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83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 smtClean="0"/>
              <a:t>Let’s look at LNKD</a:t>
            </a:r>
            <a:br>
              <a:rPr lang="en-US" dirty="0" smtClean="0"/>
            </a:br>
            <a:r>
              <a:rPr lang="en-US" i="1" dirty="0" smtClean="0"/>
              <a:t>After</a:t>
            </a:r>
            <a:r>
              <a:rPr lang="en-US" dirty="0" smtClean="0"/>
              <a:t> Earnings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36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51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90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09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08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6324600"/>
          </a:xfrm>
        </p:spPr>
        <p:txBody>
          <a:bodyPr/>
          <a:lstStyle/>
          <a:p>
            <a:r>
              <a:rPr lang="en-US" dirty="0" smtClean="0"/>
              <a:t>One way to enter a trade</a:t>
            </a:r>
            <a:br>
              <a:rPr lang="en-US" dirty="0" smtClean="0"/>
            </a:br>
            <a:r>
              <a:rPr lang="en-US" dirty="0" smtClean="0"/>
              <a:t>like this is to scale</a:t>
            </a:r>
            <a:br>
              <a:rPr lang="en-US" dirty="0" smtClean="0"/>
            </a:br>
            <a:r>
              <a:rPr lang="en-US" dirty="0" smtClean="0"/>
              <a:t>down to a 10 minute</a:t>
            </a:r>
            <a:br>
              <a:rPr lang="en-US" dirty="0" smtClean="0"/>
            </a:br>
            <a:r>
              <a:rPr lang="en-US" dirty="0" smtClean="0"/>
              <a:t>chart and get short</a:t>
            </a:r>
            <a:br>
              <a:rPr lang="en-US" dirty="0" smtClean="0"/>
            </a:br>
            <a:r>
              <a:rPr lang="en-US" dirty="0" smtClean="0"/>
              <a:t>when it is gets overbought.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2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98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91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278562"/>
          </a:xfrm>
        </p:spPr>
        <p:txBody>
          <a:bodyPr/>
          <a:lstStyle/>
          <a:p>
            <a:r>
              <a:rPr lang="en-US" dirty="0" smtClean="0"/>
              <a:t>Pre Earnings Trade:</a:t>
            </a:r>
            <a:br>
              <a:rPr lang="en-US" dirty="0" smtClean="0"/>
            </a:br>
            <a:r>
              <a:rPr lang="en-US" dirty="0" smtClean="0"/>
              <a:t>Debit Spread –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 192.50 Put $12.40 - $83</a:t>
            </a:r>
            <a:br>
              <a:rPr lang="en-US" dirty="0" smtClean="0"/>
            </a:br>
            <a:r>
              <a:rPr lang="en-US" dirty="0" smtClean="0"/>
              <a:t>S $182.50 Put  $8.50 – 73.60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$3.90  -  $9.40</a:t>
            </a:r>
            <a:br>
              <a:rPr lang="en-US" dirty="0" smtClean="0"/>
            </a:br>
            <a:r>
              <a:rPr lang="en-US" dirty="0" smtClean="0"/>
              <a:t>Net = $5.50 or 141%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83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 smtClean="0"/>
              <a:t>Lottery Trade: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OI    Vol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130 Put	</a:t>
            </a:r>
            <a:r>
              <a:rPr lang="en-US" dirty="0" smtClean="0"/>
              <a:t>   0.01     </a:t>
            </a:r>
            <a:r>
              <a:rPr lang="en-US" dirty="0"/>
              <a:t>6	140	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130 Put     20.73  541	140	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80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Thanks for watching!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Bill Davis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Mad Day Trader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February 10, 2016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 davismdt@gmail.com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9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 smtClean="0"/>
              <a:t>Because we are in Earnings </a:t>
            </a:r>
            <a:br>
              <a:rPr lang="en-US" dirty="0" smtClean="0"/>
            </a:br>
            <a:r>
              <a:rPr lang="en-US" dirty="0" smtClean="0"/>
              <a:t>Season, I want to discuss</a:t>
            </a:r>
            <a:br>
              <a:rPr lang="en-US" dirty="0" smtClean="0"/>
            </a:br>
            <a:r>
              <a:rPr lang="en-US" dirty="0" smtClean="0"/>
              <a:t>earnings and trading</a:t>
            </a:r>
            <a:br>
              <a:rPr lang="en-US" dirty="0" smtClean="0"/>
            </a:br>
            <a:r>
              <a:rPr lang="en-US" dirty="0" smtClean="0"/>
              <a:t>off earnings.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3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smtClean="0"/>
              <a:t>I do NOT advocate trading</a:t>
            </a:r>
            <a:br>
              <a:rPr lang="en-US" dirty="0" smtClean="0"/>
            </a:br>
            <a:r>
              <a:rPr lang="en-US" dirty="0" smtClean="0"/>
              <a:t>before earnings.  That is</a:t>
            </a:r>
            <a:br>
              <a:rPr lang="en-US" dirty="0" smtClean="0"/>
            </a:br>
            <a:r>
              <a:rPr lang="en-US" dirty="0" smtClean="0"/>
              <a:t>because the option</a:t>
            </a:r>
            <a:br>
              <a:rPr lang="en-US" dirty="0" smtClean="0"/>
            </a:br>
            <a:r>
              <a:rPr lang="en-US" dirty="0" smtClean="0"/>
              <a:t>premiums are inflated</a:t>
            </a:r>
            <a:br>
              <a:rPr lang="en-US" dirty="0" smtClean="0"/>
            </a:br>
            <a:r>
              <a:rPr lang="en-US" dirty="0" smtClean="0"/>
              <a:t>by the market makers.</a:t>
            </a:r>
            <a:br>
              <a:rPr lang="en-US" dirty="0" smtClean="0"/>
            </a:br>
            <a:r>
              <a:rPr lang="en-US" dirty="0" smtClean="0"/>
              <a:t>The market makers know</a:t>
            </a:r>
            <a:br>
              <a:rPr lang="en-US" dirty="0" smtClean="0"/>
            </a:br>
            <a:r>
              <a:rPr lang="en-US" dirty="0" smtClean="0"/>
              <a:t>that people will straddle</a:t>
            </a:r>
            <a:br>
              <a:rPr lang="en-US" dirty="0" smtClean="0"/>
            </a:br>
            <a:r>
              <a:rPr lang="en-US" dirty="0" smtClean="0"/>
              <a:t>a stock, so they inflate</a:t>
            </a:r>
            <a:br>
              <a:rPr lang="en-US" dirty="0" smtClean="0"/>
            </a:br>
            <a:r>
              <a:rPr lang="en-US" dirty="0" smtClean="0"/>
              <a:t>the premiums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6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smtClean="0"/>
              <a:t>If you have ever traded before</a:t>
            </a:r>
            <a:br>
              <a:rPr lang="en-US" dirty="0" smtClean="0"/>
            </a:br>
            <a:r>
              <a:rPr lang="en-US" dirty="0" smtClean="0"/>
              <a:t>earnings and wondered why</a:t>
            </a:r>
            <a:br>
              <a:rPr lang="en-US" dirty="0" smtClean="0"/>
            </a:br>
            <a:r>
              <a:rPr lang="en-US" dirty="0" smtClean="0"/>
              <a:t>the stock moved in your</a:t>
            </a:r>
            <a:br>
              <a:rPr lang="en-US" dirty="0" smtClean="0"/>
            </a:br>
            <a:r>
              <a:rPr lang="en-US" dirty="0" smtClean="0"/>
              <a:t>direction and you still lost</a:t>
            </a:r>
            <a:br>
              <a:rPr lang="en-US" dirty="0" smtClean="0"/>
            </a:br>
            <a:r>
              <a:rPr lang="en-US" dirty="0" smtClean="0"/>
              <a:t>money, that is the reason.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7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 smtClean="0"/>
              <a:t>Another key concept is</a:t>
            </a:r>
            <a:br>
              <a:rPr lang="en-US" dirty="0" smtClean="0"/>
            </a:br>
            <a:r>
              <a:rPr lang="en-US" dirty="0" smtClean="0"/>
              <a:t>that the price action</a:t>
            </a:r>
            <a:br>
              <a:rPr lang="en-US" dirty="0" smtClean="0"/>
            </a:br>
            <a:r>
              <a:rPr lang="en-US" dirty="0" smtClean="0"/>
              <a:t>the day before an</a:t>
            </a:r>
            <a:br>
              <a:rPr lang="en-US" dirty="0" smtClean="0"/>
            </a:br>
            <a:r>
              <a:rPr lang="en-US" dirty="0" smtClean="0"/>
              <a:t>earnings announcement</a:t>
            </a:r>
            <a:br>
              <a:rPr lang="en-US" dirty="0" smtClean="0"/>
            </a:br>
            <a:r>
              <a:rPr lang="en-US" dirty="0" smtClean="0"/>
              <a:t>typically has no</a:t>
            </a:r>
            <a:br>
              <a:rPr lang="en-US" dirty="0" smtClean="0"/>
            </a:br>
            <a:r>
              <a:rPr lang="en-US" dirty="0" smtClean="0"/>
              <a:t>bearing on the next</a:t>
            </a:r>
            <a:br>
              <a:rPr lang="en-US" dirty="0" smtClean="0"/>
            </a:br>
            <a:r>
              <a:rPr lang="en-US" dirty="0" smtClean="0"/>
              <a:t>day’s price 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4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6430962"/>
          </a:xfrm>
        </p:spPr>
        <p:txBody>
          <a:bodyPr/>
          <a:lstStyle/>
          <a:p>
            <a:r>
              <a:rPr lang="en-US" dirty="0" smtClean="0"/>
              <a:t>I believe you are better </a:t>
            </a:r>
            <a:br>
              <a:rPr lang="en-US" dirty="0" smtClean="0"/>
            </a:br>
            <a:r>
              <a:rPr lang="en-US" dirty="0" smtClean="0"/>
              <a:t>off trading </a:t>
            </a:r>
            <a:r>
              <a:rPr lang="en-US" i="1" u="sng" dirty="0" smtClean="0"/>
              <a:t>AFTER</a:t>
            </a:r>
            <a:r>
              <a:rPr lang="en-US" dirty="0" smtClean="0"/>
              <a:t> the</a:t>
            </a:r>
            <a:br>
              <a:rPr lang="en-US" dirty="0" smtClean="0"/>
            </a:br>
            <a:r>
              <a:rPr lang="en-US" dirty="0" smtClean="0"/>
              <a:t>announcement when</a:t>
            </a:r>
            <a:br>
              <a:rPr lang="en-US" dirty="0" smtClean="0"/>
            </a:br>
            <a:r>
              <a:rPr lang="en-US" dirty="0" smtClean="0"/>
              <a:t>the high implied</a:t>
            </a:r>
            <a:br>
              <a:rPr lang="en-US" dirty="0" smtClean="0"/>
            </a:br>
            <a:r>
              <a:rPr lang="en-US" dirty="0" smtClean="0"/>
              <a:t>volatility has been</a:t>
            </a:r>
            <a:br>
              <a:rPr lang="en-US" dirty="0" smtClean="0"/>
            </a:br>
            <a:r>
              <a:rPr lang="en-US" dirty="0" smtClean="0"/>
              <a:t>removed.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68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89</Words>
  <Application>Microsoft Office PowerPoint</Application>
  <PresentationFormat>On-screen Show (4:3)</PresentationFormat>
  <Paragraphs>21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On the last webinar, we looked at the markets from the bigger picture and today I would like to revisit that and look at the S &amp; P 500 and the QQQ.</vt:lpstr>
      <vt:lpstr>PowerPoint Presentation</vt:lpstr>
      <vt:lpstr>PowerPoint Presentation</vt:lpstr>
      <vt:lpstr>Because we are in Earnings  Season, I want to discuss earnings and trading off earnings. </vt:lpstr>
      <vt:lpstr>I do NOT advocate trading before earnings.  That is because the option premiums are inflated by the market makers. The market makers know that people will straddle a stock, so they inflate the premiums</vt:lpstr>
      <vt:lpstr>If you have ever traded before earnings and wondered why the stock moved in your direction and you still lost money, that is the reason.</vt:lpstr>
      <vt:lpstr>Another key concept is that the price action the day before an earnings announcement typically has no bearing on the next day’s price action.</vt:lpstr>
      <vt:lpstr>I believe you are better  off trading AFTER the announcement when the high implied volatility has been removed. </vt:lpstr>
      <vt:lpstr>The best set ups will have an extreme gap move.</vt:lpstr>
      <vt:lpstr>Scenarios:  Gap Up &amp; Fills Gap Gaps Up &amp; Continues Up  Gaps Down &amp; Fills Gap Gaps Down &amp; Continues Down</vt:lpstr>
      <vt:lpstr>How can you tell which one it will do?</vt:lpstr>
      <vt:lpstr>After a stock gaps off earnings, mark the high and low of the 1st bar on a 60 minute chart and trade in the direction of the violation.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Granddaddy of Earnings Moves … LNKD</vt:lpstr>
      <vt:lpstr>I want to show some charts the day before earnings.</vt:lpstr>
      <vt:lpstr>PowerPoint Presentation</vt:lpstr>
      <vt:lpstr>PowerPoint Presentation</vt:lpstr>
      <vt:lpstr>Let’s look at LNKD After Earnings …</vt:lpstr>
      <vt:lpstr>PowerPoint Presentation</vt:lpstr>
      <vt:lpstr>PowerPoint Presentation</vt:lpstr>
      <vt:lpstr>PowerPoint Presentation</vt:lpstr>
      <vt:lpstr>PowerPoint Presentation</vt:lpstr>
      <vt:lpstr>One way to enter a trade like this is to scale down to a 10 minute chart and get short when it is gets overbought.</vt:lpstr>
      <vt:lpstr>PowerPoint Presentation</vt:lpstr>
      <vt:lpstr>Pre Earnings Trade: Debit Spread –  B 192.50 Put $12.40 - $83 S $182.50 Put  $8.50 – 73.60                         $3.90  -  $9.40 Net = $5.50 or 141%</vt:lpstr>
      <vt:lpstr>Lottery Trade:                           OI    Vol   130 Put    0.01     6 140   130 Put     20.73  541 140   </vt:lpstr>
      <vt:lpstr>Thanks for watching!  Bill Davis Mad Day Trader February 10,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20</cp:revision>
  <dcterms:created xsi:type="dcterms:W3CDTF">2015-06-16T15:14:51Z</dcterms:created>
  <dcterms:modified xsi:type="dcterms:W3CDTF">2016-02-10T16:00:57Z</dcterms:modified>
</cp:coreProperties>
</file>