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8" r:id="rId3"/>
    <p:sldId id="259" r:id="rId4"/>
    <p:sldId id="260" r:id="rId5"/>
    <p:sldId id="261" r:id="rId6"/>
    <p:sldId id="262" r:id="rId7"/>
    <p:sldId id="263" r:id="rId8"/>
    <p:sldId id="264" r:id="rId9"/>
    <p:sldId id="265" r:id="rId10"/>
    <p:sldId id="266" r:id="rId11"/>
    <p:sldId id="267" r:id="rId12"/>
    <p:sldId id="269" r:id="rId13"/>
    <p:sldId id="270" r:id="rId14"/>
    <p:sldId id="268" r:id="rId15"/>
    <p:sldId id="271" r:id="rId16"/>
    <p:sldId id="272" r:id="rId17"/>
    <p:sldId id="273" r:id="rId18"/>
    <p:sldId id="274" r:id="rId19"/>
    <p:sldId id="275" r:id="rId20"/>
    <p:sldId id="286" r:id="rId21"/>
    <p:sldId id="287" r:id="rId22"/>
    <p:sldId id="288" r:id="rId23"/>
    <p:sldId id="289" r:id="rId24"/>
    <p:sldId id="290" r:id="rId25"/>
    <p:sldId id="276" r:id="rId26"/>
    <p:sldId id="277" r:id="rId27"/>
    <p:sldId id="278" r:id="rId28"/>
    <p:sldId id="279" r:id="rId29"/>
    <p:sldId id="280" r:id="rId30"/>
    <p:sldId id="281" r:id="rId31"/>
    <p:sldId id="282" r:id="rId32"/>
    <p:sldId id="283" r:id="rId33"/>
    <p:sldId id="284" r:id="rId34"/>
    <p:sldId id="285" r:id="rId35"/>
    <p:sldId id="257"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9399" autoAdjust="0"/>
  </p:normalViewPr>
  <p:slideViewPr>
    <p:cSldViewPr>
      <p:cViewPr varScale="1">
        <p:scale>
          <a:sx n="68" d="100"/>
          <a:sy n="68" d="100"/>
        </p:scale>
        <p:origin x="1234"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D26555-91A5-44A0-B104-A2EEE5B985E2}" type="datetimeFigureOut">
              <a:rPr lang="en-US" smtClean="0"/>
              <a:pPr/>
              <a:t>2/23/2016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9E94F4-AA9D-484B-B27F-CE0FFFD166B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39E94F4-AA9D-484B-B27F-CE0FFFD166B3}"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AE69FB-E9DF-4341-AC44-54B6C8BA672D}" type="datetimeFigureOut">
              <a:rPr lang="en-US" smtClean="0"/>
              <a:pPr/>
              <a:t>2/23/2016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8C2A0-44FB-46CE-9893-B1205134851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AE69FB-E9DF-4341-AC44-54B6C8BA672D}" type="datetimeFigureOut">
              <a:rPr lang="en-US" smtClean="0"/>
              <a:pPr/>
              <a:t>2/23/2016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8C2A0-44FB-46CE-9893-B1205134851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AE69FB-E9DF-4341-AC44-54B6C8BA672D}" type="datetimeFigureOut">
              <a:rPr lang="en-US" smtClean="0"/>
              <a:pPr/>
              <a:t>2/23/2016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8C2A0-44FB-46CE-9893-B1205134851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AE69FB-E9DF-4341-AC44-54B6C8BA672D}" type="datetimeFigureOut">
              <a:rPr lang="en-US" smtClean="0"/>
              <a:pPr/>
              <a:t>2/23/2016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8C2A0-44FB-46CE-9893-B1205134851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AE69FB-E9DF-4341-AC44-54B6C8BA672D}" type="datetimeFigureOut">
              <a:rPr lang="en-US" smtClean="0"/>
              <a:pPr/>
              <a:t>2/23/2016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8C2A0-44FB-46CE-9893-B1205134851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AE69FB-E9DF-4341-AC44-54B6C8BA672D}" type="datetimeFigureOut">
              <a:rPr lang="en-US" smtClean="0"/>
              <a:pPr/>
              <a:t>2/23/2016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68C2A0-44FB-46CE-9893-B1205134851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AE69FB-E9DF-4341-AC44-54B6C8BA672D}" type="datetimeFigureOut">
              <a:rPr lang="en-US" smtClean="0"/>
              <a:pPr/>
              <a:t>2/23/2016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68C2A0-44FB-46CE-9893-B1205134851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AE69FB-E9DF-4341-AC44-54B6C8BA672D}" type="datetimeFigureOut">
              <a:rPr lang="en-US" smtClean="0"/>
              <a:pPr/>
              <a:t>2/23/2016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68C2A0-44FB-46CE-9893-B1205134851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AE69FB-E9DF-4341-AC44-54B6C8BA672D}" type="datetimeFigureOut">
              <a:rPr lang="en-US" smtClean="0"/>
              <a:pPr/>
              <a:t>2/23/2016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68C2A0-44FB-46CE-9893-B1205134851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AE69FB-E9DF-4341-AC44-54B6C8BA672D}" type="datetimeFigureOut">
              <a:rPr lang="en-US" smtClean="0"/>
              <a:pPr/>
              <a:t>2/23/2016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68C2A0-44FB-46CE-9893-B1205134851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AE69FB-E9DF-4341-AC44-54B6C8BA672D}" type="datetimeFigureOut">
              <a:rPr lang="en-US" smtClean="0"/>
              <a:pPr/>
              <a:t>2/23/2016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68C2A0-44FB-46CE-9893-B1205134851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AE69FB-E9DF-4341-AC44-54B6C8BA672D}" type="datetimeFigureOut">
              <a:rPr lang="en-US" smtClean="0"/>
              <a:pPr/>
              <a:t>2/23/2016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68C2A0-44FB-46CE-9893-B1205134851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3276600"/>
          </a:xfrm>
        </p:spPr>
        <p:txBody>
          <a:bodyPr/>
          <a:lstStyle/>
          <a:p>
            <a:endParaRPr lang="en-US" dirty="0"/>
          </a:p>
        </p:txBody>
      </p:sp>
      <p:sp>
        <p:nvSpPr>
          <p:cNvPr id="3" name="Subtitle 2"/>
          <p:cNvSpPr>
            <a:spLocks noGrp="1"/>
          </p:cNvSpPr>
          <p:nvPr>
            <p:ph type="subTitle" idx="1"/>
          </p:nvPr>
        </p:nvSpPr>
        <p:spPr>
          <a:xfrm>
            <a:off x="381000" y="3657600"/>
            <a:ext cx="8229600" cy="2819400"/>
          </a:xfrm>
        </p:spPr>
        <p:txBody>
          <a:bodyPr/>
          <a:lstStyle/>
          <a:p>
            <a:r>
              <a:rPr lang="en-US" b="1" dirty="0" smtClean="0">
                <a:solidFill>
                  <a:schemeClr val="accent1">
                    <a:lumMod val="75000"/>
                  </a:schemeClr>
                </a:solidFill>
              </a:rPr>
              <a:t>Mad Day Trader</a:t>
            </a:r>
          </a:p>
          <a:p>
            <a:r>
              <a:rPr lang="en-US" b="1" dirty="0" smtClean="0">
                <a:solidFill>
                  <a:schemeClr val="accent1">
                    <a:lumMod val="75000"/>
                  </a:schemeClr>
                </a:solidFill>
              </a:rPr>
              <a:t>Bill Davis</a:t>
            </a:r>
          </a:p>
          <a:p>
            <a:r>
              <a:rPr lang="en-US" b="1" dirty="0" smtClean="0">
                <a:solidFill>
                  <a:schemeClr val="accent1">
                    <a:lumMod val="75000"/>
                  </a:schemeClr>
                </a:solidFill>
              </a:rPr>
              <a:t>Webinar – February 24, 2016</a:t>
            </a:r>
            <a:endParaRPr lang="en-US" b="1" dirty="0">
              <a:solidFill>
                <a:schemeClr val="accent1">
                  <a:lumMod val="75000"/>
                </a:schemeClr>
              </a:solidFill>
            </a:endParaRPr>
          </a:p>
        </p:txBody>
      </p:sp>
      <p:pic>
        <p:nvPicPr>
          <p:cNvPr id="1026" name="Picture 2" descr="C:\Users\Barry\Documents\Mad Day\3d-logo-official.png"/>
          <p:cNvPicPr>
            <a:picLocks noChangeAspect="1" noChangeArrowheads="1"/>
          </p:cNvPicPr>
          <p:nvPr/>
        </p:nvPicPr>
        <p:blipFill>
          <a:blip r:embed="rId3" cstate="print"/>
          <a:srcRect/>
          <a:stretch>
            <a:fillRect/>
          </a:stretch>
        </p:blipFill>
        <p:spPr bwMode="auto">
          <a:xfrm>
            <a:off x="235802" y="228601"/>
            <a:ext cx="8679598" cy="2514599"/>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1194879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
            <a:ext cx="9144000" cy="6781800"/>
          </a:xfrm>
          <a:prstGeom prst="rect">
            <a:avLst/>
          </a:prstGeom>
        </p:spPr>
      </p:pic>
    </p:spTree>
    <p:extLst>
      <p:ext uri="{BB962C8B-B14F-4D97-AF65-F5344CB8AC3E}">
        <p14:creationId xmlns:p14="http://schemas.microsoft.com/office/powerpoint/2010/main" val="1019319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525203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
            <a:ext cx="9143999" cy="6781800"/>
          </a:xfrm>
          <a:prstGeom prst="rect">
            <a:avLst/>
          </a:prstGeom>
        </p:spPr>
      </p:pic>
    </p:spTree>
    <p:extLst>
      <p:ext uri="{BB962C8B-B14F-4D97-AF65-F5344CB8AC3E}">
        <p14:creationId xmlns:p14="http://schemas.microsoft.com/office/powerpoint/2010/main" val="1688688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6430962"/>
          </a:xfrm>
        </p:spPr>
        <p:txBody>
          <a:bodyPr>
            <a:normAutofit/>
          </a:bodyPr>
          <a:lstStyle/>
          <a:p>
            <a:r>
              <a:rPr lang="en-US" sz="2800" i="1" dirty="0"/>
              <a:t>Received Tues @ 11:45 AM</a:t>
            </a:r>
            <a:r>
              <a:rPr lang="en-US" sz="2800" dirty="0"/>
              <a:t/>
            </a:r>
            <a:br>
              <a:rPr lang="en-US" sz="2800" dirty="0"/>
            </a:br>
            <a:r>
              <a:rPr lang="en-US" sz="2800" dirty="0"/>
              <a:t/>
            </a:r>
            <a:br>
              <a:rPr lang="en-US" sz="2800" dirty="0"/>
            </a:br>
            <a:r>
              <a:rPr lang="en-US" sz="2800" dirty="0"/>
              <a:t>Bill:</a:t>
            </a:r>
            <a:br>
              <a:rPr lang="en-US" sz="2800" dirty="0"/>
            </a:br>
            <a:r>
              <a:rPr lang="en-US" sz="2800" dirty="0"/>
              <a:t/>
            </a:r>
            <a:br>
              <a:rPr lang="en-US" sz="2800" dirty="0"/>
            </a:br>
            <a:r>
              <a:rPr lang="en-US" sz="2800" dirty="0"/>
              <a:t>I watch the SPX and VIX closely.   Beautiful setup today with pullback to the 1921.88 line.  However, the VIX overshot its 2031 line to 21.07.  I know the levels are not pin point lines in the sand.</a:t>
            </a:r>
            <a:br>
              <a:rPr lang="en-US" sz="2800" dirty="0"/>
            </a:br>
            <a:r>
              <a:rPr lang="en-US" sz="2800" dirty="0"/>
              <a:t>My question is regarding probabilities.  How much does this kind of extra VIX move temper the probability of a good bounce in the SPX off its minor support line -- 1921.88.</a:t>
            </a:r>
            <a:br>
              <a:rPr lang="en-US" sz="2800" dirty="0"/>
            </a:br>
            <a:r>
              <a:rPr lang="en-US" sz="2800" dirty="0"/>
              <a:t> ( We have gotten a good bounce as it turned out.  )</a:t>
            </a:r>
          </a:p>
        </p:txBody>
      </p:sp>
    </p:spTree>
    <p:extLst>
      <p:ext uri="{BB962C8B-B14F-4D97-AF65-F5344CB8AC3E}">
        <p14:creationId xmlns:p14="http://schemas.microsoft.com/office/powerpoint/2010/main" val="17027719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
            <a:ext cx="9143999" cy="6781800"/>
          </a:xfrm>
          <a:prstGeom prst="rect">
            <a:avLst/>
          </a:prstGeom>
        </p:spPr>
      </p:pic>
    </p:spTree>
    <p:extLst>
      <p:ext uri="{BB962C8B-B14F-4D97-AF65-F5344CB8AC3E}">
        <p14:creationId xmlns:p14="http://schemas.microsoft.com/office/powerpoint/2010/main" val="56256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
            <a:ext cx="9143999" cy="6629400"/>
          </a:xfrm>
          <a:prstGeom prst="rect">
            <a:avLst/>
          </a:prstGeom>
        </p:spPr>
      </p:pic>
    </p:spTree>
    <p:extLst>
      <p:ext uri="{BB962C8B-B14F-4D97-AF65-F5344CB8AC3E}">
        <p14:creationId xmlns:p14="http://schemas.microsoft.com/office/powerpoint/2010/main" val="41153519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91600" cy="6705600"/>
          </a:xfrm>
        </p:spPr>
        <p:txBody>
          <a:bodyPr/>
          <a:lstStyle/>
          <a:p>
            <a:r>
              <a:rPr lang="en-US" dirty="0" smtClean="0"/>
              <a:t>If you are trading short</a:t>
            </a:r>
            <a:br>
              <a:rPr lang="en-US" dirty="0" smtClean="0"/>
            </a:br>
            <a:r>
              <a:rPr lang="en-US" dirty="0" smtClean="0"/>
              <a:t>term … what do you do?</a:t>
            </a:r>
            <a:br>
              <a:rPr lang="en-US" dirty="0" smtClean="0"/>
            </a:br>
            <a:r>
              <a:rPr lang="en-US" dirty="0" smtClean="0"/>
              <a:t>And what to you expect?</a:t>
            </a:r>
            <a:endParaRPr lang="en-US" dirty="0"/>
          </a:p>
        </p:txBody>
      </p:sp>
    </p:spTree>
    <p:extLst>
      <p:ext uri="{BB962C8B-B14F-4D97-AF65-F5344CB8AC3E}">
        <p14:creationId xmlns:p14="http://schemas.microsoft.com/office/powerpoint/2010/main" val="18073625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220200" cy="6781800"/>
          </a:xfrm>
        </p:spPr>
        <p:txBody>
          <a:bodyPr/>
          <a:lstStyle/>
          <a:p>
            <a:r>
              <a:rPr lang="en-US" dirty="0" smtClean="0"/>
              <a:t>I am reactionary.</a:t>
            </a:r>
            <a:br>
              <a:rPr lang="en-US" dirty="0" smtClean="0"/>
            </a:br>
            <a:r>
              <a:rPr lang="en-US" dirty="0" smtClean="0"/>
              <a:t>I want to see the VIX</a:t>
            </a:r>
            <a:br>
              <a:rPr lang="en-US" dirty="0" smtClean="0"/>
            </a:br>
            <a:r>
              <a:rPr lang="en-US" dirty="0" smtClean="0"/>
              <a:t>come back and get</a:t>
            </a:r>
            <a:br>
              <a:rPr lang="en-US" dirty="0" smtClean="0"/>
            </a:br>
            <a:r>
              <a:rPr lang="en-US" dirty="0" smtClean="0"/>
              <a:t>under the 20.31 level.</a:t>
            </a:r>
            <a:br>
              <a:rPr lang="en-US" dirty="0" smtClean="0"/>
            </a:br>
            <a:r>
              <a:rPr lang="en-US" dirty="0" smtClean="0"/>
              <a:t>That should signal that</a:t>
            </a:r>
            <a:br>
              <a:rPr lang="en-US" dirty="0" smtClean="0"/>
            </a:br>
            <a:r>
              <a:rPr lang="en-US" dirty="0" smtClean="0"/>
              <a:t>a short term bottom</a:t>
            </a:r>
            <a:br>
              <a:rPr lang="en-US" dirty="0" smtClean="0"/>
            </a:br>
            <a:r>
              <a:rPr lang="en-US" dirty="0" smtClean="0"/>
              <a:t>should be setting up!</a:t>
            </a:r>
            <a:endParaRPr lang="en-US" dirty="0"/>
          </a:p>
        </p:txBody>
      </p:sp>
    </p:spTree>
    <p:extLst>
      <p:ext uri="{BB962C8B-B14F-4D97-AF65-F5344CB8AC3E}">
        <p14:creationId xmlns:p14="http://schemas.microsoft.com/office/powerpoint/2010/main" val="888993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54762"/>
          </a:xfrm>
        </p:spPr>
        <p:txBody>
          <a:bodyPr/>
          <a:lstStyle/>
          <a:p>
            <a:r>
              <a:rPr lang="en-US" i="1" dirty="0" smtClean="0"/>
              <a:t>Let’s see what happened …</a:t>
            </a:r>
            <a:endParaRPr lang="en-US" i="1" dirty="0"/>
          </a:p>
        </p:txBody>
      </p:sp>
    </p:spTree>
    <p:extLst>
      <p:ext uri="{BB962C8B-B14F-4D97-AF65-F5344CB8AC3E}">
        <p14:creationId xmlns:p14="http://schemas.microsoft.com/office/powerpoint/2010/main" val="2061206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202362"/>
          </a:xfrm>
        </p:spPr>
        <p:txBody>
          <a:bodyPr/>
          <a:lstStyle/>
          <a:p>
            <a:r>
              <a:rPr lang="en-US" dirty="0" smtClean="0"/>
              <a:t>Last webinar we discussed</a:t>
            </a:r>
            <a:br>
              <a:rPr lang="en-US" dirty="0" smtClean="0"/>
            </a:br>
            <a:r>
              <a:rPr lang="en-US" dirty="0" smtClean="0"/>
              <a:t>trading around earnings</a:t>
            </a:r>
            <a:br>
              <a:rPr lang="en-US" dirty="0" smtClean="0"/>
            </a:br>
            <a:r>
              <a:rPr lang="en-US" dirty="0" smtClean="0"/>
              <a:t>and more specifically,</a:t>
            </a:r>
            <a:br>
              <a:rPr lang="en-US" dirty="0" smtClean="0"/>
            </a:br>
            <a:r>
              <a:rPr lang="en-US" dirty="0" smtClean="0"/>
              <a:t>trading after an</a:t>
            </a:r>
            <a:br>
              <a:rPr lang="en-US" dirty="0" smtClean="0"/>
            </a:br>
            <a:r>
              <a:rPr lang="en-US" dirty="0" smtClean="0"/>
              <a:t>Earnings move.</a:t>
            </a:r>
            <a:endParaRPr lang="en-US" dirty="0"/>
          </a:p>
        </p:txBody>
      </p:sp>
    </p:spTree>
    <p:extLst>
      <p:ext uri="{BB962C8B-B14F-4D97-AF65-F5344CB8AC3E}">
        <p14:creationId xmlns:p14="http://schemas.microsoft.com/office/powerpoint/2010/main" val="10580764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0"/>
            <a:ext cx="9296399" cy="6705600"/>
          </a:xfrm>
          <a:prstGeom prst="rect">
            <a:avLst/>
          </a:prstGeom>
        </p:spPr>
      </p:pic>
    </p:spTree>
    <p:extLst>
      <p:ext uri="{BB962C8B-B14F-4D97-AF65-F5344CB8AC3E}">
        <p14:creationId xmlns:p14="http://schemas.microsoft.com/office/powerpoint/2010/main" val="4260746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781800"/>
          </a:xfrm>
          <a:prstGeom prst="rect">
            <a:avLst/>
          </a:prstGeom>
        </p:spPr>
      </p:pic>
    </p:spTree>
    <p:extLst>
      <p:ext uri="{BB962C8B-B14F-4D97-AF65-F5344CB8AC3E}">
        <p14:creationId xmlns:p14="http://schemas.microsoft.com/office/powerpoint/2010/main" val="30716105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54762"/>
          </a:xfrm>
        </p:spPr>
        <p:txBody>
          <a:bodyPr/>
          <a:lstStyle/>
          <a:p>
            <a:r>
              <a:rPr lang="en-US" dirty="0" smtClean="0"/>
              <a:t>With the VIX &amp; S &amp; P 500</a:t>
            </a:r>
            <a:br>
              <a:rPr lang="en-US" dirty="0" smtClean="0"/>
            </a:br>
            <a:r>
              <a:rPr lang="en-US" dirty="0" smtClean="0"/>
              <a:t>bouncing off a level, to</a:t>
            </a:r>
            <a:br>
              <a:rPr lang="en-US" dirty="0" smtClean="0"/>
            </a:br>
            <a:r>
              <a:rPr lang="en-US" dirty="0" smtClean="0"/>
              <a:t>go a shorter timeframe</a:t>
            </a:r>
            <a:br>
              <a:rPr lang="en-US" dirty="0" smtClean="0"/>
            </a:br>
            <a:r>
              <a:rPr lang="en-US" dirty="0" smtClean="0"/>
              <a:t>and scalp the overbought</a:t>
            </a:r>
            <a:br>
              <a:rPr lang="en-US" dirty="0" smtClean="0"/>
            </a:br>
            <a:r>
              <a:rPr lang="en-US" dirty="0" smtClean="0"/>
              <a:t>&amp; oversold setups.</a:t>
            </a:r>
            <a:endParaRPr lang="en-US" dirty="0"/>
          </a:p>
        </p:txBody>
      </p:sp>
    </p:spTree>
    <p:extLst>
      <p:ext uri="{BB962C8B-B14F-4D97-AF65-F5344CB8AC3E}">
        <p14:creationId xmlns:p14="http://schemas.microsoft.com/office/powerpoint/2010/main" val="17717802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0"/>
            <a:ext cx="9067799" cy="6553200"/>
          </a:xfrm>
          <a:prstGeom prst="rect">
            <a:avLst/>
          </a:prstGeom>
        </p:spPr>
      </p:pic>
    </p:spTree>
    <p:extLst>
      <p:ext uri="{BB962C8B-B14F-4D97-AF65-F5344CB8AC3E}">
        <p14:creationId xmlns:p14="http://schemas.microsoft.com/office/powerpoint/2010/main" val="25010269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p:spPr>
        <p:txBody>
          <a:bodyPr>
            <a:normAutofit/>
          </a:bodyPr>
          <a:lstStyle/>
          <a:p>
            <a:r>
              <a:rPr lang="en-US" sz="2400" i="1" dirty="0" smtClean="0"/>
              <a:t>By the way, this is how I responded to</a:t>
            </a:r>
            <a:br>
              <a:rPr lang="en-US" sz="2400" i="1" dirty="0" smtClean="0"/>
            </a:br>
            <a:r>
              <a:rPr lang="en-US" sz="2400" i="1" dirty="0" smtClean="0"/>
              <a:t>the your fellow member’s question …</a:t>
            </a:r>
            <a:r>
              <a:rPr lang="en-US" sz="2400" dirty="0" smtClean="0"/>
              <a:t/>
            </a:r>
            <a:br>
              <a:rPr lang="en-US" sz="2400" dirty="0" smtClean="0"/>
            </a:br>
            <a:r>
              <a:rPr lang="en-US" sz="2400" dirty="0" smtClean="0"/>
              <a:t/>
            </a:r>
            <a:br>
              <a:rPr lang="en-US" sz="2400" dirty="0" smtClean="0"/>
            </a:br>
            <a:r>
              <a:rPr lang="en-US" sz="2400" dirty="0" smtClean="0"/>
              <a:t>R_ _  _,</a:t>
            </a:r>
            <a:r>
              <a:rPr lang="en-US" sz="2400" dirty="0"/>
              <a:t/>
            </a:r>
            <a:br>
              <a:rPr lang="en-US" sz="2400" dirty="0"/>
            </a:br>
            <a:r>
              <a:rPr lang="en-US" sz="2400" dirty="0"/>
              <a:t/>
            </a:r>
            <a:br>
              <a:rPr lang="en-US" sz="2400" dirty="0"/>
            </a:br>
            <a:r>
              <a:rPr lang="en-US" sz="2400" dirty="0"/>
              <a:t>That is a good question.  Usually the VIX will come back to</a:t>
            </a:r>
            <a:br>
              <a:rPr lang="en-US" sz="2400" dirty="0"/>
            </a:br>
            <a:r>
              <a:rPr lang="en-US" sz="2400" dirty="0"/>
              <a:t>test the line again, </a:t>
            </a:r>
            <a:r>
              <a:rPr lang="en-US" sz="2400" dirty="0" err="1"/>
              <a:t>ie</a:t>
            </a:r>
            <a:r>
              <a:rPr lang="en-US" sz="2400" dirty="0"/>
              <a:t> the 20.31 line.   If it holds, the VIX</a:t>
            </a:r>
            <a:br>
              <a:rPr lang="en-US" sz="2400" dirty="0"/>
            </a:br>
            <a:r>
              <a:rPr lang="en-US" sz="2400" dirty="0"/>
              <a:t>should head up and then the 1,921.88 line will fail.</a:t>
            </a:r>
            <a:br>
              <a:rPr lang="en-US" sz="2400" dirty="0"/>
            </a:br>
            <a:r>
              <a:rPr lang="en-US" sz="2400" dirty="0"/>
              <a:t/>
            </a:r>
            <a:br>
              <a:rPr lang="en-US" sz="2400" dirty="0"/>
            </a:br>
            <a:r>
              <a:rPr lang="en-US" sz="2400" dirty="0"/>
              <a:t>If it gets back under the 20.31 line, look for the </a:t>
            </a:r>
            <a:r>
              <a:rPr lang="en-US" sz="2400" dirty="0" smtClean="0"/>
              <a:t/>
            </a:r>
            <a:br>
              <a:rPr lang="en-US" sz="2400" dirty="0" smtClean="0"/>
            </a:br>
            <a:r>
              <a:rPr lang="en-US" sz="2400" dirty="0" smtClean="0"/>
              <a:t>market </a:t>
            </a:r>
            <a:r>
              <a:rPr lang="en-US" sz="2400" dirty="0"/>
              <a:t>to </a:t>
            </a:r>
            <a:r>
              <a:rPr lang="en-US" sz="2400" dirty="0" smtClean="0"/>
              <a:t>reverse up</a:t>
            </a:r>
            <a:r>
              <a:rPr lang="en-US" sz="2400" dirty="0"/>
              <a:t>.</a:t>
            </a:r>
            <a:br>
              <a:rPr lang="en-US" sz="2400" dirty="0"/>
            </a:br>
            <a:r>
              <a:rPr lang="en-US" sz="2400" dirty="0"/>
              <a:t/>
            </a:r>
            <a:br>
              <a:rPr lang="en-US" sz="2400" dirty="0"/>
            </a:br>
            <a:r>
              <a:rPr lang="en-US" sz="2400" dirty="0"/>
              <a:t>Bill</a:t>
            </a:r>
          </a:p>
        </p:txBody>
      </p:sp>
    </p:spTree>
    <p:extLst>
      <p:ext uri="{BB962C8B-B14F-4D97-AF65-F5344CB8AC3E}">
        <p14:creationId xmlns:p14="http://schemas.microsoft.com/office/powerpoint/2010/main" val="23462965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83362"/>
          </a:xfrm>
        </p:spPr>
        <p:txBody>
          <a:bodyPr>
            <a:normAutofit fontScale="90000"/>
          </a:bodyPr>
          <a:lstStyle/>
          <a:p>
            <a:r>
              <a:rPr lang="en-US" dirty="0"/>
              <a:t>Hi Bill,</a:t>
            </a:r>
            <a:br>
              <a:rPr lang="en-US" dirty="0"/>
            </a:br>
            <a:r>
              <a:rPr lang="en-US" dirty="0"/>
              <a:t/>
            </a:r>
            <a:br>
              <a:rPr lang="en-US" dirty="0"/>
            </a:br>
            <a:r>
              <a:rPr lang="en-US" dirty="0"/>
              <a:t>Could you please elaborate during the webinar on your strategy for</a:t>
            </a:r>
            <a:br>
              <a:rPr lang="en-US" dirty="0"/>
            </a:br>
            <a:r>
              <a:rPr lang="en-US" dirty="0"/>
              <a:t>our portfolio for the coming weeks?</a:t>
            </a:r>
            <a:br>
              <a:rPr lang="en-US" dirty="0"/>
            </a:br>
            <a:r>
              <a:rPr lang="en-US" dirty="0"/>
              <a:t/>
            </a:r>
            <a:br>
              <a:rPr lang="en-US" dirty="0"/>
            </a:br>
            <a:r>
              <a:rPr lang="en-US" dirty="0"/>
              <a:t>Kind regards,</a:t>
            </a:r>
            <a:br>
              <a:rPr lang="en-US" dirty="0"/>
            </a:br>
            <a:r>
              <a:rPr lang="en-US" dirty="0"/>
              <a:t>M</a:t>
            </a:r>
            <a:br>
              <a:rPr lang="en-US" dirty="0"/>
            </a:br>
            <a:endParaRPr lang="en-US" dirty="0"/>
          </a:p>
        </p:txBody>
      </p:sp>
    </p:spTree>
    <p:extLst>
      <p:ext uri="{BB962C8B-B14F-4D97-AF65-F5344CB8AC3E}">
        <p14:creationId xmlns:p14="http://schemas.microsoft.com/office/powerpoint/2010/main" val="2504922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54762"/>
          </a:xfrm>
        </p:spPr>
        <p:txBody>
          <a:bodyPr/>
          <a:lstStyle/>
          <a:p>
            <a:r>
              <a:rPr lang="en-US" dirty="0" smtClean="0"/>
              <a:t>The first comment I want to</a:t>
            </a:r>
            <a:br>
              <a:rPr lang="en-US" dirty="0" smtClean="0"/>
            </a:br>
            <a:r>
              <a:rPr lang="en-US" dirty="0" smtClean="0"/>
              <a:t>make is this. </a:t>
            </a:r>
            <a:br>
              <a:rPr lang="en-US" dirty="0" smtClean="0"/>
            </a:br>
            <a:r>
              <a:rPr lang="en-US" dirty="0" smtClean="0"/>
              <a:t>If you look at any of our</a:t>
            </a:r>
            <a:br>
              <a:rPr lang="en-US" dirty="0" smtClean="0"/>
            </a:br>
            <a:r>
              <a:rPr lang="en-US" dirty="0" smtClean="0"/>
              <a:t>open position, they are</a:t>
            </a:r>
            <a:br>
              <a:rPr lang="en-US" dirty="0" smtClean="0"/>
            </a:br>
            <a:r>
              <a:rPr lang="en-US" dirty="0" smtClean="0"/>
              <a:t>all closer to their lows</a:t>
            </a:r>
            <a:br>
              <a:rPr lang="en-US" dirty="0" smtClean="0"/>
            </a:br>
            <a:r>
              <a:rPr lang="en-US" dirty="0" smtClean="0"/>
              <a:t>than their highs.</a:t>
            </a:r>
            <a:endParaRPr lang="en-US" dirty="0"/>
          </a:p>
        </p:txBody>
      </p:sp>
    </p:spTree>
    <p:extLst>
      <p:ext uri="{BB962C8B-B14F-4D97-AF65-F5344CB8AC3E}">
        <p14:creationId xmlns:p14="http://schemas.microsoft.com/office/powerpoint/2010/main" val="13013179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83362"/>
          </a:xfrm>
        </p:spPr>
        <p:txBody>
          <a:bodyPr/>
          <a:lstStyle/>
          <a:p>
            <a:r>
              <a:rPr lang="en-US" dirty="0" smtClean="0"/>
              <a:t>The second comment is</a:t>
            </a:r>
            <a:br>
              <a:rPr lang="en-US" dirty="0" smtClean="0"/>
            </a:br>
            <a:r>
              <a:rPr lang="en-US" dirty="0" smtClean="0"/>
              <a:t>when would I consider</a:t>
            </a:r>
            <a:br>
              <a:rPr lang="en-US" dirty="0" smtClean="0"/>
            </a:br>
            <a:r>
              <a:rPr lang="en-US" dirty="0" smtClean="0"/>
              <a:t>adding to any position?</a:t>
            </a:r>
            <a:br>
              <a:rPr lang="en-US" dirty="0" smtClean="0"/>
            </a:br>
            <a:r>
              <a:rPr lang="en-US" dirty="0" smtClean="0"/>
              <a:t>And if you noticed by now,</a:t>
            </a:r>
            <a:br>
              <a:rPr lang="en-US" dirty="0" smtClean="0"/>
            </a:br>
            <a:r>
              <a:rPr lang="en-US" dirty="0" smtClean="0"/>
              <a:t>I tend to never panic</a:t>
            </a:r>
            <a:br>
              <a:rPr lang="en-US" dirty="0" smtClean="0"/>
            </a:br>
            <a:r>
              <a:rPr lang="en-US" dirty="0" smtClean="0"/>
              <a:t>with a position.</a:t>
            </a:r>
            <a:endParaRPr lang="en-US" dirty="0"/>
          </a:p>
        </p:txBody>
      </p:sp>
    </p:spTree>
    <p:extLst>
      <p:ext uri="{BB962C8B-B14F-4D97-AF65-F5344CB8AC3E}">
        <p14:creationId xmlns:p14="http://schemas.microsoft.com/office/powerpoint/2010/main" val="27266717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54762"/>
          </a:xfrm>
        </p:spPr>
        <p:txBody>
          <a:bodyPr/>
          <a:lstStyle/>
          <a:p>
            <a:r>
              <a:rPr lang="en-US" dirty="0" smtClean="0"/>
              <a:t>Regarding adding a position,</a:t>
            </a:r>
            <a:br>
              <a:rPr lang="en-US" dirty="0" smtClean="0"/>
            </a:br>
            <a:r>
              <a:rPr lang="en-US" dirty="0" smtClean="0"/>
              <a:t>I will only do it if a certain</a:t>
            </a:r>
            <a:br>
              <a:rPr lang="en-US" dirty="0" smtClean="0"/>
            </a:br>
            <a:r>
              <a:rPr lang="en-US" dirty="0" smtClean="0"/>
              <a:t>technical conditions</a:t>
            </a:r>
            <a:br>
              <a:rPr lang="en-US" dirty="0" smtClean="0"/>
            </a:br>
            <a:r>
              <a:rPr lang="en-US" dirty="0" smtClean="0"/>
              <a:t>set up.  At the minimum, I</a:t>
            </a:r>
            <a:br>
              <a:rPr lang="en-US" dirty="0" smtClean="0"/>
            </a:br>
            <a:r>
              <a:rPr lang="en-US" dirty="0" smtClean="0"/>
              <a:t>want to see the 60 minute chart</a:t>
            </a:r>
            <a:br>
              <a:rPr lang="en-US" dirty="0" smtClean="0"/>
            </a:br>
            <a:r>
              <a:rPr lang="en-US" dirty="0" smtClean="0"/>
              <a:t>move into an uptrend.</a:t>
            </a:r>
            <a:endParaRPr lang="en-US" dirty="0"/>
          </a:p>
        </p:txBody>
      </p:sp>
    </p:spTree>
    <p:extLst>
      <p:ext uri="{BB962C8B-B14F-4D97-AF65-F5344CB8AC3E}">
        <p14:creationId xmlns:p14="http://schemas.microsoft.com/office/powerpoint/2010/main" val="30622052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52400"/>
            <a:ext cx="8991599" cy="6629400"/>
          </a:xfrm>
          <a:prstGeom prst="rect">
            <a:avLst/>
          </a:prstGeom>
        </p:spPr>
      </p:pic>
    </p:spTree>
    <p:extLst>
      <p:ext uri="{BB962C8B-B14F-4D97-AF65-F5344CB8AC3E}">
        <p14:creationId xmlns:p14="http://schemas.microsoft.com/office/powerpoint/2010/main" val="2754007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p:spPr>
        <p:txBody>
          <a:bodyPr/>
          <a:lstStyle/>
          <a:p>
            <a:r>
              <a:rPr lang="en-US" dirty="0" smtClean="0"/>
              <a:t>On this webinar, I want</a:t>
            </a:r>
            <a:br>
              <a:rPr lang="en-US" dirty="0" smtClean="0"/>
            </a:br>
            <a:r>
              <a:rPr lang="en-US" dirty="0" smtClean="0"/>
              <a:t>to talk about how to</a:t>
            </a:r>
            <a:br>
              <a:rPr lang="en-US" dirty="0" smtClean="0"/>
            </a:br>
            <a:r>
              <a:rPr lang="en-US" dirty="0" smtClean="0"/>
              <a:t>determine the shorter</a:t>
            </a:r>
            <a:br>
              <a:rPr lang="en-US" dirty="0" smtClean="0"/>
            </a:br>
            <a:r>
              <a:rPr lang="en-US" dirty="0" smtClean="0"/>
              <a:t>term trends. And take</a:t>
            </a:r>
            <a:br>
              <a:rPr lang="en-US" dirty="0" smtClean="0"/>
            </a:br>
            <a:r>
              <a:rPr lang="en-US" dirty="0" smtClean="0"/>
              <a:t>a look at the S &amp; P 500</a:t>
            </a:r>
            <a:br>
              <a:rPr lang="en-US" dirty="0" smtClean="0"/>
            </a:br>
            <a:r>
              <a:rPr lang="en-US" dirty="0" smtClean="0"/>
              <a:t>again from a long to</a:t>
            </a:r>
            <a:br>
              <a:rPr lang="en-US" dirty="0" smtClean="0"/>
            </a:br>
            <a:r>
              <a:rPr lang="en-US" dirty="0" smtClean="0"/>
              <a:t>short term perspective. </a:t>
            </a:r>
            <a:endParaRPr lang="en-US" dirty="0"/>
          </a:p>
        </p:txBody>
      </p:sp>
    </p:spTree>
    <p:extLst>
      <p:ext uri="{BB962C8B-B14F-4D97-AF65-F5344CB8AC3E}">
        <p14:creationId xmlns:p14="http://schemas.microsoft.com/office/powerpoint/2010/main" val="38901654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6874319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1362"/>
          </a:xfrm>
        </p:spPr>
        <p:txBody>
          <a:bodyPr/>
          <a:lstStyle/>
          <a:p>
            <a:r>
              <a:rPr lang="en-US" dirty="0" smtClean="0"/>
              <a:t>I want to close with one</a:t>
            </a:r>
            <a:br>
              <a:rPr lang="en-US" dirty="0" smtClean="0"/>
            </a:br>
            <a:r>
              <a:rPr lang="en-US" dirty="0" smtClean="0"/>
              <a:t>other stock that reported</a:t>
            </a:r>
            <a:br>
              <a:rPr lang="en-US" dirty="0" smtClean="0"/>
            </a:br>
            <a:r>
              <a:rPr lang="en-US" dirty="0" smtClean="0"/>
              <a:t>earnings last week.</a:t>
            </a:r>
            <a:endParaRPr lang="en-US" dirty="0"/>
          </a:p>
        </p:txBody>
      </p:sp>
    </p:spTree>
    <p:extLst>
      <p:ext uri="{BB962C8B-B14F-4D97-AF65-F5344CB8AC3E}">
        <p14:creationId xmlns:p14="http://schemas.microsoft.com/office/powerpoint/2010/main" val="13842576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781800"/>
          </a:xfrm>
          <a:prstGeom prst="rect">
            <a:avLst/>
          </a:prstGeom>
        </p:spPr>
      </p:pic>
    </p:spTree>
    <p:extLst>
      <p:ext uri="{BB962C8B-B14F-4D97-AF65-F5344CB8AC3E}">
        <p14:creationId xmlns:p14="http://schemas.microsoft.com/office/powerpoint/2010/main" val="31511134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0"/>
            <a:ext cx="9144000" cy="6629399"/>
          </a:xfrm>
          <a:prstGeom prst="rect">
            <a:avLst/>
          </a:prstGeom>
        </p:spPr>
      </p:pic>
    </p:spTree>
    <p:extLst>
      <p:ext uri="{BB962C8B-B14F-4D97-AF65-F5344CB8AC3E}">
        <p14:creationId xmlns:p14="http://schemas.microsoft.com/office/powerpoint/2010/main" val="15495281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0"/>
            <a:ext cx="9220200" cy="6857999"/>
          </a:xfrm>
          <a:prstGeom prst="rect">
            <a:avLst/>
          </a:prstGeom>
        </p:spPr>
      </p:pic>
    </p:spTree>
    <p:extLst>
      <p:ext uri="{BB962C8B-B14F-4D97-AF65-F5344CB8AC3E}">
        <p14:creationId xmlns:p14="http://schemas.microsoft.com/office/powerpoint/2010/main" val="21650952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430962"/>
          </a:xfrm>
        </p:spPr>
        <p:txBody>
          <a:bodyPr/>
          <a:lstStyle/>
          <a:p>
            <a:r>
              <a:rPr lang="en-US" dirty="0" smtClean="0">
                <a:solidFill>
                  <a:srgbClr val="002060"/>
                </a:solidFill>
              </a:rPr>
              <a:t>Thanks for watching!</a:t>
            </a:r>
            <a:br>
              <a:rPr lang="en-US" dirty="0" smtClean="0">
                <a:solidFill>
                  <a:srgbClr val="002060"/>
                </a:solidFill>
              </a:rPr>
            </a:br>
            <a:r>
              <a:rPr lang="en-US" dirty="0" smtClean="0">
                <a:solidFill>
                  <a:srgbClr val="002060"/>
                </a:solidFill>
              </a:rPr>
              <a:t/>
            </a:r>
            <a:br>
              <a:rPr lang="en-US" dirty="0" smtClean="0">
                <a:solidFill>
                  <a:srgbClr val="002060"/>
                </a:solidFill>
              </a:rPr>
            </a:br>
            <a:r>
              <a:rPr lang="en-US" dirty="0" smtClean="0">
                <a:solidFill>
                  <a:srgbClr val="002060"/>
                </a:solidFill>
              </a:rPr>
              <a:t>Bill Davis</a:t>
            </a:r>
            <a:br>
              <a:rPr lang="en-US" dirty="0" smtClean="0">
                <a:solidFill>
                  <a:srgbClr val="002060"/>
                </a:solidFill>
              </a:rPr>
            </a:br>
            <a:r>
              <a:rPr lang="en-US" dirty="0" smtClean="0">
                <a:solidFill>
                  <a:srgbClr val="002060"/>
                </a:solidFill>
              </a:rPr>
              <a:t>Mad Day Trader</a:t>
            </a:r>
            <a:r>
              <a:rPr lang="en-US" dirty="0">
                <a:solidFill>
                  <a:srgbClr val="002060"/>
                </a:solidFill>
              </a:rPr>
              <a:t/>
            </a:r>
            <a:br>
              <a:rPr lang="en-US" dirty="0">
                <a:solidFill>
                  <a:srgbClr val="002060"/>
                </a:solidFill>
              </a:rPr>
            </a:br>
            <a:r>
              <a:rPr lang="en-US" dirty="0" smtClean="0">
                <a:solidFill>
                  <a:srgbClr val="002060"/>
                </a:solidFill>
              </a:rPr>
              <a:t>February 24, 2016</a:t>
            </a:r>
            <a:br>
              <a:rPr lang="en-US" dirty="0" smtClean="0">
                <a:solidFill>
                  <a:srgbClr val="002060"/>
                </a:solidFill>
              </a:rPr>
            </a:br>
            <a:r>
              <a:rPr lang="en-US" dirty="0" smtClean="0">
                <a:solidFill>
                  <a:srgbClr val="002060"/>
                </a:solidFill>
              </a:rPr>
              <a:t> davismdt@gmail.com</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45162"/>
          </a:xfrm>
        </p:spPr>
        <p:txBody>
          <a:bodyPr/>
          <a:lstStyle/>
          <a:p>
            <a:r>
              <a:rPr lang="en-US" dirty="0" smtClean="0"/>
              <a:t>First, I want to look at</a:t>
            </a:r>
            <a:br>
              <a:rPr lang="en-US" dirty="0" smtClean="0"/>
            </a:br>
            <a:r>
              <a:rPr lang="en-US" dirty="0" smtClean="0"/>
              <a:t>the sentiment indicators</a:t>
            </a:r>
            <a:br>
              <a:rPr lang="en-US" dirty="0" smtClean="0"/>
            </a:br>
            <a:r>
              <a:rPr lang="en-US" dirty="0" smtClean="0"/>
              <a:t>that I prefer.</a:t>
            </a:r>
            <a:endParaRPr lang="en-US" dirty="0"/>
          </a:p>
        </p:txBody>
      </p:sp>
    </p:spTree>
    <p:extLst>
      <p:ext uri="{BB962C8B-B14F-4D97-AF65-F5344CB8AC3E}">
        <p14:creationId xmlns:p14="http://schemas.microsoft.com/office/powerpoint/2010/main" val="522380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7010400"/>
          </a:xfrm>
          <a:prstGeom prst="rect">
            <a:avLst/>
          </a:prstGeom>
        </p:spPr>
      </p:pic>
    </p:spTree>
    <p:extLst>
      <p:ext uri="{BB962C8B-B14F-4D97-AF65-F5344CB8AC3E}">
        <p14:creationId xmlns:p14="http://schemas.microsoft.com/office/powerpoint/2010/main" val="4085168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705600"/>
          </a:xfrm>
          <a:prstGeom prst="rect">
            <a:avLst/>
          </a:prstGeom>
        </p:spPr>
      </p:pic>
    </p:spTree>
    <p:extLst>
      <p:ext uri="{BB962C8B-B14F-4D97-AF65-F5344CB8AC3E}">
        <p14:creationId xmlns:p14="http://schemas.microsoft.com/office/powerpoint/2010/main" val="2762176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705600"/>
          </a:xfrm>
          <a:prstGeom prst="rect">
            <a:avLst/>
          </a:prstGeom>
        </p:spPr>
      </p:pic>
    </p:spTree>
    <p:extLst>
      <p:ext uri="{BB962C8B-B14F-4D97-AF65-F5344CB8AC3E}">
        <p14:creationId xmlns:p14="http://schemas.microsoft.com/office/powerpoint/2010/main" val="2849222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781800"/>
          </a:xfrm>
          <a:prstGeom prst="rect">
            <a:avLst/>
          </a:prstGeom>
        </p:spPr>
      </p:pic>
    </p:spTree>
    <p:extLst>
      <p:ext uri="{BB962C8B-B14F-4D97-AF65-F5344CB8AC3E}">
        <p14:creationId xmlns:p14="http://schemas.microsoft.com/office/powerpoint/2010/main" val="784534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0"/>
            <a:ext cx="9067799" cy="6553200"/>
          </a:xfrm>
          <a:prstGeom prst="rect">
            <a:avLst/>
          </a:prstGeom>
        </p:spPr>
      </p:pic>
    </p:spTree>
    <p:extLst>
      <p:ext uri="{BB962C8B-B14F-4D97-AF65-F5344CB8AC3E}">
        <p14:creationId xmlns:p14="http://schemas.microsoft.com/office/powerpoint/2010/main" val="6879543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TotalTime>
  <Words>94</Words>
  <Application>Microsoft Office PowerPoint</Application>
  <PresentationFormat>On-screen Show (4:3)</PresentationFormat>
  <Paragraphs>19</Paragraphs>
  <Slides>35</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35</vt:i4>
      </vt:variant>
    </vt:vector>
  </HeadingPairs>
  <TitlesOfParts>
    <vt:vector size="38" baseType="lpstr">
      <vt:lpstr>Arial</vt:lpstr>
      <vt:lpstr>Calibri</vt:lpstr>
      <vt:lpstr>Office Theme</vt:lpstr>
      <vt:lpstr>PowerPoint Presentation</vt:lpstr>
      <vt:lpstr>Last webinar we discussed trading around earnings and more specifically, trading after an Earnings move.</vt:lpstr>
      <vt:lpstr>On this webinar, I want to talk about how to determine the shorter term trends. And take a look at the S &amp; P 500 again from a long to short term perspective. </vt:lpstr>
      <vt:lpstr>First, I want to look at the sentiment indicators that I prefer.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Received Tues @ 11:45 AM  Bill:  I watch the SPX and VIX closely.   Beautiful setup today with pullback to the 1921.88 line.  However, the VIX overshot its 2031 line to 21.07.  I know the levels are not pin point lines in the sand. My question is regarding probabilities.  How much does this kind of extra VIX move temper the probability of a good bounce in the SPX off its minor support line -- 1921.88.  ( We have gotten a good bounce as it turned out.  )</vt:lpstr>
      <vt:lpstr>PowerPoint Presentation</vt:lpstr>
      <vt:lpstr>PowerPoint Presentation</vt:lpstr>
      <vt:lpstr>If you are trading short term … what do you do? And what to you expect?</vt:lpstr>
      <vt:lpstr>I am reactionary. I want to see the VIX come back and get under the 20.31 level. That should signal that a short term bottom should be setting up!</vt:lpstr>
      <vt:lpstr>Let’s see what happened …</vt:lpstr>
      <vt:lpstr>PowerPoint Presentation</vt:lpstr>
      <vt:lpstr>PowerPoint Presentation</vt:lpstr>
      <vt:lpstr>With the VIX &amp; S &amp; P 500 bouncing off a level, to go a shorter timeframe and scalp the overbought &amp; oversold setups.</vt:lpstr>
      <vt:lpstr>PowerPoint Presentation</vt:lpstr>
      <vt:lpstr>By the way, this is how I responded to the your fellow member’s question …  R_ _  _,  That is a good question.  Usually the VIX will come back to test the line again, ie the 20.31 line.   If it holds, the VIX should head up and then the 1,921.88 line will fail.  If it gets back under the 20.31 line, look for the  market to reverse up.  Bill</vt:lpstr>
      <vt:lpstr>Hi Bill,  Could you please elaborate during the webinar on your strategy for our portfolio for the coming weeks?  Kind regards, M </vt:lpstr>
      <vt:lpstr>The first comment I want to make is this.  If you look at any of our open position, they are all closer to their lows than their highs.</vt:lpstr>
      <vt:lpstr>The second comment is when would I consider adding to any position? And if you noticed by now, I tend to never panic with a position.</vt:lpstr>
      <vt:lpstr>Regarding adding a position, I will only do it if a certain technical conditions set up.  At the minimum, I want to see the 60 minute chart move into an uptrend.</vt:lpstr>
      <vt:lpstr>PowerPoint Presentation</vt:lpstr>
      <vt:lpstr>PowerPoint Presentation</vt:lpstr>
      <vt:lpstr>I want to close with one other stock that reported earnings last week.</vt:lpstr>
      <vt:lpstr>PowerPoint Presentation</vt:lpstr>
      <vt:lpstr>PowerPoint Presentation</vt:lpstr>
      <vt:lpstr>PowerPoint Presentation</vt:lpstr>
      <vt:lpstr>Thanks for watching!  Bill Davis Mad Day Trader February 24, 2016  davismdt@gmail.com</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Barry</dc:creator>
  <cp:lastModifiedBy>Barry Boswell</cp:lastModifiedBy>
  <cp:revision>21</cp:revision>
  <dcterms:created xsi:type="dcterms:W3CDTF">2015-06-16T15:14:51Z</dcterms:created>
  <dcterms:modified xsi:type="dcterms:W3CDTF">2016-02-23T23:08:33Z</dcterms:modified>
</cp:coreProperties>
</file>