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7"/>
  </p:notesMasterIdLst>
  <p:sldIdLst>
    <p:sldId id="256" r:id="rId2"/>
    <p:sldId id="395" r:id="rId3"/>
    <p:sldId id="257" r:id="rId4"/>
    <p:sldId id="552" r:id="rId5"/>
    <p:sldId id="540" r:id="rId6"/>
    <p:sldId id="544" r:id="rId7"/>
    <p:sldId id="545" r:id="rId8"/>
    <p:sldId id="542" r:id="rId9"/>
    <p:sldId id="548" r:id="rId10"/>
    <p:sldId id="259" r:id="rId11"/>
    <p:sldId id="260" r:id="rId12"/>
    <p:sldId id="264" r:id="rId13"/>
    <p:sldId id="265" r:id="rId14"/>
    <p:sldId id="266" r:id="rId15"/>
    <p:sldId id="267" r:id="rId16"/>
    <p:sldId id="268" r:id="rId17"/>
    <p:sldId id="499" r:id="rId18"/>
    <p:sldId id="538" r:id="rId19"/>
    <p:sldId id="272" r:id="rId20"/>
    <p:sldId id="273" r:id="rId21"/>
    <p:sldId id="275" r:id="rId22"/>
    <p:sldId id="276" r:id="rId23"/>
    <p:sldId id="553" r:id="rId24"/>
    <p:sldId id="279" r:id="rId25"/>
    <p:sldId id="281" r:id="rId26"/>
    <p:sldId id="282" r:id="rId27"/>
    <p:sldId id="283" r:id="rId28"/>
    <p:sldId id="285" r:id="rId29"/>
    <p:sldId id="442" r:id="rId30"/>
    <p:sldId id="287" r:id="rId31"/>
    <p:sldId id="288" r:id="rId32"/>
    <p:sldId id="505" r:id="rId33"/>
    <p:sldId id="289" r:id="rId34"/>
    <p:sldId id="481" r:id="rId35"/>
    <p:sldId id="290" r:id="rId36"/>
    <p:sldId id="521" r:id="rId37"/>
    <p:sldId id="291" r:id="rId38"/>
    <p:sldId id="528" r:id="rId39"/>
    <p:sldId id="522" r:id="rId40"/>
    <p:sldId id="336" r:id="rId41"/>
    <p:sldId id="292" r:id="rId42"/>
    <p:sldId id="549" r:id="rId43"/>
    <p:sldId id="295" r:id="rId44"/>
    <p:sldId id="501" r:id="rId45"/>
    <p:sldId id="482" r:id="rId46"/>
    <p:sldId id="539" r:id="rId47"/>
    <p:sldId id="554" r:id="rId48"/>
    <p:sldId id="531" r:id="rId49"/>
    <p:sldId id="558" r:id="rId50"/>
    <p:sldId id="559" r:id="rId51"/>
    <p:sldId id="532" r:id="rId52"/>
    <p:sldId id="533" r:id="rId53"/>
    <p:sldId id="534" r:id="rId54"/>
    <p:sldId id="546" r:id="rId55"/>
    <p:sldId id="536" r:id="rId56"/>
    <p:sldId id="555" r:id="rId57"/>
    <p:sldId id="309" r:id="rId58"/>
    <p:sldId id="388" r:id="rId59"/>
    <p:sldId id="312" r:id="rId60"/>
    <p:sldId id="380" r:id="rId61"/>
    <p:sldId id="529" r:id="rId62"/>
    <p:sldId id="369" r:id="rId63"/>
    <p:sldId id="370" r:id="rId64"/>
    <p:sldId id="530" r:id="rId65"/>
    <p:sldId id="313" r:id="rId66"/>
    <p:sldId id="315" r:id="rId67"/>
    <p:sldId id="316" r:id="rId68"/>
    <p:sldId id="319" r:id="rId69"/>
    <p:sldId id="320" r:id="rId70"/>
    <p:sldId id="322" r:id="rId71"/>
    <p:sldId id="323" r:id="rId72"/>
    <p:sldId id="324" r:id="rId73"/>
    <p:sldId id="474" r:id="rId74"/>
    <p:sldId id="489" r:id="rId75"/>
    <p:sldId id="556" r:id="rId76"/>
    <p:sldId id="326" r:id="rId77"/>
    <p:sldId id="327" r:id="rId78"/>
    <p:sldId id="328" r:id="rId79"/>
    <p:sldId id="329" r:id="rId80"/>
    <p:sldId id="331" r:id="rId81"/>
    <p:sldId id="332" r:id="rId82"/>
    <p:sldId id="349" r:id="rId83"/>
    <p:sldId id="557" r:id="rId84"/>
    <p:sldId id="492" r:id="rId85"/>
    <p:sldId id="335" r:id="rId86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9" autoAdjust="0"/>
    <p:restoredTop sz="94660"/>
  </p:normalViewPr>
  <p:slideViewPr>
    <p:cSldViewPr>
      <p:cViewPr varScale="1">
        <p:scale>
          <a:sx n="82" d="100"/>
          <a:sy n="82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April:Position%20Sheet%202016041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April:Performance%20%202016041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April:Performance%20%20201604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Sheet1!$B$16:$B$22</c:f>
              <c:numCache>
                <c:formatCode>General</c:formatCode>
                <c:ptCount val="7"/>
                <c:pt idx="0" formatCode="0.00%">
                  <c:v>0.1</c:v>
                </c:pt>
                <c:pt idx="5" formatCode="0.00%">
                  <c:v>-5.000000000000001E-2</c:v>
                </c:pt>
                <c:pt idx="6" formatCode="0.00%">
                  <c:v>-0.1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Sheet1!$E$1076:$E$1326</c:f>
              <c:numCache>
                <c:formatCode>m/d/yy</c:formatCode>
                <c:ptCount val="251"/>
                <c:pt idx="0">
                  <c:v>42108</c:v>
                </c:pt>
                <c:pt idx="1">
                  <c:v>42109</c:v>
                </c:pt>
                <c:pt idx="2">
                  <c:v>42110</c:v>
                </c:pt>
                <c:pt idx="3">
                  <c:v>42111</c:v>
                </c:pt>
                <c:pt idx="4">
                  <c:v>42114</c:v>
                </c:pt>
                <c:pt idx="5">
                  <c:v>42115</c:v>
                </c:pt>
                <c:pt idx="6">
                  <c:v>42116</c:v>
                </c:pt>
                <c:pt idx="7">
                  <c:v>42117</c:v>
                </c:pt>
                <c:pt idx="8">
                  <c:v>42118</c:v>
                </c:pt>
                <c:pt idx="9">
                  <c:v>42121</c:v>
                </c:pt>
                <c:pt idx="10">
                  <c:v>42122</c:v>
                </c:pt>
                <c:pt idx="11">
                  <c:v>42123</c:v>
                </c:pt>
                <c:pt idx="12">
                  <c:v>42124</c:v>
                </c:pt>
                <c:pt idx="13">
                  <c:v>42125</c:v>
                </c:pt>
                <c:pt idx="14">
                  <c:v>42128</c:v>
                </c:pt>
                <c:pt idx="15">
                  <c:v>42129</c:v>
                </c:pt>
                <c:pt idx="16">
                  <c:v>42130</c:v>
                </c:pt>
                <c:pt idx="17">
                  <c:v>42131</c:v>
                </c:pt>
                <c:pt idx="18">
                  <c:v>42132</c:v>
                </c:pt>
                <c:pt idx="19">
                  <c:v>42135</c:v>
                </c:pt>
                <c:pt idx="20">
                  <c:v>42136</c:v>
                </c:pt>
                <c:pt idx="21">
                  <c:v>42137</c:v>
                </c:pt>
                <c:pt idx="22">
                  <c:v>42138</c:v>
                </c:pt>
                <c:pt idx="23">
                  <c:v>42139</c:v>
                </c:pt>
                <c:pt idx="24">
                  <c:v>42142</c:v>
                </c:pt>
                <c:pt idx="25">
                  <c:v>42143</c:v>
                </c:pt>
                <c:pt idx="26">
                  <c:v>42144</c:v>
                </c:pt>
                <c:pt idx="27">
                  <c:v>42145</c:v>
                </c:pt>
                <c:pt idx="28">
                  <c:v>42146</c:v>
                </c:pt>
                <c:pt idx="29">
                  <c:v>42150</c:v>
                </c:pt>
                <c:pt idx="30">
                  <c:v>42151</c:v>
                </c:pt>
                <c:pt idx="31">
                  <c:v>42152</c:v>
                </c:pt>
                <c:pt idx="32">
                  <c:v>42153</c:v>
                </c:pt>
                <c:pt idx="33">
                  <c:v>42156</c:v>
                </c:pt>
                <c:pt idx="34">
                  <c:v>42157</c:v>
                </c:pt>
                <c:pt idx="35">
                  <c:v>42158</c:v>
                </c:pt>
                <c:pt idx="36">
                  <c:v>42159</c:v>
                </c:pt>
                <c:pt idx="37">
                  <c:v>42160</c:v>
                </c:pt>
                <c:pt idx="38">
                  <c:v>42163</c:v>
                </c:pt>
                <c:pt idx="39">
                  <c:v>42164</c:v>
                </c:pt>
                <c:pt idx="40">
                  <c:v>42165</c:v>
                </c:pt>
                <c:pt idx="41">
                  <c:v>42166</c:v>
                </c:pt>
                <c:pt idx="42">
                  <c:v>42167</c:v>
                </c:pt>
                <c:pt idx="43">
                  <c:v>42170</c:v>
                </c:pt>
                <c:pt idx="44">
                  <c:v>42171</c:v>
                </c:pt>
                <c:pt idx="45">
                  <c:v>42172</c:v>
                </c:pt>
                <c:pt idx="46">
                  <c:v>42173</c:v>
                </c:pt>
                <c:pt idx="47">
                  <c:v>42174</c:v>
                </c:pt>
                <c:pt idx="48">
                  <c:v>42177</c:v>
                </c:pt>
                <c:pt idx="49">
                  <c:v>42178</c:v>
                </c:pt>
                <c:pt idx="50">
                  <c:v>42179</c:v>
                </c:pt>
                <c:pt idx="51">
                  <c:v>42180</c:v>
                </c:pt>
                <c:pt idx="52">
                  <c:v>42181</c:v>
                </c:pt>
                <c:pt idx="53">
                  <c:v>42184</c:v>
                </c:pt>
                <c:pt idx="54">
                  <c:v>42185</c:v>
                </c:pt>
                <c:pt idx="55">
                  <c:v>42186</c:v>
                </c:pt>
                <c:pt idx="56">
                  <c:v>42187</c:v>
                </c:pt>
                <c:pt idx="57">
                  <c:v>42191</c:v>
                </c:pt>
                <c:pt idx="58">
                  <c:v>42192</c:v>
                </c:pt>
                <c:pt idx="59">
                  <c:v>42193</c:v>
                </c:pt>
                <c:pt idx="60">
                  <c:v>42194</c:v>
                </c:pt>
                <c:pt idx="61">
                  <c:v>42195</c:v>
                </c:pt>
                <c:pt idx="62">
                  <c:v>42198</c:v>
                </c:pt>
                <c:pt idx="63">
                  <c:v>42199</c:v>
                </c:pt>
                <c:pt idx="64">
                  <c:v>42200</c:v>
                </c:pt>
                <c:pt idx="65">
                  <c:v>42201</c:v>
                </c:pt>
                <c:pt idx="66">
                  <c:v>42202</c:v>
                </c:pt>
                <c:pt idx="67">
                  <c:v>42205</c:v>
                </c:pt>
                <c:pt idx="68">
                  <c:v>42206</c:v>
                </c:pt>
                <c:pt idx="69">
                  <c:v>42207</c:v>
                </c:pt>
                <c:pt idx="70">
                  <c:v>42208</c:v>
                </c:pt>
                <c:pt idx="71">
                  <c:v>42209</c:v>
                </c:pt>
                <c:pt idx="72">
                  <c:v>42212</c:v>
                </c:pt>
                <c:pt idx="73">
                  <c:v>42213</c:v>
                </c:pt>
                <c:pt idx="74">
                  <c:v>42214</c:v>
                </c:pt>
                <c:pt idx="75">
                  <c:v>42215</c:v>
                </c:pt>
                <c:pt idx="76">
                  <c:v>42216</c:v>
                </c:pt>
                <c:pt idx="77">
                  <c:v>42219</c:v>
                </c:pt>
                <c:pt idx="78">
                  <c:v>42220</c:v>
                </c:pt>
                <c:pt idx="79">
                  <c:v>42221</c:v>
                </c:pt>
                <c:pt idx="80">
                  <c:v>42222</c:v>
                </c:pt>
                <c:pt idx="81">
                  <c:v>42223</c:v>
                </c:pt>
                <c:pt idx="82">
                  <c:v>42226</c:v>
                </c:pt>
                <c:pt idx="83">
                  <c:v>42227</c:v>
                </c:pt>
                <c:pt idx="84">
                  <c:v>42228</c:v>
                </c:pt>
                <c:pt idx="85">
                  <c:v>42229</c:v>
                </c:pt>
                <c:pt idx="86">
                  <c:v>42230</c:v>
                </c:pt>
                <c:pt idx="87">
                  <c:v>42233</c:v>
                </c:pt>
                <c:pt idx="88">
                  <c:v>42234</c:v>
                </c:pt>
                <c:pt idx="89">
                  <c:v>42235</c:v>
                </c:pt>
                <c:pt idx="90">
                  <c:v>42236</c:v>
                </c:pt>
                <c:pt idx="91">
                  <c:v>42237</c:v>
                </c:pt>
                <c:pt idx="92">
                  <c:v>42240</c:v>
                </c:pt>
                <c:pt idx="93">
                  <c:v>42241</c:v>
                </c:pt>
                <c:pt idx="94">
                  <c:v>42242</c:v>
                </c:pt>
                <c:pt idx="95">
                  <c:v>42243</c:v>
                </c:pt>
                <c:pt idx="96">
                  <c:v>42244</c:v>
                </c:pt>
                <c:pt idx="97">
                  <c:v>42247</c:v>
                </c:pt>
                <c:pt idx="98">
                  <c:v>42248</c:v>
                </c:pt>
                <c:pt idx="99">
                  <c:v>42249</c:v>
                </c:pt>
                <c:pt idx="100">
                  <c:v>42250</c:v>
                </c:pt>
                <c:pt idx="101">
                  <c:v>42251</c:v>
                </c:pt>
                <c:pt idx="102">
                  <c:v>42255</c:v>
                </c:pt>
                <c:pt idx="103">
                  <c:v>42256</c:v>
                </c:pt>
                <c:pt idx="104">
                  <c:v>42257</c:v>
                </c:pt>
                <c:pt idx="105">
                  <c:v>42258</c:v>
                </c:pt>
                <c:pt idx="106">
                  <c:v>42261</c:v>
                </c:pt>
                <c:pt idx="107">
                  <c:v>42262</c:v>
                </c:pt>
                <c:pt idx="108">
                  <c:v>42263</c:v>
                </c:pt>
                <c:pt idx="109">
                  <c:v>42264</c:v>
                </c:pt>
                <c:pt idx="110">
                  <c:v>42265</c:v>
                </c:pt>
                <c:pt idx="111">
                  <c:v>42268</c:v>
                </c:pt>
                <c:pt idx="112">
                  <c:v>42269</c:v>
                </c:pt>
                <c:pt idx="113">
                  <c:v>42270</c:v>
                </c:pt>
                <c:pt idx="114">
                  <c:v>42271</c:v>
                </c:pt>
                <c:pt idx="115">
                  <c:v>42272</c:v>
                </c:pt>
                <c:pt idx="116">
                  <c:v>42275</c:v>
                </c:pt>
                <c:pt idx="117">
                  <c:v>42276</c:v>
                </c:pt>
                <c:pt idx="118">
                  <c:v>42277</c:v>
                </c:pt>
                <c:pt idx="119">
                  <c:v>42278</c:v>
                </c:pt>
                <c:pt idx="120">
                  <c:v>42279</c:v>
                </c:pt>
                <c:pt idx="121">
                  <c:v>42282</c:v>
                </c:pt>
                <c:pt idx="122">
                  <c:v>42283</c:v>
                </c:pt>
                <c:pt idx="123">
                  <c:v>42284</c:v>
                </c:pt>
                <c:pt idx="124">
                  <c:v>42285</c:v>
                </c:pt>
                <c:pt idx="125">
                  <c:v>42286</c:v>
                </c:pt>
                <c:pt idx="126">
                  <c:v>42289</c:v>
                </c:pt>
                <c:pt idx="127">
                  <c:v>42290</c:v>
                </c:pt>
                <c:pt idx="128">
                  <c:v>42291</c:v>
                </c:pt>
                <c:pt idx="129">
                  <c:v>42292</c:v>
                </c:pt>
                <c:pt idx="130">
                  <c:v>42293</c:v>
                </c:pt>
                <c:pt idx="131">
                  <c:v>42296</c:v>
                </c:pt>
                <c:pt idx="132">
                  <c:v>42297</c:v>
                </c:pt>
                <c:pt idx="133">
                  <c:v>42298</c:v>
                </c:pt>
                <c:pt idx="134">
                  <c:v>42299</c:v>
                </c:pt>
                <c:pt idx="135">
                  <c:v>42300</c:v>
                </c:pt>
                <c:pt idx="136">
                  <c:v>42303</c:v>
                </c:pt>
                <c:pt idx="137">
                  <c:v>42304</c:v>
                </c:pt>
                <c:pt idx="138">
                  <c:v>42305</c:v>
                </c:pt>
                <c:pt idx="139">
                  <c:v>42306</c:v>
                </c:pt>
                <c:pt idx="140">
                  <c:v>42307</c:v>
                </c:pt>
                <c:pt idx="141">
                  <c:v>42310</c:v>
                </c:pt>
                <c:pt idx="142">
                  <c:v>42311</c:v>
                </c:pt>
                <c:pt idx="143">
                  <c:v>42312</c:v>
                </c:pt>
                <c:pt idx="144">
                  <c:v>42313</c:v>
                </c:pt>
                <c:pt idx="145">
                  <c:v>42314</c:v>
                </c:pt>
                <c:pt idx="146">
                  <c:v>42317</c:v>
                </c:pt>
                <c:pt idx="147">
                  <c:v>42318</c:v>
                </c:pt>
                <c:pt idx="148">
                  <c:v>42319</c:v>
                </c:pt>
                <c:pt idx="149">
                  <c:v>42320</c:v>
                </c:pt>
                <c:pt idx="150">
                  <c:v>42321</c:v>
                </c:pt>
                <c:pt idx="151">
                  <c:v>42324</c:v>
                </c:pt>
                <c:pt idx="152">
                  <c:v>42325</c:v>
                </c:pt>
                <c:pt idx="153">
                  <c:v>42326</c:v>
                </c:pt>
                <c:pt idx="154">
                  <c:v>42327</c:v>
                </c:pt>
                <c:pt idx="155">
                  <c:v>42328</c:v>
                </c:pt>
                <c:pt idx="156">
                  <c:v>42331</c:v>
                </c:pt>
                <c:pt idx="157">
                  <c:v>42332</c:v>
                </c:pt>
                <c:pt idx="158">
                  <c:v>42333</c:v>
                </c:pt>
                <c:pt idx="159">
                  <c:v>42335</c:v>
                </c:pt>
                <c:pt idx="160">
                  <c:v>42338</c:v>
                </c:pt>
                <c:pt idx="161">
                  <c:v>42339</c:v>
                </c:pt>
                <c:pt idx="162">
                  <c:v>42340</c:v>
                </c:pt>
                <c:pt idx="163">
                  <c:v>42341</c:v>
                </c:pt>
                <c:pt idx="164">
                  <c:v>42342</c:v>
                </c:pt>
                <c:pt idx="165">
                  <c:v>42345</c:v>
                </c:pt>
                <c:pt idx="166">
                  <c:v>42346</c:v>
                </c:pt>
                <c:pt idx="167">
                  <c:v>42347</c:v>
                </c:pt>
                <c:pt idx="168">
                  <c:v>42348</c:v>
                </c:pt>
                <c:pt idx="169">
                  <c:v>42349</c:v>
                </c:pt>
                <c:pt idx="170">
                  <c:v>42352</c:v>
                </c:pt>
                <c:pt idx="171">
                  <c:v>42353</c:v>
                </c:pt>
                <c:pt idx="172">
                  <c:v>42354</c:v>
                </c:pt>
                <c:pt idx="173">
                  <c:v>42355</c:v>
                </c:pt>
                <c:pt idx="174">
                  <c:v>42356</c:v>
                </c:pt>
                <c:pt idx="175">
                  <c:v>42359</c:v>
                </c:pt>
                <c:pt idx="176">
                  <c:v>42360</c:v>
                </c:pt>
                <c:pt idx="177">
                  <c:v>42361</c:v>
                </c:pt>
                <c:pt idx="178">
                  <c:v>42362</c:v>
                </c:pt>
                <c:pt idx="179">
                  <c:v>42366</c:v>
                </c:pt>
                <c:pt idx="180">
                  <c:v>42367</c:v>
                </c:pt>
                <c:pt idx="181">
                  <c:v>42368</c:v>
                </c:pt>
                <c:pt idx="182">
                  <c:v>42369</c:v>
                </c:pt>
                <c:pt idx="183">
                  <c:v>42373</c:v>
                </c:pt>
                <c:pt idx="184">
                  <c:v>42374</c:v>
                </c:pt>
                <c:pt idx="185">
                  <c:v>42375</c:v>
                </c:pt>
                <c:pt idx="186">
                  <c:v>42376</c:v>
                </c:pt>
                <c:pt idx="187">
                  <c:v>42377</c:v>
                </c:pt>
                <c:pt idx="188">
                  <c:v>42380</c:v>
                </c:pt>
                <c:pt idx="189">
                  <c:v>42381</c:v>
                </c:pt>
                <c:pt idx="190">
                  <c:v>42382</c:v>
                </c:pt>
                <c:pt idx="191">
                  <c:v>42383</c:v>
                </c:pt>
                <c:pt idx="192">
                  <c:v>42384</c:v>
                </c:pt>
                <c:pt idx="193">
                  <c:v>42388</c:v>
                </c:pt>
                <c:pt idx="194">
                  <c:v>42389</c:v>
                </c:pt>
                <c:pt idx="195">
                  <c:v>42390</c:v>
                </c:pt>
                <c:pt idx="196">
                  <c:v>42391</c:v>
                </c:pt>
                <c:pt idx="197">
                  <c:v>42394</c:v>
                </c:pt>
                <c:pt idx="198">
                  <c:v>42395</c:v>
                </c:pt>
                <c:pt idx="199">
                  <c:v>42396</c:v>
                </c:pt>
                <c:pt idx="200">
                  <c:v>42397</c:v>
                </c:pt>
                <c:pt idx="201">
                  <c:v>42398</c:v>
                </c:pt>
                <c:pt idx="202">
                  <c:v>42401</c:v>
                </c:pt>
                <c:pt idx="203">
                  <c:v>42402</c:v>
                </c:pt>
                <c:pt idx="204">
                  <c:v>42403</c:v>
                </c:pt>
                <c:pt idx="205">
                  <c:v>42404</c:v>
                </c:pt>
                <c:pt idx="206">
                  <c:v>42405</c:v>
                </c:pt>
                <c:pt idx="207">
                  <c:v>42408</c:v>
                </c:pt>
                <c:pt idx="208">
                  <c:v>42409</c:v>
                </c:pt>
                <c:pt idx="209">
                  <c:v>42410</c:v>
                </c:pt>
                <c:pt idx="210">
                  <c:v>42411</c:v>
                </c:pt>
                <c:pt idx="211">
                  <c:v>42412</c:v>
                </c:pt>
                <c:pt idx="212">
                  <c:v>42416</c:v>
                </c:pt>
                <c:pt idx="213">
                  <c:v>42417</c:v>
                </c:pt>
                <c:pt idx="214">
                  <c:v>42418</c:v>
                </c:pt>
                <c:pt idx="215">
                  <c:v>42419</c:v>
                </c:pt>
                <c:pt idx="216">
                  <c:v>42422</c:v>
                </c:pt>
                <c:pt idx="217">
                  <c:v>42423</c:v>
                </c:pt>
                <c:pt idx="218">
                  <c:v>42424</c:v>
                </c:pt>
                <c:pt idx="219">
                  <c:v>42425</c:v>
                </c:pt>
                <c:pt idx="220">
                  <c:v>42426</c:v>
                </c:pt>
                <c:pt idx="221">
                  <c:v>42429</c:v>
                </c:pt>
                <c:pt idx="222">
                  <c:v>42430</c:v>
                </c:pt>
                <c:pt idx="223">
                  <c:v>42431</c:v>
                </c:pt>
                <c:pt idx="224">
                  <c:v>42432</c:v>
                </c:pt>
                <c:pt idx="225">
                  <c:v>42433</c:v>
                </c:pt>
                <c:pt idx="226">
                  <c:v>42436</c:v>
                </c:pt>
                <c:pt idx="227">
                  <c:v>42437</c:v>
                </c:pt>
                <c:pt idx="228">
                  <c:v>42438</c:v>
                </c:pt>
                <c:pt idx="229">
                  <c:v>42439</c:v>
                </c:pt>
                <c:pt idx="230">
                  <c:v>42440</c:v>
                </c:pt>
                <c:pt idx="231">
                  <c:v>42443</c:v>
                </c:pt>
                <c:pt idx="232">
                  <c:v>42444</c:v>
                </c:pt>
                <c:pt idx="233">
                  <c:v>42445</c:v>
                </c:pt>
                <c:pt idx="234">
                  <c:v>42446</c:v>
                </c:pt>
                <c:pt idx="235">
                  <c:v>42447</c:v>
                </c:pt>
                <c:pt idx="236">
                  <c:v>42450</c:v>
                </c:pt>
                <c:pt idx="237">
                  <c:v>42451</c:v>
                </c:pt>
                <c:pt idx="238">
                  <c:v>42452</c:v>
                </c:pt>
                <c:pt idx="239">
                  <c:v>42453</c:v>
                </c:pt>
                <c:pt idx="240">
                  <c:v>42457</c:v>
                </c:pt>
                <c:pt idx="241">
                  <c:v>42458</c:v>
                </c:pt>
                <c:pt idx="242">
                  <c:v>42459</c:v>
                </c:pt>
                <c:pt idx="243">
                  <c:v>42460</c:v>
                </c:pt>
                <c:pt idx="244">
                  <c:v>42461</c:v>
                </c:pt>
                <c:pt idx="245">
                  <c:v>42464</c:v>
                </c:pt>
                <c:pt idx="246">
                  <c:v>42465</c:v>
                </c:pt>
                <c:pt idx="247">
                  <c:v>42466</c:v>
                </c:pt>
                <c:pt idx="248">
                  <c:v>42467</c:v>
                </c:pt>
                <c:pt idx="249">
                  <c:v>42468</c:v>
                </c:pt>
                <c:pt idx="250">
                  <c:v>42471</c:v>
                </c:pt>
              </c:numCache>
            </c:numRef>
          </c:cat>
          <c:val>
            <c:numRef>
              <c:f>Sheet1!$F$1076:$F$1326</c:f>
              <c:numCache>
                <c:formatCode>0.00%</c:formatCode>
                <c:ptCount val="251"/>
                <c:pt idx="0">
                  <c:v>0</c:v>
                </c:pt>
                <c:pt idx="1">
                  <c:v>3.2599999999999706E-2</c:v>
                </c:pt>
                <c:pt idx="2">
                  <c:v>3.9699999999999812E-2</c:v>
                </c:pt>
                <c:pt idx="3">
                  <c:v>-1.8000000000000203E-2</c:v>
                </c:pt>
                <c:pt idx="4">
                  <c:v>2.5299999999999902E-2</c:v>
                </c:pt>
                <c:pt idx="5">
                  <c:v>4.2799999999999713E-2</c:v>
                </c:pt>
                <c:pt idx="6">
                  <c:v>4.5499999999999909E-2</c:v>
                </c:pt>
                <c:pt idx="7">
                  <c:v>4.0999999999999912E-2</c:v>
                </c:pt>
                <c:pt idx="8">
                  <c:v>3.2699999999999708E-2</c:v>
                </c:pt>
                <c:pt idx="9">
                  <c:v>6.0499999999999804E-2</c:v>
                </c:pt>
                <c:pt idx="10">
                  <c:v>5.7199999999999911E-2</c:v>
                </c:pt>
                <c:pt idx="11">
                  <c:v>7.7099999999999697E-2</c:v>
                </c:pt>
                <c:pt idx="12">
                  <c:v>1.88999999999999E-2</c:v>
                </c:pt>
                <c:pt idx="13">
                  <c:v>3.9799999999999808E-2</c:v>
                </c:pt>
                <c:pt idx="14">
                  <c:v>4.1699999999999814E-2</c:v>
                </c:pt>
                <c:pt idx="15">
                  <c:v>3.949999999999991E-2</c:v>
                </c:pt>
                <c:pt idx="16">
                  <c:v>2.3499999999999806E-2</c:v>
                </c:pt>
                <c:pt idx="17">
                  <c:v>2.4999999999999904E-2</c:v>
                </c:pt>
                <c:pt idx="18">
                  <c:v>2.4999999999999904E-2</c:v>
                </c:pt>
                <c:pt idx="19">
                  <c:v>6.2499999999999806E-2</c:v>
                </c:pt>
                <c:pt idx="20">
                  <c:v>6.7999999999999797E-2</c:v>
                </c:pt>
                <c:pt idx="21">
                  <c:v>6.389999999999979E-2</c:v>
                </c:pt>
                <c:pt idx="22">
                  <c:v>5.2799999999999708E-2</c:v>
                </c:pt>
                <c:pt idx="23">
                  <c:v>5.1799999999999805E-2</c:v>
                </c:pt>
                <c:pt idx="24">
                  <c:v>6.4199999999999799E-2</c:v>
                </c:pt>
                <c:pt idx="25">
                  <c:v>7.1399999999999894E-2</c:v>
                </c:pt>
                <c:pt idx="26">
                  <c:v>6.9399999999999892E-2</c:v>
                </c:pt>
                <c:pt idx="27">
                  <c:v>6.4499999999999794E-2</c:v>
                </c:pt>
                <c:pt idx="28">
                  <c:v>7.2099999999999803E-2</c:v>
                </c:pt>
                <c:pt idx="29">
                  <c:v>7.5999999999999804E-2</c:v>
                </c:pt>
                <c:pt idx="30">
                  <c:v>7.47999999999997E-2</c:v>
                </c:pt>
                <c:pt idx="31">
                  <c:v>7.2899999999999687E-2</c:v>
                </c:pt>
                <c:pt idx="32">
                  <c:v>7.0399999999999796E-2</c:v>
                </c:pt>
                <c:pt idx="33">
                  <c:v>7.5199999999999906E-2</c:v>
                </c:pt>
                <c:pt idx="34">
                  <c:v>6.4099999999999796E-2</c:v>
                </c:pt>
                <c:pt idx="35">
                  <c:v>7.0199999999999804E-2</c:v>
                </c:pt>
                <c:pt idx="36">
                  <c:v>5.889999999999971E-2</c:v>
                </c:pt>
                <c:pt idx="37">
                  <c:v>8.3199999999999913E-2</c:v>
                </c:pt>
                <c:pt idx="38">
                  <c:v>7.3799999999999907E-2</c:v>
                </c:pt>
                <c:pt idx="39">
                  <c:v>7.7699999999999908E-2</c:v>
                </c:pt>
                <c:pt idx="40">
                  <c:v>9.6899999999999695E-2</c:v>
                </c:pt>
                <c:pt idx="41">
                  <c:v>9.3899999999999803E-2</c:v>
                </c:pt>
                <c:pt idx="42">
                  <c:v>9.4199999999999812E-2</c:v>
                </c:pt>
                <c:pt idx="43">
                  <c:v>9.4899999999999693E-2</c:v>
                </c:pt>
                <c:pt idx="44">
                  <c:v>9.7699999999999912E-2</c:v>
                </c:pt>
                <c:pt idx="45">
                  <c:v>0.10630000000000001</c:v>
                </c:pt>
                <c:pt idx="46">
                  <c:v>0.10610000000000001</c:v>
                </c:pt>
                <c:pt idx="47">
                  <c:v>0.10640000000000001</c:v>
                </c:pt>
                <c:pt idx="48">
                  <c:v>0.10720000000000002</c:v>
                </c:pt>
                <c:pt idx="49">
                  <c:v>0.10720000000000002</c:v>
                </c:pt>
                <c:pt idx="50">
                  <c:v>0.10720000000000002</c:v>
                </c:pt>
                <c:pt idx="51">
                  <c:v>0.10720000000000002</c:v>
                </c:pt>
                <c:pt idx="52">
                  <c:v>0.10720000000000002</c:v>
                </c:pt>
                <c:pt idx="53">
                  <c:v>0.10720000000000002</c:v>
                </c:pt>
                <c:pt idx="54">
                  <c:v>0.10720000000000002</c:v>
                </c:pt>
                <c:pt idx="55">
                  <c:v>0.10720000000000002</c:v>
                </c:pt>
                <c:pt idx="56">
                  <c:v>0.10720000000000002</c:v>
                </c:pt>
                <c:pt idx="57">
                  <c:v>0.10720000000000002</c:v>
                </c:pt>
                <c:pt idx="58">
                  <c:v>0.10720000000000002</c:v>
                </c:pt>
                <c:pt idx="59">
                  <c:v>0.10720000000000002</c:v>
                </c:pt>
                <c:pt idx="60">
                  <c:v>9.6699999999999814E-2</c:v>
                </c:pt>
                <c:pt idx="61">
                  <c:v>0.11890000000000001</c:v>
                </c:pt>
                <c:pt idx="62">
                  <c:v>0.13970000000000002</c:v>
                </c:pt>
                <c:pt idx="63">
                  <c:v>0.1421</c:v>
                </c:pt>
                <c:pt idx="64">
                  <c:v>0.14540000000000003</c:v>
                </c:pt>
                <c:pt idx="65">
                  <c:v>0.15050000000000002</c:v>
                </c:pt>
                <c:pt idx="66">
                  <c:v>0.15510000000000002</c:v>
                </c:pt>
                <c:pt idx="67">
                  <c:v>0.15310000000000001</c:v>
                </c:pt>
                <c:pt idx="68">
                  <c:v>0.14810000000000001</c:v>
                </c:pt>
                <c:pt idx="69">
                  <c:v>0.15580000000000002</c:v>
                </c:pt>
                <c:pt idx="70">
                  <c:v>0.15440000000000004</c:v>
                </c:pt>
                <c:pt idx="71">
                  <c:v>0.15420000000000003</c:v>
                </c:pt>
                <c:pt idx="72">
                  <c:v>0.15770000000000003</c:v>
                </c:pt>
                <c:pt idx="73">
                  <c:v>0.16200000000000001</c:v>
                </c:pt>
                <c:pt idx="74">
                  <c:v>0.15750000000000003</c:v>
                </c:pt>
                <c:pt idx="75">
                  <c:v>0.15870000000000004</c:v>
                </c:pt>
                <c:pt idx="76">
                  <c:v>0.1618</c:v>
                </c:pt>
                <c:pt idx="77">
                  <c:v>0.17140000000000002</c:v>
                </c:pt>
                <c:pt idx="78">
                  <c:v>0.1731</c:v>
                </c:pt>
                <c:pt idx="79">
                  <c:v>0.18160000000000001</c:v>
                </c:pt>
                <c:pt idx="80">
                  <c:v>0.18350000000000002</c:v>
                </c:pt>
                <c:pt idx="81">
                  <c:v>0.18110000000000001</c:v>
                </c:pt>
                <c:pt idx="82">
                  <c:v>0.18730000000000002</c:v>
                </c:pt>
                <c:pt idx="83">
                  <c:v>0.17350000000000002</c:v>
                </c:pt>
                <c:pt idx="84">
                  <c:v>0.18270000000000003</c:v>
                </c:pt>
                <c:pt idx="85">
                  <c:v>0.20430000000000001</c:v>
                </c:pt>
                <c:pt idx="86">
                  <c:v>0.20670000000000002</c:v>
                </c:pt>
                <c:pt idx="87">
                  <c:v>0.21170000000000003</c:v>
                </c:pt>
                <c:pt idx="88">
                  <c:v>0.2238</c:v>
                </c:pt>
                <c:pt idx="89">
                  <c:v>0.2203</c:v>
                </c:pt>
                <c:pt idx="90">
                  <c:v>0.21730000000000002</c:v>
                </c:pt>
                <c:pt idx="91">
                  <c:v>0.19240000000000002</c:v>
                </c:pt>
                <c:pt idx="92">
                  <c:v>0.1666</c:v>
                </c:pt>
                <c:pt idx="93">
                  <c:v>0.17710000000000001</c:v>
                </c:pt>
                <c:pt idx="94">
                  <c:v>0.1648</c:v>
                </c:pt>
                <c:pt idx="95">
                  <c:v>0.13240000000000002</c:v>
                </c:pt>
                <c:pt idx="96">
                  <c:v>0.15200000000000002</c:v>
                </c:pt>
                <c:pt idx="97">
                  <c:v>0.16240000000000002</c:v>
                </c:pt>
                <c:pt idx="98">
                  <c:v>0.15660000000000002</c:v>
                </c:pt>
                <c:pt idx="99">
                  <c:v>0.18030000000000002</c:v>
                </c:pt>
                <c:pt idx="100">
                  <c:v>0.19070000000000001</c:v>
                </c:pt>
                <c:pt idx="101">
                  <c:v>0.19109999999999999</c:v>
                </c:pt>
                <c:pt idx="102">
                  <c:v>0.19159999999999999</c:v>
                </c:pt>
                <c:pt idx="103">
                  <c:v>0.19500000000000001</c:v>
                </c:pt>
                <c:pt idx="104">
                  <c:v>0.20080000000000001</c:v>
                </c:pt>
                <c:pt idx="105">
                  <c:v>0.20170000000000002</c:v>
                </c:pt>
                <c:pt idx="106">
                  <c:v>0.20170000000000002</c:v>
                </c:pt>
                <c:pt idx="107">
                  <c:v>0.20170000000000002</c:v>
                </c:pt>
                <c:pt idx="108">
                  <c:v>0.20170000000000002</c:v>
                </c:pt>
                <c:pt idx="109">
                  <c:v>0.20170000000000002</c:v>
                </c:pt>
                <c:pt idx="110">
                  <c:v>0.20240000000000002</c:v>
                </c:pt>
                <c:pt idx="111">
                  <c:v>0.21150000000000002</c:v>
                </c:pt>
                <c:pt idx="112">
                  <c:v>0.22090000000000001</c:v>
                </c:pt>
                <c:pt idx="113">
                  <c:v>0.22170000000000001</c:v>
                </c:pt>
                <c:pt idx="114">
                  <c:v>0.25169999999999998</c:v>
                </c:pt>
                <c:pt idx="115">
                  <c:v>0.27430000000000004</c:v>
                </c:pt>
                <c:pt idx="116">
                  <c:v>0.27500000000000002</c:v>
                </c:pt>
                <c:pt idx="117">
                  <c:v>0.28790000000000004</c:v>
                </c:pt>
                <c:pt idx="118">
                  <c:v>0.28230000000000005</c:v>
                </c:pt>
                <c:pt idx="119">
                  <c:v>0.28030000000000005</c:v>
                </c:pt>
                <c:pt idx="120">
                  <c:v>0.27680000000000005</c:v>
                </c:pt>
                <c:pt idx="121">
                  <c:v>0.23040000000000002</c:v>
                </c:pt>
                <c:pt idx="122">
                  <c:v>0.21970000000000003</c:v>
                </c:pt>
                <c:pt idx="123">
                  <c:v>0.21140000000000003</c:v>
                </c:pt>
                <c:pt idx="124">
                  <c:v>0.21360000000000001</c:v>
                </c:pt>
                <c:pt idx="125">
                  <c:v>0.21310000000000001</c:v>
                </c:pt>
                <c:pt idx="126">
                  <c:v>0.21240000000000003</c:v>
                </c:pt>
                <c:pt idx="127">
                  <c:v>0.21690000000000004</c:v>
                </c:pt>
                <c:pt idx="128">
                  <c:v>0.21530000000000002</c:v>
                </c:pt>
                <c:pt idx="129">
                  <c:v>0.20030000000000001</c:v>
                </c:pt>
                <c:pt idx="130">
                  <c:v>0.19820000000000002</c:v>
                </c:pt>
                <c:pt idx="131">
                  <c:v>0.20420000000000002</c:v>
                </c:pt>
                <c:pt idx="132">
                  <c:v>0.21090000000000003</c:v>
                </c:pt>
                <c:pt idx="133">
                  <c:v>0.20770000000000002</c:v>
                </c:pt>
                <c:pt idx="134">
                  <c:v>0.20970000000000003</c:v>
                </c:pt>
                <c:pt idx="135">
                  <c:v>0.21090000000000003</c:v>
                </c:pt>
                <c:pt idx="136">
                  <c:v>0.20790000000000003</c:v>
                </c:pt>
                <c:pt idx="137">
                  <c:v>0.20890000000000003</c:v>
                </c:pt>
                <c:pt idx="138">
                  <c:v>0.20840000000000003</c:v>
                </c:pt>
                <c:pt idx="139">
                  <c:v>0.21300000000000002</c:v>
                </c:pt>
                <c:pt idx="140">
                  <c:v>0.22040000000000001</c:v>
                </c:pt>
                <c:pt idx="141">
                  <c:v>0.21200000000000002</c:v>
                </c:pt>
                <c:pt idx="142">
                  <c:v>0.22850000000000001</c:v>
                </c:pt>
                <c:pt idx="143">
                  <c:v>0.22890000000000002</c:v>
                </c:pt>
                <c:pt idx="144">
                  <c:v>0.23120000000000002</c:v>
                </c:pt>
                <c:pt idx="145">
                  <c:v>0.24540000000000003</c:v>
                </c:pt>
                <c:pt idx="146">
                  <c:v>0.2505</c:v>
                </c:pt>
                <c:pt idx="147">
                  <c:v>0.24360000000000001</c:v>
                </c:pt>
                <c:pt idx="148">
                  <c:v>0.25140000000000001</c:v>
                </c:pt>
                <c:pt idx="149">
                  <c:v>0.25480000000000003</c:v>
                </c:pt>
                <c:pt idx="150">
                  <c:v>0.26340000000000002</c:v>
                </c:pt>
                <c:pt idx="151">
                  <c:v>0.26240000000000002</c:v>
                </c:pt>
                <c:pt idx="152">
                  <c:v>0.25459999999999999</c:v>
                </c:pt>
                <c:pt idx="153">
                  <c:v>0.27250000000000002</c:v>
                </c:pt>
                <c:pt idx="154">
                  <c:v>0.25740000000000002</c:v>
                </c:pt>
                <c:pt idx="155">
                  <c:v>0.26430000000000003</c:v>
                </c:pt>
                <c:pt idx="156">
                  <c:v>0.26950000000000002</c:v>
                </c:pt>
                <c:pt idx="157">
                  <c:v>0.26530000000000004</c:v>
                </c:pt>
                <c:pt idx="158">
                  <c:v>0.26890000000000003</c:v>
                </c:pt>
                <c:pt idx="159">
                  <c:v>0.27280000000000004</c:v>
                </c:pt>
                <c:pt idx="160">
                  <c:v>0.2782</c:v>
                </c:pt>
                <c:pt idx="161">
                  <c:v>0.27100000000000002</c:v>
                </c:pt>
                <c:pt idx="162">
                  <c:v>0.26990000000000003</c:v>
                </c:pt>
                <c:pt idx="163">
                  <c:v>0.24880000000000002</c:v>
                </c:pt>
                <c:pt idx="164">
                  <c:v>0.30610000000000004</c:v>
                </c:pt>
                <c:pt idx="165">
                  <c:v>0.30330000000000007</c:v>
                </c:pt>
                <c:pt idx="166">
                  <c:v>0.28900000000000003</c:v>
                </c:pt>
                <c:pt idx="167">
                  <c:v>0.24110000000000001</c:v>
                </c:pt>
                <c:pt idx="168">
                  <c:v>0.25750000000000001</c:v>
                </c:pt>
                <c:pt idx="169">
                  <c:v>0.2225</c:v>
                </c:pt>
                <c:pt idx="170">
                  <c:v>0.2283</c:v>
                </c:pt>
                <c:pt idx="171">
                  <c:v>0.24420000000000003</c:v>
                </c:pt>
                <c:pt idx="172">
                  <c:v>0.25140000000000001</c:v>
                </c:pt>
                <c:pt idx="173">
                  <c:v>0.24220000000000003</c:v>
                </c:pt>
                <c:pt idx="174">
                  <c:v>0.2293</c:v>
                </c:pt>
                <c:pt idx="175">
                  <c:v>0.2288</c:v>
                </c:pt>
                <c:pt idx="176">
                  <c:v>0.2288</c:v>
                </c:pt>
                <c:pt idx="177">
                  <c:v>0.2288</c:v>
                </c:pt>
                <c:pt idx="178">
                  <c:v>0.2288</c:v>
                </c:pt>
                <c:pt idx="179">
                  <c:v>0.2288</c:v>
                </c:pt>
                <c:pt idx="180">
                  <c:v>0.2288</c:v>
                </c:pt>
                <c:pt idx="181">
                  <c:v>0.2288</c:v>
                </c:pt>
                <c:pt idx="182">
                  <c:v>0.2288</c:v>
                </c:pt>
                <c:pt idx="183">
                  <c:v>0.23980000000000001</c:v>
                </c:pt>
                <c:pt idx="184">
                  <c:v>0.24650000000000002</c:v>
                </c:pt>
                <c:pt idx="185">
                  <c:v>0.24670000000000003</c:v>
                </c:pt>
                <c:pt idx="186">
                  <c:v>0.21440000000000003</c:v>
                </c:pt>
                <c:pt idx="187">
                  <c:v>0.21110000000000001</c:v>
                </c:pt>
                <c:pt idx="188">
                  <c:v>0.21750000000000003</c:v>
                </c:pt>
                <c:pt idx="189">
                  <c:v>0.20570000000000002</c:v>
                </c:pt>
                <c:pt idx="190">
                  <c:v>0.20490000000000003</c:v>
                </c:pt>
                <c:pt idx="191">
                  <c:v>0.223</c:v>
                </c:pt>
                <c:pt idx="192">
                  <c:v>0.24640000000000004</c:v>
                </c:pt>
                <c:pt idx="193">
                  <c:v>0.23900000000000002</c:v>
                </c:pt>
                <c:pt idx="194">
                  <c:v>0.2288</c:v>
                </c:pt>
                <c:pt idx="195">
                  <c:v>0.24050000000000002</c:v>
                </c:pt>
                <c:pt idx="196">
                  <c:v>0.21140000000000003</c:v>
                </c:pt>
                <c:pt idx="197">
                  <c:v>0.24860000000000002</c:v>
                </c:pt>
                <c:pt idx="198">
                  <c:v>0.21890000000000004</c:v>
                </c:pt>
                <c:pt idx="199">
                  <c:v>0.25219999999999998</c:v>
                </c:pt>
                <c:pt idx="200">
                  <c:v>0.25019999999999998</c:v>
                </c:pt>
                <c:pt idx="201">
                  <c:v>0.24110000000000001</c:v>
                </c:pt>
                <c:pt idx="202">
                  <c:v>0.23180000000000001</c:v>
                </c:pt>
                <c:pt idx="203">
                  <c:v>0.22390000000000002</c:v>
                </c:pt>
                <c:pt idx="204">
                  <c:v>0.23080000000000001</c:v>
                </c:pt>
                <c:pt idx="205">
                  <c:v>0.23680000000000001</c:v>
                </c:pt>
                <c:pt idx="206">
                  <c:v>0.23470000000000002</c:v>
                </c:pt>
                <c:pt idx="207">
                  <c:v>0.23760000000000001</c:v>
                </c:pt>
                <c:pt idx="208">
                  <c:v>0.23930000000000001</c:v>
                </c:pt>
                <c:pt idx="209">
                  <c:v>0.24500000000000002</c:v>
                </c:pt>
                <c:pt idx="210">
                  <c:v>0.23240000000000002</c:v>
                </c:pt>
                <c:pt idx="211">
                  <c:v>0.29930000000000007</c:v>
                </c:pt>
                <c:pt idx="212">
                  <c:v>0.28070000000000001</c:v>
                </c:pt>
                <c:pt idx="213">
                  <c:v>0.25969999999999999</c:v>
                </c:pt>
                <c:pt idx="214">
                  <c:v>0.26860000000000001</c:v>
                </c:pt>
                <c:pt idx="215">
                  <c:v>0.28150000000000003</c:v>
                </c:pt>
                <c:pt idx="216">
                  <c:v>0.25040000000000001</c:v>
                </c:pt>
                <c:pt idx="217">
                  <c:v>0.26730000000000004</c:v>
                </c:pt>
                <c:pt idx="218">
                  <c:v>0.27630000000000005</c:v>
                </c:pt>
                <c:pt idx="219">
                  <c:v>0.28150000000000003</c:v>
                </c:pt>
                <c:pt idx="220">
                  <c:v>0.27980000000000005</c:v>
                </c:pt>
                <c:pt idx="221">
                  <c:v>0.28610000000000002</c:v>
                </c:pt>
                <c:pt idx="222">
                  <c:v>0.25980000000000003</c:v>
                </c:pt>
                <c:pt idx="223">
                  <c:v>0.26730000000000004</c:v>
                </c:pt>
                <c:pt idx="224">
                  <c:v>0.25790000000000002</c:v>
                </c:pt>
                <c:pt idx="225">
                  <c:v>0.24890000000000004</c:v>
                </c:pt>
                <c:pt idx="226">
                  <c:v>0.252</c:v>
                </c:pt>
                <c:pt idx="227">
                  <c:v>0.26519999999999999</c:v>
                </c:pt>
                <c:pt idx="228">
                  <c:v>0.25869999999999999</c:v>
                </c:pt>
                <c:pt idx="229">
                  <c:v>0.27030000000000004</c:v>
                </c:pt>
                <c:pt idx="230">
                  <c:v>0.25090000000000001</c:v>
                </c:pt>
                <c:pt idx="231">
                  <c:v>0.25919999999999999</c:v>
                </c:pt>
                <c:pt idx="232">
                  <c:v>0.26819999999999999</c:v>
                </c:pt>
                <c:pt idx="233">
                  <c:v>0.26680000000000004</c:v>
                </c:pt>
                <c:pt idx="234">
                  <c:v>0.2535</c:v>
                </c:pt>
                <c:pt idx="235">
                  <c:v>0.24690000000000004</c:v>
                </c:pt>
                <c:pt idx="236">
                  <c:v>0.2515</c:v>
                </c:pt>
                <c:pt idx="237">
                  <c:v>0.25280000000000002</c:v>
                </c:pt>
                <c:pt idx="238">
                  <c:v>0.25890000000000002</c:v>
                </c:pt>
                <c:pt idx="239">
                  <c:v>0.25880000000000003</c:v>
                </c:pt>
                <c:pt idx="240">
                  <c:v>0.26230000000000003</c:v>
                </c:pt>
                <c:pt idx="241">
                  <c:v>0.26219999999999999</c:v>
                </c:pt>
                <c:pt idx="242">
                  <c:v>0.25640000000000002</c:v>
                </c:pt>
                <c:pt idx="243">
                  <c:v>0.26190000000000002</c:v>
                </c:pt>
                <c:pt idx="244">
                  <c:v>0.25390000000000001</c:v>
                </c:pt>
                <c:pt idx="245">
                  <c:v>0.25819999999999999</c:v>
                </c:pt>
                <c:pt idx="246">
                  <c:v>0.26080000000000003</c:v>
                </c:pt>
                <c:pt idx="247">
                  <c:v>0.2626</c:v>
                </c:pt>
                <c:pt idx="248">
                  <c:v>0.26380000000000003</c:v>
                </c:pt>
                <c:pt idx="249">
                  <c:v>0.26369999999999999</c:v>
                </c:pt>
                <c:pt idx="250">
                  <c:v>0.26680000000000004</c:v>
                </c:pt>
              </c:numCache>
            </c:numRef>
          </c:val>
        </c:ser>
        <c:dLbls/>
        <c:axId val="72036352"/>
        <c:axId val="72037888"/>
      </c:areaChart>
      <c:dateAx>
        <c:axId val="72036352"/>
        <c:scaling>
          <c:orientation val="minMax"/>
        </c:scaling>
        <c:axPos val="b"/>
        <c:numFmt formatCode="m/d/yy" sourceLinked="1"/>
        <c:tickLblPos val="nextTo"/>
        <c:crossAx val="72037888"/>
        <c:crosses val="autoZero"/>
        <c:auto val="1"/>
        <c:lblOffset val="100"/>
        <c:baseTimeUnit val="days"/>
      </c:dateAx>
      <c:valAx>
        <c:axId val="72037888"/>
        <c:scaling>
          <c:orientation val="minMax"/>
        </c:scaling>
        <c:axPos val="l"/>
        <c:majorGridlines/>
        <c:numFmt formatCode="0.00%" sourceLinked="1"/>
        <c:tickLblPos val="nextTo"/>
        <c:crossAx val="7203635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Sheet1!$A$10:$A$1326</c:f>
              <c:numCache>
                <c:formatCode>m/d/yy</c:formatCode>
                <c:ptCount val="1317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</c:numCache>
            </c:numRef>
          </c:cat>
          <c:val>
            <c:numRef>
              <c:f>Sheet1!$B$10:$B$1326</c:f>
              <c:numCache>
                <c:formatCode>0.00%</c:formatCode>
                <c:ptCount val="1317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</c:numCache>
            </c:numRef>
          </c:val>
        </c:ser>
        <c:dLbls/>
        <c:axId val="72063232"/>
        <c:axId val="83558400"/>
      </c:areaChart>
      <c:dateAx>
        <c:axId val="72063232"/>
        <c:scaling>
          <c:orientation val="minMax"/>
        </c:scaling>
        <c:axPos val="b"/>
        <c:numFmt formatCode="m/d/yy" sourceLinked="1"/>
        <c:tickLblPos val="nextTo"/>
        <c:crossAx val="83558400"/>
        <c:crosses val="autoZero"/>
        <c:auto val="1"/>
        <c:lblOffset val="100"/>
        <c:baseTimeUnit val="days"/>
      </c:dateAx>
      <c:valAx>
        <c:axId val="83558400"/>
        <c:scaling>
          <c:orientation val="minMax"/>
        </c:scaling>
        <c:axPos val="l"/>
        <c:majorGridlines/>
        <c:numFmt formatCode="0.00%" sourceLinked="1"/>
        <c:tickLblPos val="nextTo"/>
        <c:crossAx val="7206323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“Contrary Indicators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CA, April 13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Fork_in_the_road_sig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1752600"/>
            <a:ext cx="4577385" cy="30551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066800" y="457200"/>
            <a:ext cx="67818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26.68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09504956"/>
              </p:ext>
            </p:extLst>
          </p:nvPr>
        </p:nvGraphicFramePr>
        <p:xfrm>
          <a:off x="685800" y="1524000"/>
          <a:ext cx="77724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+36.08%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64130786"/>
              </p:ext>
            </p:extLst>
          </p:nvPr>
        </p:nvGraphicFramePr>
        <p:xfrm>
          <a:off x="609600" y="1447800"/>
          <a:ext cx="8077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Outlook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8229600" cy="528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*Markets stall ahead of earnings and OPEC meeting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*Oil bottom at $26 looking more convincing,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after April 23 Doha meeting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*US stocks have now defined the 2016 wedge formation between (SPX) 1812 and 2010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, will take 6 for months to resolve to the upside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*Bonds now baking in 1 more rate rise this year, and maybe 2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*Stock/oil link seems to be broken, will it continue?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still has its mojo, spilling into silver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*Delayed interest rate hikes collapse dollar,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postpones stock market selloff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*Disastrous Planting Expectations Report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still destroying all ags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38862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689788"/>
            <a:ext cx="8229600" cy="5478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sz="1800" b="1" u="sng" dirty="0"/>
              <a:t>Buys:</a:t>
            </a:r>
          </a:p>
          <a:p>
            <a:endParaRPr lang="en-US" sz="1600" b="1" dirty="0"/>
          </a:p>
          <a:p>
            <a:r>
              <a:rPr lang="is-IS" sz="1600" b="1" dirty="0"/>
              <a:t>Celgene Corp (CELG)              $101.50        Target to $110</a:t>
            </a:r>
          </a:p>
          <a:p>
            <a:r>
              <a:rPr lang="is-IS" sz="1600" b="1" dirty="0"/>
              <a:t>Aetna, Inc. (AET)        </a:t>
            </a:r>
            <a:r>
              <a:rPr lang="is-IS" sz="1600" b="1" dirty="0" smtClean="0"/>
              <a:t>              $</a:t>
            </a:r>
            <a:r>
              <a:rPr lang="is-IS" sz="1600" b="1" dirty="0"/>
              <a:t>108.30        Target to $115</a:t>
            </a:r>
          </a:p>
          <a:p>
            <a:r>
              <a:rPr lang="is-IS" sz="1600" b="1" dirty="0"/>
              <a:t>Amazon.com (AMZN)          </a:t>
            </a:r>
            <a:r>
              <a:rPr lang="is-IS" sz="1600" b="1" dirty="0" smtClean="0"/>
              <a:t>     $</a:t>
            </a:r>
            <a:r>
              <a:rPr lang="is-IS" sz="1600" b="1" dirty="0"/>
              <a:t>595          </a:t>
            </a:r>
            <a:r>
              <a:rPr lang="is-IS" sz="1600" b="1" dirty="0" smtClean="0"/>
              <a:t>   Target </a:t>
            </a:r>
            <a:r>
              <a:rPr lang="is-IS" sz="1600" b="1" dirty="0"/>
              <a:t>to $610</a:t>
            </a:r>
          </a:p>
          <a:p>
            <a:r>
              <a:rPr lang="is-IS" sz="1600" b="1" dirty="0"/>
              <a:t>Boeing Co, (BA)               </a:t>
            </a:r>
            <a:r>
              <a:rPr lang="is-IS" sz="1600" b="1" dirty="0" smtClean="0"/>
              <a:t>         </a:t>
            </a:r>
            <a:r>
              <a:rPr lang="is-IS" sz="1600" b="1" dirty="0"/>
              <a:t>$128          </a:t>
            </a:r>
            <a:r>
              <a:rPr lang="is-IS" sz="1600" b="1" dirty="0" smtClean="0"/>
              <a:t>   Target </a:t>
            </a:r>
            <a:r>
              <a:rPr lang="is-IS" sz="1600" b="1" dirty="0"/>
              <a:t>to $137</a:t>
            </a:r>
          </a:p>
          <a:p>
            <a:r>
              <a:rPr lang="is-IS" sz="1600" b="1" dirty="0"/>
              <a:t>Darden Rest (DRI)        </a:t>
            </a:r>
            <a:r>
              <a:rPr lang="is-IS" sz="1600" b="1" dirty="0" smtClean="0"/>
              <a:t>             $</a:t>
            </a:r>
            <a:r>
              <a:rPr lang="is-IS" sz="1600" b="1" dirty="0"/>
              <a:t>65.40          Target to $69</a:t>
            </a:r>
          </a:p>
          <a:p>
            <a:r>
              <a:rPr lang="is-IS" sz="1600" b="1" dirty="0"/>
              <a:t>Priceline.com (PCLN)       </a:t>
            </a:r>
            <a:r>
              <a:rPr lang="is-IS" sz="1600" b="1" dirty="0" smtClean="0"/>
              <a:t>       $1,283</a:t>
            </a:r>
            <a:r>
              <a:rPr lang="is-IS" sz="1600" b="1" dirty="0"/>
              <a:t>       </a:t>
            </a:r>
            <a:r>
              <a:rPr lang="is-IS" sz="1600" b="1" dirty="0" smtClean="0"/>
              <a:t>    Target </a:t>
            </a:r>
            <a:r>
              <a:rPr lang="is-IS" sz="1600" b="1" dirty="0"/>
              <a:t>to $1,360</a:t>
            </a:r>
          </a:p>
          <a:p>
            <a:r>
              <a:rPr lang="is-IS" sz="1600" b="1" dirty="0"/>
              <a:t>Netflix, Inc (NFLX)        </a:t>
            </a:r>
            <a:r>
              <a:rPr lang="is-IS" sz="1600" b="1" dirty="0" smtClean="0"/>
              <a:t>            $105.50</a:t>
            </a:r>
            <a:r>
              <a:rPr lang="is-IS" sz="1600" b="1" dirty="0"/>
              <a:t>       </a:t>
            </a:r>
            <a:r>
              <a:rPr lang="is-IS" sz="1600" b="1" dirty="0" smtClean="0"/>
              <a:t>  Target </a:t>
            </a:r>
            <a:r>
              <a:rPr lang="is-IS" sz="1600" b="1" dirty="0"/>
              <a:t>to $120</a:t>
            </a:r>
          </a:p>
          <a:p>
            <a:endParaRPr lang="is-IS" sz="1600" b="1" dirty="0"/>
          </a:p>
          <a:p>
            <a:endParaRPr lang="is-IS" sz="1600" b="1" dirty="0"/>
          </a:p>
          <a:p>
            <a:r>
              <a:rPr lang="en-US" sz="1800" b="1" u="sng" dirty="0"/>
              <a:t>Sells:</a:t>
            </a:r>
          </a:p>
          <a:p>
            <a:endParaRPr lang="en-US" sz="1600" b="1" dirty="0"/>
          </a:p>
          <a:p>
            <a:r>
              <a:rPr lang="is-IS" sz="1600" b="1" dirty="0"/>
              <a:t>F5 Networks, Inc (FFIV)              $99          </a:t>
            </a:r>
            <a:r>
              <a:rPr lang="is-IS" sz="1600" b="1" dirty="0" smtClean="0"/>
              <a:t> Target </a:t>
            </a:r>
            <a:r>
              <a:rPr lang="is-IS" sz="1600" b="1" dirty="0"/>
              <a:t>to $94</a:t>
            </a:r>
          </a:p>
          <a:p>
            <a:r>
              <a:rPr lang="is-IS" sz="1600" b="1" dirty="0"/>
              <a:t>Deckers Outdoor (DECK)            $57          Target to $52</a:t>
            </a:r>
          </a:p>
          <a:p>
            <a:r>
              <a:rPr lang="is-IS" sz="1600" b="1" dirty="0"/>
              <a:t>Polo Ralph Lauren (RL)              $94          </a:t>
            </a:r>
            <a:r>
              <a:rPr lang="is-IS" sz="1600" b="1" dirty="0" smtClean="0"/>
              <a:t> Target </a:t>
            </a:r>
            <a:r>
              <a:rPr lang="is-IS" sz="1600" b="1" dirty="0"/>
              <a:t>to $89</a:t>
            </a:r>
          </a:p>
          <a:p>
            <a:r>
              <a:rPr lang="is-IS" sz="1600" b="1" dirty="0"/>
              <a:t>Chiplotle Mexican (CMG)     </a:t>
            </a:r>
            <a:r>
              <a:rPr lang="is-IS" sz="1600" b="1" dirty="0" smtClean="0"/>
              <a:t>      $</a:t>
            </a:r>
            <a:r>
              <a:rPr lang="is-IS" sz="1600" b="1" dirty="0"/>
              <a:t>468          Target to $437</a:t>
            </a:r>
          </a:p>
          <a:p>
            <a:r>
              <a:rPr lang="is-IS" sz="1600" b="1" dirty="0"/>
              <a:t>First Solar Inc. (FSLR)              </a:t>
            </a:r>
            <a:r>
              <a:rPr lang="is-IS" sz="1600" b="1" dirty="0" smtClean="0"/>
              <a:t>  $</a:t>
            </a:r>
            <a:r>
              <a:rPr lang="is-IS" sz="1600" b="1" dirty="0"/>
              <a:t>59          </a:t>
            </a:r>
            <a:r>
              <a:rPr lang="is-IS" sz="1600" b="1" dirty="0" smtClean="0"/>
              <a:t> Target </a:t>
            </a:r>
            <a:r>
              <a:rPr lang="is-IS" sz="1600" b="1" dirty="0"/>
              <a:t>to $50</a:t>
            </a:r>
          </a:p>
          <a:p>
            <a:r>
              <a:rPr lang="en-US" sz="1600" b="1" dirty="0"/>
              <a:t>Sell if it closes under $59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Economy-Indecisive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Losing Momentum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70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March nonfarm payroll comes in at 214,000, sustaining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strong trend, US ISM Service Sector Index in March up from 53.4 to 54.5, JOLTS down from 5.6 to 5.5 million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*Pan European unemployment rates holds at a high 10.3% in 19 countries, Germany the strongest at 4.3%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and Greece at 24%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*IMF downgrades global growth forecast from 3.4% to 3.2%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debt downgraded to “negative” by S&amp;P due to slowing economy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*Japan Q1 </a:t>
            </a:r>
            <a:r>
              <a:rPr lang="en-US" sz="1700" b="1" i="1" dirty="0" smtClean="0">
                <a:latin typeface="Calibri"/>
                <a:ea typeface="Calibri"/>
                <a:cs typeface="Calibri"/>
                <a:sym typeface="Calibri"/>
              </a:rPr>
              <a:t> tankan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report comes in exceptionally weak, tanking stocks there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*Expect one more oil down leg to trigger global “RISK OFF” move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*All commodities hit with sharp selloffs,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the first test is here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*Next to come is a “RISK ON” global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synchronized growth</a:t>
            </a: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H2 2016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once we get through New Year effects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7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ndecision-cop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4648200"/>
            <a:ext cx="3088829" cy="205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-</a:t>
            </a:r>
            <a:r>
              <a:rPr lang="en-US" sz="2000" b="1" dirty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,000 to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67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,000</a:t>
            </a:r>
            <a: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Screen Shot 2016-02-13 at 11.44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447800"/>
            <a:ext cx="7264400" cy="4723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-Stalling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533400" y="8382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prices stalling just short of year highs</a:t>
            </a:r>
            <a:b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*Both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ands and stocks have been rising simultaneously, a rare event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*JGB’s hit a new record low of -0.11%, German bunds at 0.12%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*Emerging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market debt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hangs on to huge gains,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thanks to oil and commodity boost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*Same with energy Junk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*Weird,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contrary indicators,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we got the “RISK OFF” bond and FX moves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without the ‘RISK OFF” move in stocks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talled-c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3048000"/>
            <a:ext cx="2490662" cy="3581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1.78%</a:t>
            </a:r>
            <a:br>
              <a:rPr lang="en-US" sz="2400" dirty="0" smtClean="0"/>
            </a:br>
            <a:r>
              <a:rPr lang="en-US" sz="1800" dirty="0" smtClean="0"/>
              <a:t>The Reversal is In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954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ETF (TLT) 1.78%</a:t>
            </a:r>
            <a:br>
              <a:rPr lang="en-US" sz="2400" dirty="0" smtClean="0"/>
            </a:br>
            <a:r>
              <a:rPr lang="en-US" sz="1800" dirty="0" smtClean="0"/>
              <a:t>The Reversal is In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6.95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Big Profits in Dire Market Conditions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239000" cy="4373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6.42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+1.27%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0.19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*October Final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+5.15%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MTD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+3.68%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+3.50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26.68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+195.48%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3.93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 short of all-time high</a:t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36.08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71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15088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)-Not Yet the Big Trade of 2016?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“BUY” Territory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954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5.82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1.45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716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PP</a:t>
            </a:r>
            <a:endParaRPr lang="en-US" dirty="0"/>
          </a:p>
        </p:txBody>
      </p:sp>
      <p:pic>
        <p:nvPicPr>
          <p:cNvPr id="4" name="Picture 3" descr="IMG_53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27" y="0"/>
            <a:ext cx="575733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25146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Pyramid Lake</a:t>
            </a:r>
            <a:br>
              <a:rPr lang="en-US" sz="2400" b="1" dirty="0" smtClean="0"/>
            </a:br>
            <a:r>
              <a:rPr lang="en-US" sz="2400" b="1" dirty="0" smtClean="0"/>
              <a:t>in North Nevada</a:t>
            </a:r>
            <a:br>
              <a:rPr lang="en-US" sz="2400" b="1" dirty="0" smtClean="0"/>
            </a:br>
            <a:r>
              <a:rPr lang="en-US" sz="2400" b="1" dirty="0" smtClean="0"/>
              <a:t>Home of the world’s largest trout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926193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 Rolling Top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Stocks about to stall at the top, working off an extremely overbought condition,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Will Doha meeting mark the top?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Markets already at yearend targets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*$130 billion taken out of equity mutual funds over the past year, everyone is underweight equities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*Shorts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all gone now, but no one wants to play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on the long side</a:t>
            </a: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*The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“Narrowing Wedge” scenario is playing out, with a big triangle formation setting up over the next six months, with lowe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r highs and higher lows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between 1812 and 2012, earnings not there to move to new all time high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*20% of S&amp;P 500 companies have dividend yields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higher than their own bond yields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*Only one more month of seasonable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stock strength, “Sell in May” is coming,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is Doha the trigger?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Katy-Perry-rocked-cutoffs-crop-top-Rolling-Stone-Augu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3886200"/>
            <a:ext cx="2000908" cy="266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$112-$117 bear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143000"/>
            <a:ext cx="6934200" cy="52501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Topping Out Too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914400"/>
            <a:ext cx="7380377" cy="558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990600"/>
            <a:ext cx="7279736" cy="5511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the Bottom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192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28085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9015" y="152400"/>
            <a:ext cx="477514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Keeping a </a:t>
            </a:r>
            <a:r>
              <a:rPr lang="en-US" sz="2000" dirty="0"/>
              <a:t>V</a:t>
            </a:r>
            <a:r>
              <a:rPr lang="en-US" sz="2000" dirty="0" smtClean="0"/>
              <a:t>ery Small Book</a:t>
            </a:r>
            <a:br>
              <a:rPr lang="en-US" sz="2000" dirty="0" smtClean="0"/>
            </a:br>
            <a:r>
              <a:rPr lang="en-US" sz="2000" dirty="0" smtClean="0"/>
              <a:t>Looking to Fade the Next Extreme Move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2133600"/>
            <a:ext cx="2847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Expiration P&amp;L </a:t>
            </a:r>
            <a:br>
              <a:rPr lang="en-US" sz="2400" b="1" dirty="0" smtClean="0"/>
            </a:br>
            <a:r>
              <a:rPr lang="en-US" sz="2400" b="1" dirty="0" smtClean="0"/>
              <a:t>4.80% YTD</a:t>
            </a:r>
            <a:endParaRPr lang="en-US" sz="2400" b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31567051"/>
              </p:ext>
            </p:extLst>
          </p:nvPr>
        </p:nvGraphicFramePr>
        <p:xfrm>
          <a:off x="5257800" y="3505200"/>
          <a:ext cx="3371850" cy="264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3232929"/>
              </p:ext>
            </p:extLst>
          </p:nvPr>
        </p:nvGraphicFramePr>
        <p:xfrm>
          <a:off x="533400" y="1752600"/>
          <a:ext cx="4839298" cy="4525963"/>
        </p:xfrm>
        <a:graphic>
          <a:graphicData uri="http://schemas.openxmlformats.org/drawingml/2006/table">
            <a:tbl>
              <a:tblPr/>
              <a:tblGrid>
                <a:gridCol w="3632375"/>
                <a:gridCol w="1206923"/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(GLD) 4/$109-$112 call spread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4/$182 puts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-5.00%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5/</a:t>
                      </a:r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$212-$217 put spread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1605" marR="11605" marT="11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-Watch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Carefully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$112-$117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bear put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Sector SPDR (XLK), (ROM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(AAPL), (MSFT),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(VZ), (T), (FB), (IBM)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668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go long on next dip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XTN)-Another Dow Mainstay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(DAL),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95400"/>
            <a:ext cx="6558472" cy="4965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Political Football in 2016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)-JPM boost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219200"/>
            <a:ext cx="7039327" cy="532977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KBW Bank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KBE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990600"/>
            <a:ext cx="7380377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entry point setting up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3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9028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47800"/>
            <a:ext cx="6664444" cy="504593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Dips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waiting for the next real catalyst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after Q1 earnings in April to avoid post Christmas dip, $105 billion stock buy backs done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524000"/>
            <a:ext cx="6373962" cy="482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–The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Big One That Got Away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28520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Capped by strong euro and Brussels attack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Capped by strong yen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954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Bad Boy Market and font of volatility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192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Loves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oil and commodity bounce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79253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-Yen Breakout=“RISK OFF”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*Yellen comments put the kibosh on any interest rate rise for the foreseeable future, demolishing the dollar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*Yen hits a one year high in hedge fund unwinds of short positions, PM Abe is reluctant to intervene unless the move up becomes extreme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*Janet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comments breath new life into the yen, torpedoing Nikkei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*Commodity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correction cuts the knees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out from under (FXA), (FXC)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*With no interest rate moves anywhere,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this could be a year of low volatility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for currencies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trong-yen-dollar-colourful-d-rendered-concept-illustration-312111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3902444"/>
            <a:ext cx="3352800" cy="246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a One Year High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43000"/>
            <a:ext cx="6731000" cy="509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000" dirty="0" smtClean="0">
                <a:ea typeface="ＭＳ Ｐゴシック" charset="-128"/>
                <a:cs typeface="ＭＳ Ｐゴシック" charset="-128"/>
              </a:rPr>
              <a:t>go to </a:t>
            </a:r>
            <a:r>
              <a:rPr lang="en-US" sz="2000" b="1" dirty="0" smtClean="0">
                <a:ea typeface="ＭＳ Ｐゴシック" charset="-128"/>
                <a:cs typeface="ＭＳ Ｐゴシック" charset="-128"/>
              </a:rPr>
              <a:t>“LUNCHES”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then </a:t>
            </a:r>
            <a:r>
              <a:rPr lang="en-US" sz="2000" b="1" dirty="0" smtClean="0">
                <a:ea typeface="ＭＳ Ｐゴシック" charset="-128"/>
                <a:cs typeface="ＭＳ Ｐゴシック" charset="-128"/>
              </a:rPr>
              <a:t>“USA”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05758" y="1752600"/>
            <a:ext cx="1838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Miami</a:t>
            </a:r>
            <a:br>
              <a:rPr lang="en-US" sz="2000" b="1" dirty="0" smtClean="0"/>
            </a:br>
            <a:r>
              <a:rPr lang="en-US" sz="2000" b="1" dirty="0" smtClean="0"/>
              <a:t>April 18, 2016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81200" y="1828800"/>
            <a:ext cx="1838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Houston</a:t>
            </a:r>
            <a:br>
              <a:rPr lang="en-US" sz="2000" b="1" dirty="0" smtClean="0"/>
            </a:br>
            <a:r>
              <a:rPr lang="en-US" sz="2000" b="1" dirty="0" smtClean="0"/>
              <a:t>April 15, 2016</a:t>
            </a:r>
            <a:br>
              <a:rPr lang="en-US" sz="2000" b="1" dirty="0" smtClean="0"/>
            </a:br>
            <a:endParaRPr lang="en-US" sz="2000" b="1" dirty="0"/>
          </a:p>
        </p:txBody>
      </p:sp>
      <p:pic>
        <p:nvPicPr>
          <p:cNvPr id="10" name="il_fi" descr="http://www.houstonapartmentlocator.org/site/wp-content/uploads/2010/04/houston_nigh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95600"/>
            <a:ext cx="4086225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acintosh HD:Users:randybronte:Desktop:Screen Shot 2016-03-03 at 10.19.18 AM 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0"/>
            <a:ext cx="3581400" cy="328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25771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-2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Year Chart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43264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Political Disaster!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449" y="1295400"/>
            <a:ext cx="674298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“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Brexit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fears, prospect of more QWE next week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00200"/>
            <a:ext cx="6474603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FXC)-Love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Strong Oil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(CYB)-Sell Rallies on Weakening Economy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Hedge Fund Favorite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3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7118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49407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Rumor Mill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1430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dirty="0" smtClean="0">
                <a:solidFill>
                  <a:schemeClr val="tx1"/>
                </a:solidFill>
              </a:rPr>
              <a:t>*Everything hangs on the big Doha OPEC-Non-OPEC meeting </a:t>
            </a: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n April 17, it was the talk of meetings that triggered the big rally from </a:t>
            </a:r>
            <a:r>
              <a:rPr lang="en-US" smtClean="0">
                <a:solidFill>
                  <a:schemeClr val="tx1"/>
                </a:solidFill>
              </a:rPr>
              <a:t>$26, </a:t>
            </a:r>
            <a:r>
              <a:rPr lang="en-US" dirty="0" smtClean="0">
                <a:solidFill>
                  <a:schemeClr val="tx1"/>
                </a:solidFill>
              </a:rPr>
              <a:t>rumors of Saudi-Russian production freeze send </a:t>
            </a:r>
            <a:r>
              <a:rPr lang="en-US" smtClean="0">
                <a:solidFill>
                  <a:schemeClr val="tx1"/>
                </a:solidFill>
              </a:rPr>
              <a:t>oil soaring</a:t>
            </a:r>
            <a:br>
              <a:rPr lang="en-US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*US production has fallen from 9.6 million barrels/day to 9.0 million, but drillers are rapidly cutting costs per barrel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*Comptroller of the Currency issues new, tough rules for energy lending, with a debt:operating income ratios of 4:1 </a:t>
            </a:r>
            <a:r>
              <a:rPr lang="en-US" dirty="0" err="1" smtClean="0"/>
              <a:t>vs</a:t>
            </a:r>
            <a:r>
              <a:rPr lang="en-US" dirty="0" smtClean="0"/>
              <a:t> 2:1 industry average, expect a lot of loans to be called in triggering bankruptcies, local banks to suffer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*How high can oil rise in the face of record inventories and a huge supply overhang?</a:t>
            </a:r>
            <a:br>
              <a:rPr lang="en-US" dirty="0" smtClean="0"/>
            </a:br>
            <a:r>
              <a:rPr lang="en-US" dirty="0" smtClean="0"/>
              <a:t>Consumers saving $800 million/day at current prices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*Contagos reemerging, pointing to more negative price action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*Oil major </a:t>
            </a:r>
            <a:r>
              <a:rPr lang="en-US" dirty="0" err="1" smtClean="0"/>
              <a:t>capex</a:t>
            </a:r>
            <a:r>
              <a:rPr lang="en-US" dirty="0" smtClean="0"/>
              <a:t> falling from $800 billion</a:t>
            </a:r>
            <a:br>
              <a:rPr lang="en-US" dirty="0" smtClean="0"/>
            </a:br>
            <a:r>
              <a:rPr lang="en-US" dirty="0" smtClean="0"/>
              <a:t>to $400 billion this year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*Natural Gas storage now at a record </a:t>
            </a:r>
            <a:br>
              <a:rPr lang="en-US" dirty="0" smtClean="0"/>
            </a:br>
            <a:r>
              <a:rPr lang="en-US" dirty="0" smtClean="0"/>
              <a:t>2.47 trillion cubic feet, 50% higher than a year ago</a:t>
            </a:r>
            <a:br>
              <a:rPr lang="en-US" dirty="0" smtClean="0"/>
            </a:br>
            <a:r>
              <a:rPr lang="en-US" dirty="0" smtClean="0"/>
              <a:t>as warm weather exacerbates supply/demand,</a:t>
            </a:r>
            <a:br>
              <a:rPr lang="en-US" dirty="0" smtClean="0"/>
            </a:br>
            <a:r>
              <a:rPr lang="en-US" dirty="0" smtClean="0"/>
              <a:t>industry looking at “negative” prices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oil-well-art-d0e8499fbec074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4648200"/>
            <a:ext cx="3993600" cy="198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Bottom is in,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First Retest Was Successful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19200"/>
            <a:ext cx="6558472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5/$8.00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calls too soon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000" dirty="0">
                <a:ea typeface="ＭＳ Ｐゴシック" charset="-128"/>
                <a:cs typeface="ＭＳ Ｐゴシック" charset="-128"/>
              </a:rPr>
              <a:t> go to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“LUNCHES”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“USA”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1752600"/>
            <a:ext cx="20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Washington DC</a:t>
            </a:r>
            <a:br>
              <a:rPr lang="en-US" sz="2000" b="1" dirty="0" smtClean="0"/>
            </a:br>
            <a:r>
              <a:rPr lang="en-US" sz="2000" b="1" dirty="0" smtClean="0"/>
              <a:t>April 20, 2016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28800" y="1752600"/>
            <a:ext cx="1838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Atlanta</a:t>
            </a:r>
            <a:br>
              <a:rPr lang="en-US" sz="2000" b="1" dirty="0" smtClean="0"/>
            </a:br>
            <a:r>
              <a:rPr lang="en-US" sz="2000" b="1" dirty="0" smtClean="0"/>
              <a:t>April 19, 2016</a:t>
            </a:r>
            <a:endParaRPr lang="en-US" sz="2000" b="1" dirty="0"/>
          </a:p>
        </p:txBody>
      </p:sp>
      <p:pic>
        <p:nvPicPr>
          <p:cNvPr id="7" name="Picture 6" descr="Macintosh HD:Users:randybronte:Desktop:atlanta-offic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0"/>
            <a:ext cx="387985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ysop.org/images/Capito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1800"/>
            <a:ext cx="3916680" cy="3239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25771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01256"/>
            <a:ext cx="7924800" cy="52757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-9.08% Yield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2192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)-Gotta Love 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Dividend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8001000" cy="5229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144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Conoco Phillips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Buffet Favorite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14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090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-Dragged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Up By Oil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Copper-The Bottom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In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77900"/>
            <a:ext cx="7464245" cy="5651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Tripled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off $3 bottom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53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33" y="0"/>
            <a:ext cx="7535956" cy="685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“RISK OFF” Assist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*The First decent “RISK OFF” day, and it’s off to the races again for gold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ramp up gold buying to 483 tonnes in 2015, still increasing, were net sellers for 20 years until 2010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*Nearly half the gold buying from Russia looking to dodge US economic sanctions, China another big buyer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*Oil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producing nations of the Middle East have been big gold sellers to fund deficits creating by oil crash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*Import taxes still keeping the Indians out of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the market, one of the world’s largest buyers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*Spec positions now near highs,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adding risk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while volume has been falling,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never a good sign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Macintosh HD:Users:randybronte:Desktop:DSCN037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91000"/>
            <a:ext cx="2756535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for a Dip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long the 4/$109-$112 vertical bull call spread-2 trading days to expiration</a:t>
            </a:r>
            <a:endParaRPr lang="en-US" sz="160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000" dirty="0">
                <a:ea typeface="ＭＳ Ｐゴシック" charset="-128"/>
                <a:cs typeface="ＭＳ Ｐゴシック" charset="-128"/>
              </a:rPr>
              <a:t>go to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“LUNCHES”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“USA”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8011" y="2057400"/>
            <a:ext cx="1908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Boston</a:t>
            </a:r>
            <a:br>
              <a:rPr lang="en-US" sz="2000" b="1" dirty="0" smtClean="0"/>
            </a:br>
            <a:r>
              <a:rPr lang="en-US" sz="2000" b="1" dirty="0" smtClean="0"/>
              <a:t>April 21, 2016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867400" y="2057400"/>
            <a:ext cx="1915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New York City</a:t>
            </a:r>
            <a:br>
              <a:rPr lang="en-US" sz="2000" b="1" dirty="0" smtClean="0"/>
            </a:br>
            <a:r>
              <a:rPr lang="en-US" sz="2000" b="1" dirty="0" smtClean="0"/>
              <a:t>April 22, 2016</a:t>
            </a:r>
            <a:endParaRPr lang="en-US" sz="2000" b="1" dirty="0"/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2895600"/>
            <a:ext cx="2324100" cy="3492500"/>
          </a:xfrm>
          <a:prstGeom prst="rect">
            <a:avLst/>
          </a:prstGeom>
        </p:spPr>
      </p:pic>
      <p:pic>
        <p:nvPicPr>
          <p:cNvPr id="8" name="Picture 7" descr="Macintosh HD:Users:randybronte:Desktop:130704-n-hn195-20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4519930" cy="34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71852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)-Finally Kicks In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14400"/>
            <a:ext cx="6756400" cy="51155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Volkswagen Effect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144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948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954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yramid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9416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en-US" sz="2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Nino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800" b="1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Nina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5334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*Planting</a:t>
            </a:r>
            <a:r>
              <a:rPr lang="en-US" sz="1800" i="0" u="none" strike="noStrike" cap="none" dirty="0" smtClean="0">
                <a:sym typeface="Arial"/>
              </a:rPr>
              <a:t> expectations Report calls for major increase in all crops in 2016, crushing prices, Canadian crops also expected to be huge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*Farmers’ response to low prices is to increase volume, driving prices </a:t>
            </a:r>
            <a:r>
              <a:rPr lang="en-US" sz="1800" dirty="0"/>
              <a:t>d</a:t>
            </a:r>
            <a:r>
              <a:rPr lang="en-US" sz="1800" i="0" u="none" strike="noStrike" cap="none" dirty="0" smtClean="0">
                <a:sym typeface="Arial"/>
              </a:rPr>
              <a:t>own further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*Corn forecast jumps from 173 to 175.8 million bushels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*Strong Dollar still demolishing US exports,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US wheat is shut out of global market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*Corn stockpiles still near record highs,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are there to cap every rally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*Without surprise bad weather this is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going to be another awful year for the ags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Ear-Corn-from-the-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3733800"/>
            <a:ext cx="3759200" cy="281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7340600" cy="55578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Commodities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ETF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DBA)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906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000" dirty="0">
                <a:ea typeface="ＭＳ Ｐゴシック" charset="-128"/>
                <a:cs typeface="ＭＳ Ｐゴシック" charset="-128"/>
              </a:rPr>
              <a:t>go to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“LUNCHES”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“USA”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1828800"/>
            <a:ext cx="1838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Chicago</a:t>
            </a:r>
            <a:br>
              <a:rPr lang="en-US" sz="2000" b="1" dirty="0" smtClean="0"/>
            </a:br>
            <a:r>
              <a:rPr lang="en-US" sz="2000" b="1" dirty="0" smtClean="0"/>
              <a:t>April 25, 2016</a:t>
            </a:r>
            <a:br>
              <a:rPr lang="en-US" sz="2000" b="1" dirty="0" smtClean="0"/>
            </a:b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971800"/>
            <a:ext cx="51054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5771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274637"/>
            <a:ext cx="8229600" cy="71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Ticking Along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381000" y="7620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*Global NIRP drags US 30-year fixed to new lows at 2.7%, may go lower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negative home equity has fallen from the 30% peak to 15%, freeing up some inventory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*Many homes foreclosed during crash were turned into rentals b new institutional owners, eliminating inventory in current upturn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*3 million homes still underwater, largely in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lorida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*New disclosure rules ending anonymous home ownership, scaring off foreign flight capital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*Nervousness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about the economy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starting to cool off the hottest markets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*Case Shiller S&amp;P 500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National index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continues upward grind, January +5.4%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whitehouseexteri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4317206"/>
            <a:ext cx="3571430" cy="23883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S&amp;P/Case–Shiller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Portland, San Francisco</a:t>
            </a:r>
            <a:r>
              <a:rPr lang="en-US" sz="24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CSYoYDec2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295400"/>
            <a:ext cx="7565023" cy="521802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19200"/>
            <a:ext cx="7162320" cy="542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yramid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96124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sell rallies, buy the next big dip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top is in,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fade the next big rally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bottom is in, buy big dips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aside, wait for yen move to burn out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buy on dips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 short spikes over $25, buy dips to $14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 avoid the disaster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685800" y="11430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go to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“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LUNCHES,”  “USA”, 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then</a:t>
            </a:r>
            <a:b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desired city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27,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USA!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1371600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Running small book in an overbought market,</a:t>
            </a:r>
            <a:br>
              <a:rPr lang="en-US" sz="2400" dirty="0" smtClean="0"/>
            </a:br>
            <a:r>
              <a:rPr lang="en-US" sz="2400" dirty="0" smtClean="0"/>
              <a:t>waiting to jump on the next meltdown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*Hanging on to my advantage of being just short of an all time high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*Try to breakeven when I’m wrong and be up big when I’m right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*Keeping small book in order to fade the next extreme move in any asset class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>*</a:t>
            </a:r>
            <a:r>
              <a:rPr lang="en-US" sz="1800" dirty="0"/>
              <a:t>S</a:t>
            </a:r>
            <a:r>
              <a:rPr lang="en-US" sz="1800" dirty="0" smtClean="0"/>
              <a:t>mall (SPY) $182 put position about to expire worthless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*With volatility at $15 everyone is nervous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*Gold has been the only reliable winner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*Record number of stop losses this year costing</a:t>
            </a:r>
            <a:br>
              <a:rPr lang="en-US" sz="1800" dirty="0" smtClean="0"/>
            </a:br>
            <a:r>
              <a:rPr lang="en-US" sz="1800" dirty="0" smtClean="0"/>
              <a:t>another 10% in performance, (FXE), (GDX), (SPY),</a:t>
            </a:r>
            <a:br>
              <a:rPr lang="en-US" sz="1800" dirty="0" smtClean="0"/>
            </a:br>
            <a:r>
              <a:rPr lang="en-US" sz="1800" dirty="0" smtClean="0"/>
              <a:t>(FXY)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4137388"/>
            <a:ext cx="1918394" cy="24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5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9981</TotalTime>
  <Words>720</Words>
  <Application>Microsoft Office PowerPoint</Application>
  <PresentationFormat>On-screen Show (4:3)</PresentationFormat>
  <Paragraphs>137</Paragraphs>
  <Slides>85</Slides>
  <Notes>71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The Mad Hedge Fund Trader “Contrary Indicators”</vt:lpstr>
      <vt:lpstr>Trade Alert Performance Making Big Profits in Dire Market Conditions</vt:lpstr>
      <vt:lpstr>Slide 2</vt:lpstr>
      <vt:lpstr>Slide 3</vt:lpstr>
      <vt:lpstr>MHFT Global Strategy Luncheons Buy tickets at www.madhedgefundtrader.com go to “LUNCHES” then “USA” </vt:lpstr>
      <vt:lpstr>MHFT Global Strategy Luncheons Buy tickets at www.madhedgefundtrader.com  go to “LUNCHES” then “USA” </vt:lpstr>
      <vt:lpstr>MHFT Global Strategy Luncheons Buy tickets at www.madhedgefundtrader.com go to “LUNCHES” then “USA”  </vt:lpstr>
      <vt:lpstr>MHFT Global Strategy Luncheons Buy tickets at www.madhedgefundtrader.com go to “LUNCHES” then “USA”  </vt:lpstr>
      <vt:lpstr> The Method to My Madness Running small book in an overbought market, waiting to jump on the next meltdown </vt:lpstr>
      <vt:lpstr>Paid Subscriber Trailing 12 Month Audited Return +26.68%</vt:lpstr>
      <vt:lpstr>Slide 10</vt:lpstr>
      <vt:lpstr>Short Term Strategy Outlook-</vt:lpstr>
      <vt:lpstr>The Bill Davis View A $1,500 Upgrade for the Mad Day Trader Service </vt:lpstr>
      <vt:lpstr>The Global Economy-Indecisive Losing Momentum </vt:lpstr>
      <vt:lpstr>Weekly Jobless Claims –The Most Important Statistic  -9,000 to 267,000 The Downtrend Lives!-Show Me the Recession!</vt:lpstr>
      <vt:lpstr>Bonds-Stalling</vt:lpstr>
      <vt:lpstr>Ten Year Treasury Yield ($TNX) 1.78% The Reversal is In</vt:lpstr>
      <vt:lpstr>Ten Year Treasury ETF (TLT) 1.78% The Reversal is In</vt:lpstr>
      <vt:lpstr>Junk Bonds (HYG) 6.95% Yield A Great Risk Coincident Indicator</vt:lpstr>
      <vt:lpstr>2X Short Treasuries (TBT)-Not Yet the Big Trade of 2016? Back in “BUY” Territory </vt:lpstr>
      <vt:lpstr>Emerging Market Debt (ELD) 5.82% Yield- </vt:lpstr>
      <vt:lpstr>Municipal Bonds (MUB)-1.45% yield-New High  Mix of AAA, AA, and A rated bonds-flight to safety</vt:lpstr>
      <vt:lpstr>Slide 22</vt:lpstr>
      <vt:lpstr>Stocks-A Rolling Top</vt:lpstr>
      <vt:lpstr>S&amp;P 500- long $112-$117 bear put spread </vt:lpstr>
      <vt:lpstr> Dow Average-Topping Out Too </vt:lpstr>
      <vt:lpstr>NASDAQ (QQQ)-</vt:lpstr>
      <vt:lpstr>(VIX)-Back to the Bottom</vt:lpstr>
      <vt:lpstr>(XIV)-Velocity Shares Daily Inverse VIX Short Term ETN </vt:lpstr>
      <vt:lpstr>Russell 2000 (IWM)-Watch Carefully took profits on the $112-$117 vertical bear put spread </vt:lpstr>
      <vt:lpstr>Technology Sector SPDR (XLK), (ROM) (AAPL), (MSFT), (VZ), (T), (FB), (IBM)  </vt:lpstr>
      <vt:lpstr>Microsoft (MSFT) looking to go long on next dip</vt:lpstr>
      <vt:lpstr>Industrials Sector SPDR (XLI)-Dow Mainstay (GE), (MMM), (UNP), (UTX), (BA), (HON)</vt:lpstr>
      <vt:lpstr>Transports Sector SPDR (XTN)-Another Dow Mainstay (ALGT),  (ALK), (JBLU), (LUV), (CHRW), (DAL), </vt:lpstr>
      <vt:lpstr>Health Care Sector SPDR (XLV), (RXL) (JNJ), (PFE), (MRK), (GILD), (ACT), (AMGN)</vt:lpstr>
      <vt:lpstr>Biotech iShares (IBB)-A Political Football in 2016 </vt:lpstr>
      <vt:lpstr>Financial Select SPDR (XLF)-JPM boost (BLK/B), (WFC), (JPM), (BAC), (C), (GS) </vt:lpstr>
      <vt:lpstr>KBW Bank Index (KBE)-   </vt:lpstr>
      <vt:lpstr>Palo Alto Networks (PANW)- another entry point setting up </vt:lpstr>
      <vt:lpstr>Consumer Discretionary SPDR (XLY) (DIS), (AMZN), (HD), (CMCSA), (MCD), (SBUX) A Major Leader of the Rally</vt:lpstr>
      <vt:lpstr>Apple (AAPL) –Buy the Dips Back to waiting for the next real catalyst-the iPhone 7 Buy after Q1 earnings in April to avoid post Christmas dip, $105 billion stock buy backs done</vt:lpstr>
      <vt:lpstr>Facebook (FB) –The Big One That Got Away </vt:lpstr>
      <vt:lpstr>Europe Hedged Equity (HEDJ)-Hedged Japan Equity Capped by strong euro and Brussels attack</vt:lpstr>
      <vt:lpstr>Japan (DXJ)-Hedged Japan Equity Capped by strong yen?</vt:lpstr>
      <vt:lpstr> China ($SSEC)- The Bad Boy Market and font of volatility</vt:lpstr>
      <vt:lpstr> Emerging Markets (EEM)- Loves the oil and commodity bounce</vt:lpstr>
      <vt:lpstr>Slide 46</vt:lpstr>
      <vt:lpstr>Foreign Currencies-Yen Breakout=“RISK OFF”</vt:lpstr>
      <vt:lpstr>Japanese Yen (FXY)-At a One Year High </vt:lpstr>
      <vt:lpstr>Japanese Yen (FXY)-2 Year Chart </vt:lpstr>
      <vt:lpstr>British Pound (FXB)-Political Disaster!   </vt:lpstr>
      <vt:lpstr>   Euro ($XEU), (FXE), (EUO)- on “Brexit” fears, prospect of more QWE next week   </vt:lpstr>
      <vt:lpstr>Canadian Dollar (FXC)-Love That Strong Oil   </vt:lpstr>
      <vt:lpstr>Emerging Market Currencies (CEW)   </vt:lpstr>
      <vt:lpstr>Chinese Yuan- (CYB)-Sell Rallies on Weakening Economy A New Hedge Fund Favorite</vt:lpstr>
      <vt:lpstr>Slide 55</vt:lpstr>
      <vt:lpstr>Energy-The Rumor Mill</vt:lpstr>
      <vt:lpstr>Oil-The Bottom is in,  The First Retest Was Successful</vt:lpstr>
      <vt:lpstr>United States Oil Fund (USO) took profits on long the 5/$8.00 calls too soon</vt:lpstr>
      <vt:lpstr>Energy Select Sector SPDR (XLE) (XOM), (CVX), (SLB), (KMI), (EOG), (COP) </vt:lpstr>
      <vt:lpstr>Alerian MLP ETF (AMLP)-9.08% Yield Basket Approach is the Only Safe Play here</vt:lpstr>
      <vt:lpstr>Exxon (XOM)-Gotta Love That Dividend </vt:lpstr>
      <vt:lpstr>Occidental Petroleum (OXY)-  </vt:lpstr>
      <vt:lpstr>Conoco Phillips (COP)-The Buffet Favorite  </vt:lpstr>
      <vt:lpstr>Natural Gas (UNG)-Dragged Up By Oil</vt:lpstr>
      <vt:lpstr> Copper-The Bottom is In </vt:lpstr>
      <vt:lpstr>Freeport McMoRan (FCX)-Tripled off $3 bottom  </vt:lpstr>
      <vt:lpstr>Precious Metals-The “RISK OFF” Assist</vt:lpstr>
      <vt:lpstr>Gold (GLD)-Looking for a Dip long long the 4/$109-$112 vertical bull call spread-2 trading days to expiration</vt:lpstr>
      <vt:lpstr>Market Vectors Gold Miners ETF- (GDX) </vt:lpstr>
      <vt:lpstr>Silver (SLV)-</vt:lpstr>
      <vt:lpstr>Silver Miners (SIL)-Finally Kicks In</vt:lpstr>
      <vt:lpstr>Platinum (PPLT)-The Volkswagen Effect </vt:lpstr>
      <vt:lpstr>Palladium (PALL)-</vt:lpstr>
      <vt:lpstr>Slide 74</vt:lpstr>
      <vt:lpstr>Agriculture-From El Nino to La Nina</vt:lpstr>
      <vt:lpstr>(CORN) – More New lows!</vt:lpstr>
      <vt:lpstr>(WEAT)-New Lows!</vt:lpstr>
      <vt:lpstr>Ag Commodities ETF (DBA)-</vt:lpstr>
      <vt:lpstr>Real Estate-Ticking Along</vt:lpstr>
      <vt:lpstr>December S&amp;P/Case–Shiller Home Price Index +5.4% YOY, Portland, San Francisco,  lead</vt:lpstr>
      <vt:lpstr>US Home Construction Index (ITB) (DHI), (LEN), (PHM), (TOL), (NVR)   </vt:lpstr>
      <vt:lpstr>Slide 82</vt:lpstr>
      <vt:lpstr>Trade Sheet So What Do We Do About All This?</vt:lpstr>
      <vt:lpstr> To buy lunch tickets, please go to www.madhedgefundtrader.com , click on “LUNCHES,”  “USA”, and then your desired city Next Strategy Webinar  12:00 EST Wednesday,  April 27, 2016  San Francisco, CA  USA!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Nancy</dc:creator>
  <cp:lastModifiedBy>Nancy Milne</cp:lastModifiedBy>
  <cp:revision>2353</cp:revision>
  <cp:lastPrinted>2015-11-22T19:21:27Z</cp:lastPrinted>
  <dcterms:created xsi:type="dcterms:W3CDTF">2015-02-05T17:12:57Z</dcterms:created>
  <dcterms:modified xsi:type="dcterms:W3CDTF">2016-04-13T16:05:43Z</dcterms:modified>
</cp:coreProperties>
</file>