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75"/>
  </p:notesMasterIdLst>
  <p:sldIdLst>
    <p:sldId id="256" r:id="rId2"/>
    <p:sldId id="395" r:id="rId3"/>
    <p:sldId id="257" r:id="rId4"/>
    <p:sldId id="548" r:id="rId5"/>
    <p:sldId id="259" r:id="rId6"/>
    <p:sldId id="260" r:id="rId7"/>
    <p:sldId id="264" r:id="rId8"/>
    <p:sldId id="564" r:id="rId9"/>
    <p:sldId id="265" r:id="rId10"/>
    <p:sldId id="266" r:id="rId11"/>
    <p:sldId id="267" r:id="rId12"/>
    <p:sldId id="268" r:id="rId13"/>
    <p:sldId id="499" r:id="rId14"/>
    <p:sldId id="538" r:id="rId15"/>
    <p:sldId id="272" r:id="rId16"/>
    <p:sldId id="273" r:id="rId17"/>
    <p:sldId id="275" r:id="rId18"/>
    <p:sldId id="276" r:id="rId19"/>
    <p:sldId id="279" r:id="rId20"/>
    <p:sldId id="281" r:id="rId21"/>
    <p:sldId id="282" r:id="rId22"/>
    <p:sldId id="283" r:id="rId23"/>
    <p:sldId id="285" r:id="rId24"/>
    <p:sldId id="287" r:id="rId25"/>
    <p:sldId id="288" r:id="rId26"/>
    <p:sldId id="562" r:id="rId27"/>
    <p:sldId id="505" r:id="rId28"/>
    <p:sldId id="563" r:id="rId29"/>
    <p:sldId id="289" r:id="rId30"/>
    <p:sldId id="481" r:id="rId31"/>
    <p:sldId id="290" r:id="rId32"/>
    <p:sldId id="521" r:id="rId33"/>
    <p:sldId id="291" r:id="rId34"/>
    <p:sldId id="528" r:id="rId35"/>
    <p:sldId id="522" r:id="rId36"/>
    <p:sldId id="336" r:id="rId37"/>
    <p:sldId id="295" r:id="rId38"/>
    <p:sldId id="501" r:id="rId39"/>
    <p:sldId id="482" r:id="rId40"/>
    <p:sldId id="539" r:id="rId41"/>
    <p:sldId id="531" r:id="rId42"/>
    <p:sldId id="558" r:id="rId43"/>
    <p:sldId id="532" r:id="rId44"/>
    <p:sldId id="533" r:id="rId45"/>
    <p:sldId id="534" r:id="rId46"/>
    <p:sldId id="546" r:id="rId47"/>
    <p:sldId id="536" r:id="rId48"/>
    <p:sldId id="309" r:id="rId49"/>
    <p:sldId id="388" r:id="rId50"/>
    <p:sldId id="312" r:id="rId51"/>
    <p:sldId id="380" r:id="rId52"/>
    <p:sldId id="529" r:id="rId53"/>
    <p:sldId id="369" r:id="rId54"/>
    <p:sldId id="370" r:id="rId55"/>
    <p:sldId id="530" r:id="rId56"/>
    <p:sldId id="313" r:id="rId57"/>
    <p:sldId id="315" r:id="rId58"/>
    <p:sldId id="319" r:id="rId59"/>
    <p:sldId id="320" r:id="rId60"/>
    <p:sldId id="322" r:id="rId61"/>
    <p:sldId id="323" r:id="rId62"/>
    <p:sldId id="324" r:id="rId63"/>
    <p:sldId id="474" r:id="rId64"/>
    <p:sldId id="489" r:id="rId65"/>
    <p:sldId id="326" r:id="rId66"/>
    <p:sldId id="327" r:id="rId67"/>
    <p:sldId id="328" r:id="rId68"/>
    <p:sldId id="329" r:id="rId69"/>
    <p:sldId id="331" r:id="rId70"/>
    <p:sldId id="332" r:id="rId71"/>
    <p:sldId id="349" r:id="rId72"/>
    <p:sldId id="492" r:id="rId73"/>
    <p:sldId id="335" r:id="rId74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95" autoAdjust="0"/>
    <p:restoredTop sz="94660"/>
  </p:normalViewPr>
  <p:slideViewPr>
    <p:cSldViewPr>
      <p:cViewPr varScale="1">
        <p:scale>
          <a:sx n="82" d="100"/>
          <a:sy n="82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May:Position%20Sheet%202016051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May:Performance%20%202016050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May:Performance%20%202016050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Sheet1!$B$16:$B$25</c:f>
              <c:numCache>
                <c:formatCode>0.00%</c:formatCode>
                <c:ptCount val="10"/>
                <c:pt idx="0">
                  <c:v>0.1</c:v>
                </c:pt>
                <c:pt idx="1">
                  <c:v>0.1</c:v>
                </c:pt>
                <c:pt idx="6">
                  <c:v>-0.1</c:v>
                </c:pt>
                <c:pt idx="7">
                  <c:v>-0.1</c:v>
                </c:pt>
                <c:pt idx="8">
                  <c:v>-0.1</c:v>
                </c:pt>
                <c:pt idx="9">
                  <c:v>-0.1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Sheet1!$E$1094:$E$1346</c:f>
              <c:numCache>
                <c:formatCode>m/d/yy</c:formatCode>
                <c:ptCount val="253"/>
                <c:pt idx="0">
                  <c:v>42132</c:v>
                </c:pt>
                <c:pt idx="1">
                  <c:v>42135</c:v>
                </c:pt>
                <c:pt idx="2">
                  <c:v>42136</c:v>
                </c:pt>
                <c:pt idx="3">
                  <c:v>42137</c:v>
                </c:pt>
                <c:pt idx="4">
                  <c:v>42138</c:v>
                </c:pt>
                <c:pt idx="5">
                  <c:v>42139</c:v>
                </c:pt>
                <c:pt idx="6">
                  <c:v>42142</c:v>
                </c:pt>
                <c:pt idx="7">
                  <c:v>42143</c:v>
                </c:pt>
                <c:pt idx="8">
                  <c:v>42144</c:v>
                </c:pt>
                <c:pt idx="9">
                  <c:v>42145</c:v>
                </c:pt>
                <c:pt idx="10">
                  <c:v>42146</c:v>
                </c:pt>
                <c:pt idx="11">
                  <c:v>42150</c:v>
                </c:pt>
                <c:pt idx="12">
                  <c:v>42151</c:v>
                </c:pt>
                <c:pt idx="13">
                  <c:v>42152</c:v>
                </c:pt>
                <c:pt idx="14">
                  <c:v>42153</c:v>
                </c:pt>
                <c:pt idx="15">
                  <c:v>42156</c:v>
                </c:pt>
                <c:pt idx="16">
                  <c:v>42157</c:v>
                </c:pt>
                <c:pt idx="17">
                  <c:v>42158</c:v>
                </c:pt>
                <c:pt idx="18">
                  <c:v>42159</c:v>
                </c:pt>
                <c:pt idx="19">
                  <c:v>42160</c:v>
                </c:pt>
                <c:pt idx="20">
                  <c:v>42163</c:v>
                </c:pt>
                <c:pt idx="21">
                  <c:v>42164</c:v>
                </c:pt>
                <c:pt idx="22">
                  <c:v>42165</c:v>
                </c:pt>
                <c:pt idx="23">
                  <c:v>42166</c:v>
                </c:pt>
                <c:pt idx="24">
                  <c:v>42167</c:v>
                </c:pt>
                <c:pt idx="25">
                  <c:v>42170</c:v>
                </c:pt>
                <c:pt idx="26">
                  <c:v>42171</c:v>
                </c:pt>
                <c:pt idx="27">
                  <c:v>42172</c:v>
                </c:pt>
                <c:pt idx="28">
                  <c:v>42173</c:v>
                </c:pt>
                <c:pt idx="29">
                  <c:v>42174</c:v>
                </c:pt>
                <c:pt idx="30">
                  <c:v>42177</c:v>
                </c:pt>
                <c:pt idx="31">
                  <c:v>42178</c:v>
                </c:pt>
                <c:pt idx="32">
                  <c:v>42179</c:v>
                </c:pt>
                <c:pt idx="33">
                  <c:v>42180</c:v>
                </c:pt>
                <c:pt idx="34">
                  <c:v>42181</c:v>
                </c:pt>
                <c:pt idx="35">
                  <c:v>42184</c:v>
                </c:pt>
                <c:pt idx="36">
                  <c:v>42185</c:v>
                </c:pt>
                <c:pt idx="37">
                  <c:v>42186</c:v>
                </c:pt>
                <c:pt idx="38">
                  <c:v>42187</c:v>
                </c:pt>
                <c:pt idx="39">
                  <c:v>42191</c:v>
                </c:pt>
                <c:pt idx="40">
                  <c:v>42192</c:v>
                </c:pt>
                <c:pt idx="41">
                  <c:v>42193</c:v>
                </c:pt>
                <c:pt idx="42">
                  <c:v>42194</c:v>
                </c:pt>
                <c:pt idx="43">
                  <c:v>42195</c:v>
                </c:pt>
                <c:pt idx="44">
                  <c:v>42198</c:v>
                </c:pt>
                <c:pt idx="45">
                  <c:v>42199</c:v>
                </c:pt>
                <c:pt idx="46">
                  <c:v>42200</c:v>
                </c:pt>
                <c:pt idx="47">
                  <c:v>42201</c:v>
                </c:pt>
                <c:pt idx="48">
                  <c:v>42202</c:v>
                </c:pt>
                <c:pt idx="49">
                  <c:v>42205</c:v>
                </c:pt>
                <c:pt idx="50">
                  <c:v>42206</c:v>
                </c:pt>
                <c:pt idx="51">
                  <c:v>42207</c:v>
                </c:pt>
                <c:pt idx="52">
                  <c:v>42208</c:v>
                </c:pt>
                <c:pt idx="53">
                  <c:v>42209</c:v>
                </c:pt>
                <c:pt idx="54">
                  <c:v>42212</c:v>
                </c:pt>
                <c:pt idx="55">
                  <c:v>42213</c:v>
                </c:pt>
                <c:pt idx="56">
                  <c:v>42214</c:v>
                </c:pt>
                <c:pt idx="57">
                  <c:v>42215</c:v>
                </c:pt>
                <c:pt idx="58">
                  <c:v>42216</c:v>
                </c:pt>
                <c:pt idx="59">
                  <c:v>42219</c:v>
                </c:pt>
                <c:pt idx="60">
                  <c:v>42220</c:v>
                </c:pt>
                <c:pt idx="61">
                  <c:v>42221</c:v>
                </c:pt>
                <c:pt idx="62">
                  <c:v>42222</c:v>
                </c:pt>
                <c:pt idx="63">
                  <c:v>42223</c:v>
                </c:pt>
                <c:pt idx="64">
                  <c:v>42226</c:v>
                </c:pt>
                <c:pt idx="65">
                  <c:v>42227</c:v>
                </c:pt>
                <c:pt idx="66">
                  <c:v>42228</c:v>
                </c:pt>
                <c:pt idx="67">
                  <c:v>42229</c:v>
                </c:pt>
                <c:pt idx="68">
                  <c:v>42230</c:v>
                </c:pt>
                <c:pt idx="69">
                  <c:v>42233</c:v>
                </c:pt>
                <c:pt idx="70">
                  <c:v>42234</c:v>
                </c:pt>
                <c:pt idx="71">
                  <c:v>42235</c:v>
                </c:pt>
                <c:pt idx="72">
                  <c:v>42236</c:v>
                </c:pt>
                <c:pt idx="73">
                  <c:v>42237</c:v>
                </c:pt>
                <c:pt idx="74">
                  <c:v>42240</c:v>
                </c:pt>
                <c:pt idx="75">
                  <c:v>42241</c:v>
                </c:pt>
                <c:pt idx="76">
                  <c:v>42242</c:v>
                </c:pt>
                <c:pt idx="77">
                  <c:v>42243</c:v>
                </c:pt>
                <c:pt idx="78">
                  <c:v>42244</c:v>
                </c:pt>
                <c:pt idx="79">
                  <c:v>42247</c:v>
                </c:pt>
                <c:pt idx="80">
                  <c:v>42248</c:v>
                </c:pt>
                <c:pt idx="81">
                  <c:v>42249</c:v>
                </c:pt>
                <c:pt idx="82">
                  <c:v>42250</c:v>
                </c:pt>
                <c:pt idx="83">
                  <c:v>42251</c:v>
                </c:pt>
                <c:pt idx="84">
                  <c:v>42255</c:v>
                </c:pt>
                <c:pt idx="85">
                  <c:v>42256</c:v>
                </c:pt>
                <c:pt idx="86">
                  <c:v>42257</c:v>
                </c:pt>
                <c:pt idx="87">
                  <c:v>42258</c:v>
                </c:pt>
                <c:pt idx="88">
                  <c:v>42261</c:v>
                </c:pt>
                <c:pt idx="89">
                  <c:v>42262</c:v>
                </c:pt>
                <c:pt idx="90">
                  <c:v>42263</c:v>
                </c:pt>
                <c:pt idx="91">
                  <c:v>42264</c:v>
                </c:pt>
                <c:pt idx="92">
                  <c:v>42265</c:v>
                </c:pt>
                <c:pt idx="93">
                  <c:v>42268</c:v>
                </c:pt>
                <c:pt idx="94">
                  <c:v>42269</c:v>
                </c:pt>
                <c:pt idx="95">
                  <c:v>42270</c:v>
                </c:pt>
                <c:pt idx="96">
                  <c:v>42271</c:v>
                </c:pt>
                <c:pt idx="97">
                  <c:v>42272</c:v>
                </c:pt>
                <c:pt idx="98">
                  <c:v>42275</c:v>
                </c:pt>
                <c:pt idx="99">
                  <c:v>42276</c:v>
                </c:pt>
                <c:pt idx="100">
                  <c:v>42277</c:v>
                </c:pt>
                <c:pt idx="101">
                  <c:v>42278</c:v>
                </c:pt>
                <c:pt idx="102">
                  <c:v>42279</c:v>
                </c:pt>
                <c:pt idx="103">
                  <c:v>42282</c:v>
                </c:pt>
                <c:pt idx="104">
                  <c:v>42283</c:v>
                </c:pt>
                <c:pt idx="105">
                  <c:v>42284</c:v>
                </c:pt>
                <c:pt idx="106">
                  <c:v>42285</c:v>
                </c:pt>
                <c:pt idx="107">
                  <c:v>42286</c:v>
                </c:pt>
                <c:pt idx="108">
                  <c:v>42289</c:v>
                </c:pt>
                <c:pt idx="109">
                  <c:v>42290</c:v>
                </c:pt>
                <c:pt idx="110">
                  <c:v>42291</c:v>
                </c:pt>
                <c:pt idx="111">
                  <c:v>42292</c:v>
                </c:pt>
                <c:pt idx="112">
                  <c:v>42293</c:v>
                </c:pt>
                <c:pt idx="113">
                  <c:v>42296</c:v>
                </c:pt>
                <c:pt idx="114">
                  <c:v>42297</c:v>
                </c:pt>
                <c:pt idx="115">
                  <c:v>42298</c:v>
                </c:pt>
                <c:pt idx="116">
                  <c:v>42299</c:v>
                </c:pt>
                <c:pt idx="117">
                  <c:v>42300</c:v>
                </c:pt>
                <c:pt idx="118">
                  <c:v>42303</c:v>
                </c:pt>
                <c:pt idx="119">
                  <c:v>42304</c:v>
                </c:pt>
                <c:pt idx="120">
                  <c:v>42305</c:v>
                </c:pt>
                <c:pt idx="121">
                  <c:v>42306</c:v>
                </c:pt>
                <c:pt idx="122">
                  <c:v>42307</c:v>
                </c:pt>
                <c:pt idx="123">
                  <c:v>42310</c:v>
                </c:pt>
                <c:pt idx="124">
                  <c:v>42311</c:v>
                </c:pt>
                <c:pt idx="125">
                  <c:v>42312</c:v>
                </c:pt>
                <c:pt idx="126">
                  <c:v>42313</c:v>
                </c:pt>
                <c:pt idx="127">
                  <c:v>42314</c:v>
                </c:pt>
                <c:pt idx="128">
                  <c:v>42317</c:v>
                </c:pt>
                <c:pt idx="129">
                  <c:v>42318</c:v>
                </c:pt>
                <c:pt idx="130">
                  <c:v>42319</c:v>
                </c:pt>
                <c:pt idx="131">
                  <c:v>42320</c:v>
                </c:pt>
                <c:pt idx="132">
                  <c:v>42321</c:v>
                </c:pt>
                <c:pt idx="133">
                  <c:v>42324</c:v>
                </c:pt>
                <c:pt idx="134">
                  <c:v>42325</c:v>
                </c:pt>
                <c:pt idx="135">
                  <c:v>42326</c:v>
                </c:pt>
                <c:pt idx="136">
                  <c:v>42327</c:v>
                </c:pt>
                <c:pt idx="137">
                  <c:v>42328</c:v>
                </c:pt>
                <c:pt idx="138">
                  <c:v>42331</c:v>
                </c:pt>
                <c:pt idx="139">
                  <c:v>42332</c:v>
                </c:pt>
                <c:pt idx="140">
                  <c:v>42333</c:v>
                </c:pt>
                <c:pt idx="141">
                  <c:v>42335</c:v>
                </c:pt>
                <c:pt idx="142">
                  <c:v>42338</c:v>
                </c:pt>
                <c:pt idx="143">
                  <c:v>42339</c:v>
                </c:pt>
                <c:pt idx="144">
                  <c:v>42340</c:v>
                </c:pt>
                <c:pt idx="145">
                  <c:v>42341</c:v>
                </c:pt>
                <c:pt idx="146">
                  <c:v>42342</c:v>
                </c:pt>
                <c:pt idx="147">
                  <c:v>42345</c:v>
                </c:pt>
                <c:pt idx="148">
                  <c:v>42346</c:v>
                </c:pt>
                <c:pt idx="149">
                  <c:v>42347</c:v>
                </c:pt>
                <c:pt idx="150">
                  <c:v>42348</c:v>
                </c:pt>
                <c:pt idx="151">
                  <c:v>42349</c:v>
                </c:pt>
                <c:pt idx="152">
                  <c:v>42352</c:v>
                </c:pt>
                <c:pt idx="153">
                  <c:v>42353</c:v>
                </c:pt>
                <c:pt idx="154">
                  <c:v>42354</c:v>
                </c:pt>
                <c:pt idx="155">
                  <c:v>42355</c:v>
                </c:pt>
                <c:pt idx="156">
                  <c:v>42356</c:v>
                </c:pt>
                <c:pt idx="157">
                  <c:v>42359</c:v>
                </c:pt>
                <c:pt idx="158">
                  <c:v>42360</c:v>
                </c:pt>
                <c:pt idx="159">
                  <c:v>42361</c:v>
                </c:pt>
                <c:pt idx="160">
                  <c:v>42362</c:v>
                </c:pt>
                <c:pt idx="161">
                  <c:v>42366</c:v>
                </c:pt>
                <c:pt idx="162">
                  <c:v>42367</c:v>
                </c:pt>
                <c:pt idx="163">
                  <c:v>42368</c:v>
                </c:pt>
                <c:pt idx="164">
                  <c:v>42369</c:v>
                </c:pt>
                <c:pt idx="165">
                  <c:v>42373</c:v>
                </c:pt>
                <c:pt idx="166">
                  <c:v>42374</c:v>
                </c:pt>
                <c:pt idx="167">
                  <c:v>42375</c:v>
                </c:pt>
                <c:pt idx="168">
                  <c:v>42376</c:v>
                </c:pt>
                <c:pt idx="169">
                  <c:v>42377</c:v>
                </c:pt>
                <c:pt idx="170">
                  <c:v>42380</c:v>
                </c:pt>
                <c:pt idx="171">
                  <c:v>42381</c:v>
                </c:pt>
                <c:pt idx="172">
                  <c:v>42382</c:v>
                </c:pt>
                <c:pt idx="173">
                  <c:v>42383</c:v>
                </c:pt>
                <c:pt idx="174">
                  <c:v>42384</c:v>
                </c:pt>
                <c:pt idx="175">
                  <c:v>42388</c:v>
                </c:pt>
                <c:pt idx="176">
                  <c:v>42389</c:v>
                </c:pt>
                <c:pt idx="177">
                  <c:v>42390</c:v>
                </c:pt>
                <c:pt idx="178">
                  <c:v>42391</c:v>
                </c:pt>
                <c:pt idx="179">
                  <c:v>42394</c:v>
                </c:pt>
                <c:pt idx="180">
                  <c:v>42395</c:v>
                </c:pt>
                <c:pt idx="181">
                  <c:v>42396</c:v>
                </c:pt>
                <c:pt idx="182">
                  <c:v>42397</c:v>
                </c:pt>
                <c:pt idx="183">
                  <c:v>42398</c:v>
                </c:pt>
                <c:pt idx="184">
                  <c:v>42401</c:v>
                </c:pt>
                <c:pt idx="185">
                  <c:v>42402</c:v>
                </c:pt>
                <c:pt idx="186">
                  <c:v>42403</c:v>
                </c:pt>
                <c:pt idx="187">
                  <c:v>42404</c:v>
                </c:pt>
                <c:pt idx="188">
                  <c:v>42405</c:v>
                </c:pt>
                <c:pt idx="189">
                  <c:v>42408</c:v>
                </c:pt>
                <c:pt idx="190">
                  <c:v>42409</c:v>
                </c:pt>
                <c:pt idx="191">
                  <c:v>42410</c:v>
                </c:pt>
                <c:pt idx="192">
                  <c:v>42411</c:v>
                </c:pt>
                <c:pt idx="193">
                  <c:v>42412</c:v>
                </c:pt>
                <c:pt idx="194">
                  <c:v>42416</c:v>
                </c:pt>
                <c:pt idx="195">
                  <c:v>42417</c:v>
                </c:pt>
                <c:pt idx="196">
                  <c:v>42418</c:v>
                </c:pt>
                <c:pt idx="197">
                  <c:v>42419</c:v>
                </c:pt>
                <c:pt idx="198">
                  <c:v>42422</c:v>
                </c:pt>
                <c:pt idx="199">
                  <c:v>42423</c:v>
                </c:pt>
                <c:pt idx="200">
                  <c:v>42424</c:v>
                </c:pt>
                <c:pt idx="201">
                  <c:v>42425</c:v>
                </c:pt>
                <c:pt idx="202">
                  <c:v>42426</c:v>
                </c:pt>
                <c:pt idx="203">
                  <c:v>42429</c:v>
                </c:pt>
                <c:pt idx="204">
                  <c:v>42430</c:v>
                </c:pt>
                <c:pt idx="205">
                  <c:v>42431</c:v>
                </c:pt>
                <c:pt idx="206">
                  <c:v>42432</c:v>
                </c:pt>
                <c:pt idx="207">
                  <c:v>42433</c:v>
                </c:pt>
                <c:pt idx="208">
                  <c:v>42436</c:v>
                </c:pt>
                <c:pt idx="209">
                  <c:v>42437</c:v>
                </c:pt>
                <c:pt idx="210">
                  <c:v>42438</c:v>
                </c:pt>
                <c:pt idx="211">
                  <c:v>42439</c:v>
                </c:pt>
                <c:pt idx="212">
                  <c:v>42440</c:v>
                </c:pt>
                <c:pt idx="213">
                  <c:v>42443</c:v>
                </c:pt>
                <c:pt idx="214">
                  <c:v>42444</c:v>
                </c:pt>
                <c:pt idx="215">
                  <c:v>42445</c:v>
                </c:pt>
                <c:pt idx="216">
                  <c:v>42446</c:v>
                </c:pt>
                <c:pt idx="217">
                  <c:v>42447</c:v>
                </c:pt>
                <c:pt idx="218">
                  <c:v>42450</c:v>
                </c:pt>
                <c:pt idx="219">
                  <c:v>42451</c:v>
                </c:pt>
                <c:pt idx="220">
                  <c:v>42452</c:v>
                </c:pt>
                <c:pt idx="221">
                  <c:v>42453</c:v>
                </c:pt>
                <c:pt idx="222">
                  <c:v>42457</c:v>
                </c:pt>
                <c:pt idx="223">
                  <c:v>42458</c:v>
                </c:pt>
                <c:pt idx="224">
                  <c:v>42459</c:v>
                </c:pt>
                <c:pt idx="225">
                  <c:v>42460</c:v>
                </c:pt>
                <c:pt idx="226">
                  <c:v>42461</c:v>
                </c:pt>
                <c:pt idx="227">
                  <c:v>42464</c:v>
                </c:pt>
                <c:pt idx="228">
                  <c:v>42465</c:v>
                </c:pt>
                <c:pt idx="229">
                  <c:v>42466</c:v>
                </c:pt>
                <c:pt idx="230">
                  <c:v>42467</c:v>
                </c:pt>
                <c:pt idx="231">
                  <c:v>42468</c:v>
                </c:pt>
                <c:pt idx="232">
                  <c:v>42471</c:v>
                </c:pt>
                <c:pt idx="233">
                  <c:v>42472</c:v>
                </c:pt>
                <c:pt idx="234">
                  <c:v>42473</c:v>
                </c:pt>
                <c:pt idx="235">
                  <c:v>42474</c:v>
                </c:pt>
                <c:pt idx="236">
                  <c:v>42475</c:v>
                </c:pt>
                <c:pt idx="237">
                  <c:v>42478</c:v>
                </c:pt>
                <c:pt idx="238">
                  <c:v>42479</c:v>
                </c:pt>
                <c:pt idx="239">
                  <c:v>42480</c:v>
                </c:pt>
                <c:pt idx="240">
                  <c:v>42481</c:v>
                </c:pt>
                <c:pt idx="241">
                  <c:v>42482</c:v>
                </c:pt>
                <c:pt idx="242">
                  <c:v>42485</c:v>
                </c:pt>
                <c:pt idx="243">
                  <c:v>42486</c:v>
                </c:pt>
                <c:pt idx="244">
                  <c:v>42487</c:v>
                </c:pt>
                <c:pt idx="245">
                  <c:v>42488</c:v>
                </c:pt>
                <c:pt idx="246">
                  <c:v>42489</c:v>
                </c:pt>
                <c:pt idx="247">
                  <c:v>42492</c:v>
                </c:pt>
                <c:pt idx="248">
                  <c:v>42493</c:v>
                </c:pt>
                <c:pt idx="249">
                  <c:v>42494</c:v>
                </c:pt>
                <c:pt idx="250">
                  <c:v>42495</c:v>
                </c:pt>
                <c:pt idx="251">
                  <c:v>42496</c:v>
                </c:pt>
                <c:pt idx="252">
                  <c:v>42499</c:v>
                </c:pt>
              </c:numCache>
            </c:numRef>
          </c:cat>
          <c:val>
            <c:numRef>
              <c:f>Sheet1!$F$1094:$F$1346</c:f>
              <c:numCache>
                <c:formatCode>0.00%</c:formatCode>
                <c:ptCount val="253"/>
                <c:pt idx="0">
                  <c:v>0</c:v>
                </c:pt>
                <c:pt idx="1">
                  <c:v>3.7499999999999908E-2</c:v>
                </c:pt>
                <c:pt idx="2">
                  <c:v>4.2999999999999913E-2</c:v>
                </c:pt>
                <c:pt idx="3">
                  <c:v>3.8899999999999914E-2</c:v>
                </c:pt>
                <c:pt idx="4">
                  <c:v>2.7799999999999808E-2</c:v>
                </c:pt>
                <c:pt idx="5">
                  <c:v>2.6799999999999904E-2</c:v>
                </c:pt>
                <c:pt idx="6">
                  <c:v>3.9199999999999915E-2</c:v>
                </c:pt>
                <c:pt idx="7">
                  <c:v>4.6400000000000004E-2</c:v>
                </c:pt>
                <c:pt idx="8">
                  <c:v>4.4400000000000009E-2</c:v>
                </c:pt>
                <c:pt idx="9">
                  <c:v>3.949999999999991E-2</c:v>
                </c:pt>
                <c:pt idx="10">
                  <c:v>4.7099999999999913E-2</c:v>
                </c:pt>
                <c:pt idx="11">
                  <c:v>5.0999999999999907E-2</c:v>
                </c:pt>
                <c:pt idx="12">
                  <c:v>4.979999999999981E-2</c:v>
                </c:pt>
                <c:pt idx="13">
                  <c:v>4.7899999999999811E-2</c:v>
                </c:pt>
                <c:pt idx="14">
                  <c:v>4.5399999999999913E-2</c:v>
                </c:pt>
                <c:pt idx="15">
                  <c:v>5.0200000000000002E-2</c:v>
                </c:pt>
                <c:pt idx="16">
                  <c:v>3.9099999999999913E-2</c:v>
                </c:pt>
                <c:pt idx="17">
                  <c:v>4.5199999999999914E-2</c:v>
                </c:pt>
                <c:pt idx="18">
                  <c:v>3.3899999999999805E-2</c:v>
                </c:pt>
                <c:pt idx="19">
                  <c:v>5.8200000000000002E-2</c:v>
                </c:pt>
                <c:pt idx="20">
                  <c:v>4.8799999999999913E-2</c:v>
                </c:pt>
                <c:pt idx="21">
                  <c:v>5.2700000000000004E-2</c:v>
                </c:pt>
                <c:pt idx="22">
                  <c:v>7.1899999999999797E-2</c:v>
                </c:pt>
                <c:pt idx="23">
                  <c:v>6.8899999999999892E-2</c:v>
                </c:pt>
                <c:pt idx="24">
                  <c:v>6.91999999999999E-2</c:v>
                </c:pt>
                <c:pt idx="25">
                  <c:v>6.9899999999999796E-2</c:v>
                </c:pt>
                <c:pt idx="26">
                  <c:v>7.2700000000000015E-2</c:v>
                </c:pt>
                <c:pt idx="27">
                  <c:v>8.1299999999999914E-2</c:v>
                </c:pt>
                <c:pt idx="28">
                  <c:v>8.1099999999999908E-2</c:v>
                </c:pt>
                <c:pt idx="29">
                  <c:v>8.1399999999999903E-2</c:v>
                </c:pt>
                <c:pt idx="30">
                  <c:v>8.2199999999999815E-2</c:v>
                </c:pt>
                <c:pt idx="31">
                  <c:v>8.2199999999999815E-2</c:v>
                </c:pt>
                <c:pt idx="32">
                  <c:v>8.2199999999999815E-2</c:v>
                </c:pt>
                <c:pt idx="33">
                  <c:v>8.2199999999999815E-2</c:v>
                </c:pt>
                <c:pt idx="34">
                  <c:v>8.2199999999999815E-2</c:v>
                </c:pt>
                <c:pt idx="35">
                  <c:v>8.2199999999999815E-2</c:v>
                </c:pt>
                <c:pt idx="36">
                  <c:v>8.2199999999999815E-2</c:v>
                </c:pt>
                <c:pt idx="37">
                  <c:v>8.2199999999999815E-2</c:v>
                </c:pt>
                <c:pt idx="38">
                  <c:v>8.2199999999999815E-2</c:v>
                </c:pt>
                <c:pt idx="39">
                  <c:v>8.2199999999999815E-2</c:v>
                </c:pt>
                <c:pt idx="40">
                  <c:v>8.2199999999999815E-2</c:v>
                </c:pt>
                <c:pt idx="41">
                  <c:v>8.2199999999999815E-2</c:v>
                </c:pt>
                <c:pt idx="42">
                  <c:v>7.1699999999999903E-2</c:v>
                </c:pt>
                <c:pt idx="43">
                  <c:v>9.3899999999999803E-2</c:v>
                </c:pt>
                <c:pt idx="44">
                  <c:v>0.11470000000000001</c:v>
                </c:pt>
                <c:pt idx="45">
                  <c:v>0.11710000000000001</c:v>
                </c:pt>
                <c:pt idx="46">
                  <c:v>0.12040000000000001</c:v>
                </c:pt>
                <c:pt idx="47">
                  <c:v>0.1255</c:v>
                </c:pt>
                <c:pt idx="48">
                  <c:v>0.13009999999999999</c:v>
                </c:pt>
                <c:pt idx="49">
                  <c:v>0.12809999999999999</c:v>
                </c:pt>
                <c:pt idx="50">
                  <c:v>0.12310000000000001</c:v>
                </c:pt>
                <c:pt idx="51">
                  <c:v>0.1308</c:v>
                </c:pt>
                <c:pt idx="52">
                  <c:v>0.12940000000000002</c:v>
                </c:pt>
                <c:pt idx="53">
                  <c:v>0.12920000000000001</c:v>
                </c:pt>
                <c:pt idx="54">
                  <c:v>0.13270000000000001</c:v>
                </c:pt>
                <c:pt idx="55">
                  <c:v>0.13700000000000001</c:v>
                </c:pt>
                <c:pt idx="56">
                  <c:v>0.13250000000000001</c:v>
                </c:pt>
                <c:pt idx="57">
                  <c:v>0.13370000000000001</c:v>
                </c:pt>
                <c:pt idx="58">
                  <c:v>0.1368</c:v>
                </c:pt>
                <c:pt idx="59">
                  <c:v>0.14640000000000003</c:v>
                </c:pt>
                <c:pt idx="60">
                  <c:v>0.14810000000000001</c:v>
                </c:pt>
                <c:pt idx="61">
                  <c:v>0.15660000000000002</c:v>
                </c:pt>
                <c:pt idx="62">
                  <c:v>0.15850000000000003</c:v>
                </c:pt>
                <c:pt idx="63">
                  <c:v>0.15610000000000002</c:v>
                </c:pt>
                <c:pt idx="64">
                  <c:v>0.1623</c:v>
                </c:pt>
                <c:pt idx="65">
                  <c:v>0.14850000000000002</c:v>
                </c:pt>
                <c:pt idx="66">
                  <c:v>0.15770000000000003</c:v>
                </c:pt>
                <c:pt idx="67">
                  <c:v>0.17930000000000001</c:v>
                </c:pt>
                <c:pt idx="68">
                  <c:v>0.18170000000000003</c:v>
                </c:pt>
                <c:pt idx="69">
                  <c:v>0.18670000000000003</c:v>
                </c:pt>
                <c:pt idx="70">
                  <c:v>0.1988</c:v>
                </c:pt>
                <c:pt idx="71">
                  <c:v>0.1953</c:v>
                </c:pt>
                <c:pt idx="72">
                  <c:v>0.1923</c:v>
                </c:pt>
                <c:pt idx="73">
                  <c:v>0.16740000000000002</c:v>
                </c:pt>
                <c:pt idx="74">
                  <c:v>0.1416</c:v>
                </c:pt>
                <c:pt idx="75">
                  <c:v>0.15210000000000001</c:v>
                </c:pt>
                <c:pt idx="76">
                  <c:v>0.13980000000000001</c:v>
                </c:pt>
                <c:pt idx="77">
                  <c:v>0.10740000000000001</c:v>
                </c:pt>
                <c:pt idx="78">
                  <c:v>0.127</c:v>
                </c:pt>
                <c:pt idx="79">
                  <c:v>0.13740000000000002</c:v>
                </c:pt>
                <c:pt idx="80">
                  <c:v>0.13159999999999999</c:v>
                </c:pt>
                <c:pt idx="81">
                  <c:v>0.15530000000000002</c:v>
                </c:pt>
                <c:pt idx="82">
                  <c:v>0.16570000000000001</c:v>
                </c:pt>
                <c:pt idx="83">
                  <c:v>0.1661</c:v>
                </c:pt>
                <c:pt idx="84">
                  <c:v>0.1666</c:v>
                </c:pt>
                <c:pt idx="85">
                  <c:v>0.17</c:v>
                </c:pt>
                <c:pt idx="86">
                  <c:v>0.17580000000000001</c:v>
                </c:pt>
                <c:pt idx="87">
                  <c:v>0.17670000000000002</c:v>
                </c:pt>
                <c:pt idx="88">
                  <c:v>0.17670000000000002</c:v>
                </c:pt>
                <c:pt idx="89">
                  <c:v>0.17670000000000002</c:v>
                </c:pt>
                <c:pt idx="90">
                  <c:v>0.17670000000000002</c:v>
                </c:pt>
                <c:pt idx="91">
                  <c:v>0.17670000000000002</c:v>
                </c:pt>
                <c:pt idx="92">
                  <c:v>0.17740000000000003</c:v>
                </c:pt>
                <c:pt idx="93">
                  <c:v>0.18650000000000003</c:v>
                </c:pt>
                <c:pt idx="94">
                  <c:v>0.19590000000000002</c:v>
                </c:pt>
                <c:pt idx="95">
                  <c:v>0.19670000000000001</c:v>
                </c:pt>
                <c:pt idx="96">
                  <c:v>0.22670000000000001</c:v>
                </c:pt>
                <c:pt idx="97">
                  <c:v>0.24930000000000002</c:v>
                </c:pt>
                <c:pt idx="98">
                  <c:v>0.25</c:v>
                </c:pt>
                <c:pt idx="99">
                  <c:v>0.26290000000000002</c:v>
                </c:pt>
                <c:pt idx="100">
                  <c:v>0.25730000000000003</c:v>
                </c:pt>
                <c:pt idx="101">
                  <c:v>0.25530000000000003</c:v>
                </c:pt>
                <c:pt idx="102">
                  <c:v>0.25180000000000002</c:v>
                </c:pt>
                <c:pt idx="103">
                  <c:v>0.20540000000000003</c:v>
                </c:pt>
                <c:pt idx="104">
                  <c:v>0.19470000000000001</c:v>
                </c:pt>
                <c:pt idx="105">
                  <c:v>0.18640000000000004</c:v>
                </c:pt>
                <c:pt idx="106">
                  <c:v>0.18860000000000002</c:v>
                </c:pt>
                <c:pt idx="107">
                  <c:v>0.18810000000000002</c:v>
                </c:pt>
                <c:pt idx="108">
                  <c:v>0.18740000000000004</c:v>
                </c:pt>
                <c:pt idx="109">
                  <c:v>0.19190000000000002</c:v>
                </c:pt>
                <c:pt idx="110">
                  <c:v>0.1903</c:v>
                </c:pt>
                <c:pt idx="111">
                  <c:v>0.17530000000000001</c:v>
                </c:pt>
                <c:pt idx="112">
                  <c:v>0.17320000000000002</c:v>
                </c:pt>
                <c:pt idx="113">
                  <c:v>0.17920000000000003</c:v>
                </c:pt>
                <c:pt idx="114">
                  <c:v>0.18590000000000004</c:v>
                </c:pt>
                <c:pt idx="115">
                  <c:v>0.18270000000000003</c:v>
                </c:pt>
                <c:pt idx="116">
                  <c:v>0.18470000000000003</c:v>
                </c:pt>
                <c:pt idx="117">
                  <c:v>0.18590000000000004</c:v>
                </c:pt>
                <c:pt idx="118">
                  <c:v>0.18290000000000003</c:v>
                </c:pt>
                <c:pt idx="119">
                  <c:v>0.18390000000000004</c:v>
                </c:pt>
                <c:pt idx="120">
                  <c:v>0.18340000000000004</c:v>
                </c:pt>
                <c:pt idx="121">
                  <c:v>0.18800000000000003</c:v>
                </c:pt>
                <c:pt idx="122">
                  <c:v>0.19540000000000002</c:v>
                </c:pt>
                <c:pt idx="123">
                  <c:v>0.18700000000000003</c:v>
                </c:pt>
                <c:pt idx="124">
                  <c:v>0.20350000000000001</c:v>
                </c:pt>
                <c:pt idx="125">
                  <c:v>0.20390000000000003</c:v>
                </c:pt>
                <c:pt idx="126">
                  <c:v>0.20620000000000002</c:v>
                </c:pt>
                <c:pt idx="127">
                  <c:v>0.22040000000000001</c:v>
                </c:pt>
                <c:pt idx="128">
                  <c:v>0.22550000000000001</c:v>
                </c:pt>
                <c:pt idx="129">
                  <c:v>0.21860000000000002</c:v>
                </c:pt>
                <c:pt idx="130">
                  <c:v>0.22640000000000002</c:v>
                </c:pt>
                <c:pt idx="131">
                  <c:v>0.2298</c:v>
                </c:pt>
                <c:pt idx="132">
                  <c:v>0.23840000000000003</c:v>
                </c:pt>
                <c:pt idx="133">
                  <c:v>0.23740000000000003</c:v>
                </c:pt>
                <c:pt idx="134">
                  <c:v>0.2296</c:v>
                </c:pt>
                <c:pt idx="135">
                  <c:v>0.24750000000000003</c:v>
                </c:pt>
                <c:pt idx="136">
                  <c:v>0.23240000000000002</c:v>
                </c:pt>
                <c:pt idx="137">
                  <c:v>0.23930000000000001</c:v>
                </c:pt>
                <c:pt idx="138">
                  <c:v>0.24450000000000002</c:v>
                </c:pt>
                <c:pt idx="139">
                  <c:v>0.24030000000000001</c:v>
                </c:pt>
                <c:pt idx="140">
                  <c:v>0.24390000000000003</c:v>
                </c:pt>
                <c:pt idx="141">
                  <c:v>0.24780000000000002</c:v>
                </c:pt>
                <c:pt idx="142">
                  <c:v>0.25319999999999998</c:v>
                </c:pt>
                <c:pt idx="143">
                  <c:v>0.24600000000000002</c:v>
                </c:pt>
                <c:pt idx="144">
                  <c:v>0.24490000000000003</c:v>
                </c:pt>
                <c:pt idx="145">
                  <c:v>0.2238</c:v>
                </c:pt>
                <c:pt idx="146">
                  <c:v>0.28110000000000002</c:v>
                </c:pt>
                <c:pt idx="147">
                  <c:v>0.27830000000000005</c:v>
                </c:pt>
                <c:pt idx="148">
                  <c:v>0.26400000000000001</c:v>
                </c:pt>
                <c:pt idx="149">
                  <c:v>0.21610000000000001</c:v>
                </c:pt>
                <c:pt idx="150">
                  <c:v>0.23250000000000001</c:v>
                </c:pt>
                <c:pt idx="151">
                  <c:v>0.19750000000000001</c:v>
                </c:pt>
                <c:pt idx="152">
                  <c:v>0.20330000000000001</c:v>
                </c:pt>
                <c:pt idx="153">
                  <c:v>0.21920000000000003</c:v>
                </c:pt>
                <c:pt idx="154">
                  <c:v>0.22640000000000002</c:v>
                </c:pt>
                <c:pt idx="155">
                  <c:v>0.21720000000000003</c:v>
                </c:pt>
                <c:pt idx="156">
                  <c:v>0.20430000000000001</c:v>
                </c:pt>
                <c:pt idx="157">
                  <c:v>0.20380000000000001</c:v>
                </c:pt>
                <c:pt idx="158">
                  <c:v>0.20380000000000001</c:v>
                </c:pt>
                <c:pt idx="159">
                  <c:v>0.20380000000000001</c:v>
                </c:pt>
                <c:pt idx="160">
                  <c:v>0.20380000000000001</c:v>
                </c:pt>
                <c:pt idx="161">
                  <c:v>0.20380000000000001</c:v>
                </c:pt>
                <c:pt idx="162">
                  <c:v>0.20380000000000001</c:v>
                </c:pt>
                <c:pt idx="163">
                  <c:v>0.20380000000000001</c:v>
                </c:pt>
                <c:pt idx="164">
                  <c:v>0.20380000000000001</c:v>
                </c:pt>
                <c:pt idx="165">
                  <c:v>0.21480000000000002</c:v>
                </c:pt>
                <c:pt idx="166">
                  <c:v>0.2215</c:v>
                </c:pt>
                <c:pt idx="167">
                  <c:v>0.22170000000000001</c:v>
                </c:pt>
                <c:pt idx="168">
                  <c:v>0.18940000000000004</c:v>
                </c:pt>
                <c:pt idx="169">
                  <c:v>0.18610000000000002</c:v>
                </c:pt>
                <c:pt idx="170">
                  <c:v>0.1925</c:v>
                </c:pt>
                <c:pt idx="171">
                  <c:v>0.18070000000000003</c:v>
                </c:pt>
                <c:pt idx="172">
                  <c:v>0.17990000000000003</c:v>
                </c:pt>
                <c:pt idx="173">
                  <c:v>0.19800000000000001</c:v>
                </c:pt>
                <c:pt idx="174">
                  <c:v>0.22140000000000001</c:v>
                </c:pt>
                <c:pt idx="175">
                  <c:v>0.21400000000000002</c:v>
                </c:pt>
                <c:pt idx="176">
                  <c:v>0.20380000000000001</c:v>
                </c:pt>
                <c:pt idx="177">
                  <c:v>0.21550000000000002</c:v>
                </c:pt>
                <c:pt idx="178">
                  <c:v>0.18640000000000004</c:v>
                </c:pt>
                <c:pt idx="179">
                  <c:v>0.22359999999999999</c:v>
                </c:pt>
                <c:pt idx="180">
                  <c:v>0.19390000000000002</c:v>
                </c:pt>
                <c:pt idx="181">
                  <c:v>0.22720000000000001</c:v>
                </c:pt>
                <c:pt idx="182">
                  <c:v>0.22520000000000001</c:v>
                </c:pt>
                <c:pt idx="183">
                  <c:v>0.21610000000000001</c:v>
                </c:pt>
                <c:pt idx="184">
                  <c:v>0.20680000000000001</c:v>
                </c:pt>
                <c:pt idx="185">
                  <c:v>0.19890000000000002</c:v>
                </c:pt>
                <c:pt idx="186">
                  <c:v>0.20580000000000001</c:v>
                </c:pt>
                <c:pt idx="187">
                  <c:v>0.21180000000000002</c:v>
                </c:pt>
                <c:pt idx="188">
                  <c:v>0.20970000000000003</c:v>
                </c:pt>
                <c:pt idx="189">
                  <c:v>0.21260000000000001</c:v>
                </c:pt>
                <c:pt idx="190">
                  <c:v>0.21430000000000002</c:v>
                </c:pt>
                <c:pt idx="191">
                  <c:v>0.22</c:v>
                </c:pt>
                <c:pt idx="192">
                  <c:v>0.20740000000000003</c:v>
                </c:pt>
                <c:pt idx="193">
                  <c:v>0.27430000000000004</c:v>
                </c:pt>
                <c:pt idx="194">
                  <c:v>0.25569999999999998</c:v>
                </c:pt>
                <c:pt idx="195">
                  <c:v>0.23470000000000002</c:v>
                </c:pt>
                <c:pt idx="196">
                  <c:v>0.24360000000000001</c:v>
                </c:pt>
                <c:pt idx="197">
                  <c:v>0.25650000000000001</c:v>
                </c:pt>
                <c:pt idx="198">
                  <c:v>0.22540000000000002</c:v>
                </c:pt>
                <c:pt idx="199">
                  <c:v>0.24230000000000002</c:v>
                </c:pt>
                <c:pt idx="200">
                  <c:v>0.25130000000000002</c:v>
                </c:pt>
                <c:pt idx="201">
                  <c:v>0.25650000000000001</c:v>
                </c:pt>
                <c:pt idx="202">
                  <c:v>0.25480000000000003</c:v>
                </c:pt>
                <c:pt idx="203">
                  <c:v>0.2611</c:v>
                </c:pt>
                <c:pt idx="204">
                  <c:v>0.23480000000000001</c:v>
                </c:pt>
                <c:pt idx="205">
                  <c:v>0.24230000000000002</c:v>
                </c:pt>
                <c:pt idx="206">
                  <c:v>0.23290000000000002</c:v>
                </c:pt>
                <c:pt idx="207">
                  <c:v>0.22390000000000002</c:v>
                </c:pt>
                <c:pt idx="208">
                  <c:v>0.22700000000000001</c:v>
                </c:pt>
                <c:pt idx="209">
                  <c:v>0.24020000000000002</c:v>
                </c:pt>
                <c:pt idx="210">
                  <c:v>0.23370000000000002</c:v>
                </c:pt>
                <c:pt idx="211">
                  <c:v>0.24530000000000002</c:v>
                </c:pt>
                <c:pt idx="212">
                  <c:v>0.22590000000000002</c:v>
                </c:pt>
                <c:pt idx="213">
                  <c:v>0.23420000000000002</c:v>
                </c:pt>
                <c:pt idx="214">
                  <c:v>0.24320000000000003</c:v>
                </c:pt>
                <c:pt idx="215">
                  <c:v>0.24180000000000001</c:v>
                </c:pt>
                <c:pt idx="216">
                  <c:v>0.22850000000000001</c:v>
                </c:pt>
                <c:pt idx="217">
                  <c:v>0.22190000000000001</c:v>
                </c:pt>
                <c:pt idx="218">
                  <c:v>0.22650000000000001</c:v>
                </c:pt>
                <c:pt idx="219">
                  <c:v>0.2278</c:v>
                </c:pt>
                <c:pt idx="220">
                  <c:v>0.23390000000000002</c:v>
                </c:pt>
                <c:pt idx="221">
                  <c:v>0.23380000000000001</c:v>
                </c:pt>
                <c:pt idx="222">
                  <c:v>0.23730000000000001</c:v>
                </c:pt>
                <c:pt idx="223">
                  <c:v>0.23720000000000002</c:v>
                </c:pt>
                <c:pt idx="224">
                  <c:v>0.23140000000000002</c:v>
                </c:pt>
                <c:pt idx="225">
                  <c:v>0.23690000000000003</c:v>
                </c:pt>
                <c:pt idx="226">
                  <c:v>0.22890000000000002</c:v>
                </c:pt>
                <c:pt idx="227">
                  <c:v>0.23320000000000002</c:v>
                </c:pt>
                <c:pt idx="228">
                  <c:v>0.23580000000000001</c:v>
                </c:pt>
                <c:pt idx="229">
                  <c:v>0.23760000000000001</c:v>
                </c:pt>
                <c:pt idx="230">
                  <c:v>0.23880000000000001</c:v>
                </c:pt>
                <c:pt idx="231">
                  <c:v>0.23870000000000002</c:v>
                </c:pt>
                <c:pt idx="232">
                  <c:v>0.24180000000000001</c:v>
                </c:pt>
                <c:pt idx="233">
                  <c:v>0.23670000000000002</c:v>
                </c:pt>
                <c:pt idx="234">
                  <c:v>0.22850000000000001</c:v>
                </c:pt>
                <c:pt idx="235">
                  <c:v>0.22940000000000002</c:v>
                </c:pt>
                <c:pt idx="236">
                  <c:v>0.23190000000000002</c:v>
                </c:pt>
                <c:pt idx="237">
                  <c:v>0.22650000000000001</c:v>
                </c:pt>
                <c:pt idx="238">
                  <c:v>0.22140000000000001</c:v>
                </c:pt>
                <c:pt idx="239">
                  <c:v>0.21850000000000003</c:v>
                </c:pt>
                <c:pt idx="240">
                  <c:v>0.2293</c:v>
                </c:pt>
                <c:pt idx="241">
                  <c:v>0.22950000000000001</c:v>
                </c:pt>
                <c:pt idx="242">
                  <c:v>0.23130000000000001</c:v>
                </c:pt>
                <c:pt idx="243">
                  <c:v>0.22840000000000002</c:v>
                </c:pt>
                <c:pt idx="244">
                  <c:v>0.2298</c:v>
                </c:pt>
                <c:pt idx="245">
                  <c:v>0.2273</c:v>
                </c:pt>
                <c:pt idx="246">
                  <c:v>0.21590000000000004</c:v>
                </c:pt>
                <c:pt idx="247">
                  <c:v>0.21450000000000002</c:v>
                </c:pt>
                <c:pt idx="248">
                  <c:v>0.21730000000000002</c:v>
                </c:pt>
                <c:pt idx="249">
                  <c:v>0.22320000000000001</c:v>
                </c:pt>
                <c:pt idx="250">
                  <c:v>0.2266</c:v>
                </c:pt>
                <c:pt idx="251">
                  <c:v>0.25069999999999998</c:v>
                </c:pt>
                <c:pt idx="252">
                  <c:v>0.27600000000000002</c:v>
                </c:pt>
              </c:numCache>
            </c:numRef>
          </c:val>
        </c:ser>
        <c:dLbls/>
        <c:axId val="93969408"/>
        <c:axId val="93971200"/>
      </c:areaChart>
      <c:dateAx>
        <c:axId val="93969408"/>
        <c:scaling>
          <c:orientation val="minMax"/>
        </c:scaling>
        <c:axPos val="b"/>
        <c:numFmt formatCode="m/d/yy" sourceLinked="1"/>
        <c:tickLblPos val="nextTo"/>
        <c:crossAx val="93971200"/>
        <c:crosses val="autoZero"/>
        <c:auto val="1"/>
        <c:lblOffset val="100"/>
        <c:baseTimeUnit val="days"/>
      </c:dateAx>
      <c:valAx>
        <c:axId val="93971200"/>
        <c:scaling>
          <c:orientation val="minMax"/>
        </c:scaling>
        <c:axPos val="l"/>
        <c:majorGridlines/>
        <c:numFmt formatCode="0.00%" sourceLinked="1"/>
        <c:tickLblPos val="nextTo"/>
        <c:crossAx val="93969408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Sheet1!$A$10:$A$1346</c:f>
              <c:numCache>
                <c:formatCode>m/d/yy</c:formatCode>
                <c:ptCount val="1337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</c:numCache>
            </c:numRef>
          </c:cat>
          <c:val>
            <c:numRef>
              <c:f>Sheet1!$B$10:$B$1346</c:f>
              <c:numCache>
                <c:formatCode>0.00%</c:formatCode>
                <c:ptCount val="1337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</c:numCache>
            </c:numRef>
          </c:val>
        </c:ser>
        <c:dLbls/>
        <c:axId val="87397888"/>
        <c:axId val="87399424"/>
      </c:areaChart>
      <c:dateAx>
        <c:axId val="87397888"/>
        <c:scaling>
          <c:orientation val="minMax"/>
        </c:scaling>
        <c:axPos val="b"/>
        <c:numFmt formatCode="m/d/yy" sourceLinked="1"/>
        <c:tickLblPos val="nextTo"/>
        <c:crossAx val="87399424"/>
        <c:crosses val="autoZero"/>
        <c:auto val="1"/>
        <c:lblOffset val="100"/>
        <c:baseTimeUnit val="days"/>
      </c:dateAx>
      <c:valAx>
        <c:axId val="87399424"/>
        <c:scaling>
          <c:orientation val="minMax"/>
        </c:scaling>
        <c:axPos val="l"/>
        <c:majorGridlines/>
        <c:numFmt formatCode="0.00%" sourceLinked="1"/>
        <c:tickLblPos val="nextTo"/>
        <c:crossAx val="87397888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“It’s All About the Dollar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CA, May 11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bm_revenue_foNO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0" y="1828800"/>
            <a:ext cx="4222955" cy="316721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Economy-The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Dollar Bites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*Europe had the top performing major economy in Q1, supporting the Euro</a:t>
            </a: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April ISM jumps from 54.5 to 55.7, factory orders up 1.1%, but the US data is mixed at best.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*Surprise 25 basis point cut by Reserve Bank of Australia underlies commodity dependence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*China flat line is allowing global stocks to hang on to recent big gains, recovery on the horizon?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*Japan still reeling from the “yen shock”</a:t>
            </a: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*Oil will peak out here, but don’t expect new lows</a:t>
            </a: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*Next to come is a “RISK ON” global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synchronized growth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in H2 2016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now that the US Q1 mini recession is behind us</a:t>
            </a: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7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82864004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3657600"/>
            <a:ext cx="3759200" cy="281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-13,000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to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47,000-</a:t>
            </a:r>
            <a:r>
              <a:rPr lang="en-US" sz="2000" b="1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Lowest since 1973!</a:t>
            </a:r>
            <a:br>
              <a:rPr lang="en-US" sz="2000" b="1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Screen Shot 2016-02-13 at 11.44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447800"/>
            <a:ext cx="7264400" cy="47234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Run at the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533400" y="8382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nonfarm payroll demolishes a June Fed rate higher, the market is now looking at December at the earliest</a:t>
            </a: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*One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good global “RISK OFF” move and bonds take a run at new all times highs in prices, lows in 10 year Treasury yields at 1.36%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*JGB’s hit a new record low of -0.13%, German bunds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slump back down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0.14%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*Emerging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market debt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gives up recent gains, thanks to strong dollar and weak oil and commodities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*Same with energy Junk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*Most investors and hedge fund are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on the wrong side of this trade,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giving it extra juice</a:t>
            </a:r>
            <a:endParaRPr lang="en-US" sz="22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Lady-sprin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4191000"/>
            <a:ext cx="3767457" cy="2514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1.76%</a:t>
            </a:r>
            <a:br>
              <a:rPr lang="en-US" sz="2400" dirty="0" smtClean="0"/>
            </a:br>
            <a:r>
              <a:rPr lang="en-US" sz="1800" dirty="0" smtClean="0"/>
              <a:t>Trading the Range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478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ETF (TLT) 1.76%</a:t>
            </a:r>
            <a:br>
              <a:rPr lang="en-US" sz="2400" dirty="0" smtClean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6.65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192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)-Not Yet the Big Trade of 2016?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“BUY” Territory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6.00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1.36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716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-Altitude Sickness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9144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Stocks at top of 2 year range with decade high valuations at a 19X multiple,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with immediate risks to the downside. Do we hold at $2040, or retest $1,812?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Rotation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from growth to value stocks continues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The “Narrowing Wedge” scenario is playing out, with a big triangle formation setting up over the next six months, with lower highs and higher lows between 1812 and 2012, earnings not there to move to new all time high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*Almost every company drastically cut forecasts, and then beat it on the announcement,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tech wrecks as the ATM effect kicks in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*Shorts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all gone now, but no one wants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to play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on the long side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*The tech wreck is still on as the “ATM effect” kicks in</a:t>
            </a: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*How much stock do you want to buy ahead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of “Sell in May”? The calendar is hugely 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against us for the next three months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everest 1976 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200" y="3810000"/>
            <a:ext cx="2064951" cy="289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Big Profits in Dire Market Conditions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239000" cy="4373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6.42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+1.27%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Final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 </a:t>
            </a:r>
            <a:r>
              <a:rPr lang="en-US" sz="24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+6.54%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MTD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MTD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+3.68%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+7.75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2.9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27.60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+198.90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0.40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 short of all-time high</a:t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36.72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371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15088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9/$109-$114, 9/$110-$110, 6/$112-$117  bear put spreads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192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Topping Out Too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430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the Bottom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430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-Watch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Carefully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$112-$117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vertical bear put spread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430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Sector SPDR (XLK), (ROM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(AAPL), (MSFT),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(VZ), (T), (FB), (IBM)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14400"/>
            <a:ext cx="7380377" cy="5588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Dips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waiting for the next real catalyst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Q1 earnings disappointment, “risk off” could take us to the $80’s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47800"/>
            <a:ext cx="684362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Disappointment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creates an entry point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95400"/>
            <a:ext cx="6938507" cy="52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 Wreck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creates an entry point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716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22244" y="304800"/>
            <a:ext cx="555986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Running a </a:t>
            </a:r>
            <a:r>
              <a:rPr lang="en-US" sz="2000" smtClean="0"/>
              <a:t>Large Aggressive </a:t>
            </a:r>
            <a:r>
              <a:rPr lang="en-US" sz="2000" dirty="0" smtClean="0"/>
              <a:t>Short </a:t>
            </a:r>
            <a:r>
              <a:rPr lang="en-US" sz="2000" smtClean="0"/>
              <a:t>Dated  Book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on a strong dollar move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410200" y="2133600"/>
            <a:ext cx="2847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Expiration P&amp;L </a:t>
            </a:r>
            <a:br>
              <a:rPr lang="en-US" sz="2400" b="1" dirty="0" smtClean="0"/>
            </a:br>
            <a:r>
              <a:rPr lang="en-US" sz="2400" b="1" dirty="0" smtClean="0"/>
              <a:t>14.74% YTD</a:t>
            </a:r>
            <a:endParaRPr lang="en-US" sz="24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78490199"/>
              </p:ext>
            </p:extLst>
          </p:nvPr>
        </p:nvGraphicFramePr>
        <p:xfrm>
          <a:off x="5410200" y="2590800"/>
          <a:ext cx="3654425" cy="433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4098675"/>
              </p:ext>
            </p:extLst>
          </p:nvPr>
        </p:nvGraphicFramePr>
        <p:xfrm>
          <a:off x="381000" y="1600200"/>
          <a:ext cx="4267200" cy="4525965"/>
        </p:xfrm>
        <a:graphic>
          <a:graphicData uri="http://schemas.openxmlformats.org/drawingml/2006/table">
            <a:tbl>
              <a:tblPr/>
              <a:tblGrid>
                <a:gridCol w="3048000"/>
                <a:gridCol w="1219200"/>
              </a:tblGrid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(FXY) 5/$91-$94 put spread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(FXE) 5/$113-$116 put spread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6/$212-$217 put spread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5/$210-$213 put spread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5/$209-$214 put spread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(GLD) 5/$115-$118 call spread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-20.00%</a:t>
                      </a:r>
                    </a:p>
                  </a:txBody>
                  <a:tcPr marL="10058" marR="10058" marT="10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XTN)-Another Dow Mainstay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(DAL),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Political Football in 2016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)-JPM boost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KBW Bank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KBE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0668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entry point setting up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192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47800"/>
            <a:ext cx="6850722" cy="51869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Capped by strong euro and Brussels attack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954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Yen Spike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Bad Boy Market and font of volatility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19200"/>
            <a:ext cx="6558472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Running small book in an overbought market,</a:t>
            </a:r>
            <a:br>
              <a:rPr lang="en-US" sz="2400" dirty="0" smtClean="0"/>
            </a:br>
            <a:r>
              <a:rPr lang="en-US" sz="2400" dirty="0" smtClean="0"/>
              <a:t>waiting to jump on the next meltdown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*Using a strong dollar window to get aggressive and blast through to a new all time high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*Staying partly market neutral to reduce P&amp;L volatility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*Keeping a short dated book to minimize risk, with 7 days to expiration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*With volatility at $13 everyone is nervous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*Gold has been the only reliable winner,</a:t>
            </a:r>
            <a:br>
              <a:rPr lang="en-US" sz="1800" dirty="0" smtClean="0"/>
            </a:br>
            <a:r>
              <a:rPr lang="en-US" sz="1800" dirty="0" smtClean="0"/>
              <a:t> running fourth monthly long position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*Use the tech and biotech wrecks to get into good</a:t>
            </a:r>
            <a:br>
              <a:rPr lang="en-US" sz="1800" dirty="0" smtClean="0"/>
            </a:br>
            <a:r>
              <a:rPr lang="en-US" sz="1800" dirty="0" smtClean="0"/>
              <a:t> long term positions over the summer</a:t>
            </a:r>
            <a:br>
              <a:rPr lang="en-US" sz="1800" dirty="0" smtClean="0"/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4137388"/>
            <a:ext cx="1918394" cy="24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5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Dragging it Down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95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-Dollar Bounce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006474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interest rate hike delay breathes new life into the greenback, causing most foreign currencies to peak out last week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*Japan crushes yen with “intervention” comments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*Strong yen is a function of short term CTA momentum traders, not capital flows or long term fundamentals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RBA rate cut slaughters the Australian dollar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(FXA)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*”</a:t>
            </a:r>
            <a:r>
              <a:rPr lang="en-US" sz="2000" b="0" i="0" u="none" strike="noStrike" cap="none" dirty="0" err="1" smtClean="0">
                <a:latin typeface="Calibri"/>
                <a:ea typeface="Calibri"/>
                <a:cs typeface="Calibri"/>
                <a:sym typeface="Calibri"/>
              </a:rPr>
              <a:t>Brexit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” failure ahead in the polls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42% to 43%, expect big (FXB) rally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uncle_sam_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3505200"/>
            <a:ext cx="2362200" cy="306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Intervention!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5/$94-$91 vertical bear put spread-7 days to expiration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 More Weeks of </a:t>
            </a:r>
            <a:r>
              <a:rPr lang="en-US" sz="24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Brexit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Fears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Brexit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fears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Weight</a:t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5/$113-$116 vertical bear put spread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-7 days to expiration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752600"/>
            <a:ext cx="6580038" cy="49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FXC)-Strong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Dollar and Alberta Fires Hurt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 Rallies on Weakening Economy Rolling Over?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 </a:t>
            </a:r>
            <a:r>
              <a:rPr lang="en-US" sz="2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Break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1430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>*At 94 million barrels a day, the world is still producing 2 million b/d more than it needs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*Almost all of the buying of oil this year has been short covering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*Huge Alberta fires take 500,000 b/d in tar sands off line, but prices barely move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*Stronger US dollar weighing on short term trading, but look to a move $52 by yearend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*Iran ramps up production faster than anyone expected, but will soon me the limitations of its antiquated infrastructure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*Success against ISIS means more Iraq production is coming on stream too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*Rig count keeps falling down 11 to 332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*Venezuela is hovering on the brink,</a:t>
            </a:r>
            <a:br>
              <a:rPr lang="en-US" sz="1600" dirty="0" smtClean="0"/>
            </a:br>
            <a:r>
              <a:rPr lang="en-US" sz="1600" dirty="0" smtClean="0"/>
              <a:t> possibly creating the next oil price spike,</a:t>
            </a:r>
            <a:br>
              <a:rPr lang="en-US" sz="1600" dirty="0" smtClean="0"/>
            </a:br>
            <a:r>
              <a:rPr lang="en-US" sz="1600" dirty="0" smtClean="0"/>
              <a:t> Schlumberger pulls all its people</a:t>
            </a:r>
            <a:br>
              <a:rPr lang="en-US" sz="1600" dirty="0" smtClean="0"/>
            </a:br>
            <a:r>
              <a:rPr lang="en-US" sz="1600" dirty="0" smtClean="0"/>
              <a:t>out because of nonpayment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140619-isil-iraq-mn-905_f8e4758ae16a0155ba21adb1595c738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4267200"/>
            <a:ext cx="4064722" cy="228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-Topping Out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066800" y="457200"/>
            <a:ext cx="67818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27.60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06881401"/>
              </p:ext>
            </p:extLst>
          </p:nvPr>
        </p:nvGraphicFramePr>
        <p:xfrm>
          <a:off x="533400" y="1524000"/>
          <a:ext cx="8001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5/$$11.50-$12.50 vertical bear put spread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90600"/>
            <a:ext cx="7179094" cy="5435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-9.08% Yield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371600"/>
            <a:ext cx="6759754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)-love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dividend!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14400"/>
            <a:ext cx="7329689" cy="554962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Conoco Phillips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Buffet Favorite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906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090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Headed for Negative Prices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906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Copper-The Bottom</a:t>
            </a: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In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“RISK OFF” Assist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*After 2 ½ month consolidation, gold break out to the upside and now challenging upside resistance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fter the sharpest 90 day move in history, it is now the most overbought in history, trading risk is high,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Spec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positions now near highs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while volume has been falling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 never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 good sign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*Gold is the only asset class that does well in all market scenarios, up or down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Negative interest rates giving gold a huge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boost, since it cost money to place deposits in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bank in Europe and Japan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Macintosh HD:Users:randybronte:Desktop:DSCN037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38600"/>
            <a:ext cx="2756535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 for a Dip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the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/$109-$112 vertical bull call spread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5/$115-$118 call spread-expires in 7 days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+36.72%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59056497"/>
              </p:ext>
            </p:extLst>
          </p:nvPr>
        </p:nvGraphicFramePr>
        <p:xfrm>
          <a:off x="685800" y="1524000"/>
          <a:ext cx="79248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144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906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)-Finally Kicks In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Gold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Effect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14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948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90600"/>
            <a:ext cx="7031314" cy="53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954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en-US" sz="2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Nino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800" b="1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Nina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533400" y="11430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>*USDA surveys point to new all time record crops in 2016</a:t>
            </a:r>
            <a:b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*Draught conditions in Brazil triggering monster short covering rally in the ags, which it quickly gives up, not good</a:t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*Good</a:t>
            </a:r>
            <a:r>
              <a:rPr lang="en-US" sz="1800" i="0" u="none" strike="noStrike" cap="none" dirty="0" smtClean="0">
                <a:sym typeface="Arial"/>
              </a:rPr>
              <a:t> weather allows early US planting of corn, oats, and rice this year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*Recent weak dollar helping exports, but not enough</a:t>
            </a: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*Without surprise bad weather this is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going to be another awful year for the ags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*My main job here is to keep traders</a:t>
            </a:r>
            <a:br>
              <a:rPr lang="en-US" sz="1800" dirty="0" smtClean="0"/>
            </a:br>
            <a:r>
              <a:rPr lang="en-US" sz="1800" dirty="0" smtClean="0"/>
              <a:t>away from this sector this year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3962400"/>
            <a:ext cx="3657600" cy="2438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Killed!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90600"/>
            <a:ext cx="6944264" cy="5257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That’s Gotta Leave a Bruise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Commodities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ETF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DBA)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274637"/>
            <a:ext cx="8229600" cy="71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Ticking Along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381000" y="762000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*New move lower focuses attention on real estate plays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*Weekly mortgage application down 3.4%, March pending home sales down -1.4%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*Subleasing rates are rising in San Francisco. Sign of a market top, or of companies taking out options on future growth in an incredibly tight market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*Rising prices, falling inventories, and still tough loan requirements still shutting first time buyers out of the market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*Extreme inventory shortage cutting into sales,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with only a 4.5 month supply, driving prices upward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*February Case Shiller S&amp;P 500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National index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continues upward grind, January +5.4%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woodside w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3429000"/>
            <a:ext cx="3124200" cy="3124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Outlook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-Strong Dollar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8229600" cy="528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*Dollar looks to stay strong through May, short all weak dollar plays, including stock, commodities, energy, and foreign currencies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*Dollar has averaged a 3% gain for the last seven Mays on international trade flows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*Oil bottom at $26 looking rock solid, rally on Doha failure points to higher highs</a:t>
            </a: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*US stocks have now defined the 2016 wedge formation between (SPX) 1812 and 2010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, will take 6 for months to resolve to the upside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*Bonds trading a range at a very high level,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setting up a wedge for a December rate hike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takes a new run at the highs, buy the $50 dips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*Disastrous USDA report bring another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g selloff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600" y="38862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Seattle, Denver, Portland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16-04-26 at 12.55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1447800"/>
            <a:ext cx="6797447" cy="50768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sell rallies, buy the next big dip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-look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for another run at the highs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-strong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dollar triggers profit taking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yen and Euro in May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on dips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-sell short spikes over $25, buy dips to $12</a:t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aside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avoid the disaster</a:t>
            </a:r>
            <a:b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685800" y="11430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go to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“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LUNCHES,” 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then</a:t>
            </a:r>
            <a:b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desired country and city</a:t>
            </a:r>
            <a:b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25,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USA!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1371600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The May Effect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>*Dollar has average a 3</a:t>
            </a:r>
            <a:r>
              <a:rPr lang="en-US" sz="1800" smtClean="0"/>
              <a:t>% gain  over the</a:t>
            </a:r>
            <a:br>
              <a:rPr lang="en-US" sz="1800" smtClean="0"/>
            </a:br>
            <a:r>
              <a:rPr lang="en-US" sz="1800" smtClean="0"/>
              <a:t> </a:t>
            </a:r>
            <a:r>
              <a:rPr lang="en-US" sz="1800" dirty="0" smtClean="0"/>
              <a:t>last seven Mays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u="sng" dirty="0" smtClean="0"/>
              <a:t>Buy</a:t>
            </a:r>
            <a:br>
              <a:rPr lang="en-US" sz="1800" b="1" u="sng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Dollar (UUP)</a:t>
            </a:r>
            <a:br>
              <a:rPr lang="en-US" sz="1800" dirty="0" smtClean="0"/>
            </a:br>
            <a:r>
              <a:rPr lang="en-US" sz="1800" dirty="0" smtClean="0"/>
              <a:t>US Treasury bonds (TLT)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u="sng" dirty="0" smtClean="0"/>
              <a:t>Sell</a:t>
            </a:r>
            <a:br>
              <a:rPr lang="en-US" sz="1800" b="1" u="sng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Stocks (SPY), (QQQQ), (IWM)</a:t>
            </a:r>
            <a:br>
              <a:rPr lang="en-US" sz="1800" dirty="0" smtClean="0"/>
            </a:br>
            <a:r>
              <a:rPr lang="en-US" sz="1800" dirty="0" smtClean="0"/>
              <a:t>Commodities (FCX)</a:t>
            </a:r>
            <a:br>
              <a:rPr lang="en-US" sz="1800" dirty="0" smtClean="0"/>
            </a:br>
            <a:r>
              <a:rPr lang="en-US" sz="1800" dirty="0" smtClean="0"/>
              <a:t>Energy (USO), (UNG)</a:t>
            </a:r>
            <a:br>
              <a:rPr lang="en-US" sz="1800" dirty="0" smtClean="0"/>
            </a:br>
            <a:r>
              <a:rPr lang="en-US" sz="1800" dirty="0" smtClean="0"/>
              <a:t>Yen (FXY), Euro (FXE), Aussie (FXA)</a:t>
            </a:r>
            <a:br>
              <a:rPr lang="en-US" sz="1800" dirty="0" smtClean="0"/>
            </a:br>
            <a:r>
              <a:rPr lang="en-US" sz="1800" dirty="0" smtClean="0"/>
              <a:t>Junk Bonds (HYG)</a:t>
            </a:r>
            <a:br>
              <a:rPr lang="en-US" sz="1800" dirty="0" smtClean="0"/>
            </a:br>
            <a:r>
              <a:rPr lang="en-US" sz="1800" dirty="0" smtClean="0"/>
              <a:t>Emerging Markets (EEM)</a:t>
            </a:r>
            <a:endParaRPr lang="en-US" sz="1800" dirty="0"/>
          </a:p>
        </p:txBody>
      </p:sp>
      <p:pic>
        <p:nvPicPr>
          <p:cNvPr id="4" name="Picture 3" descr="calendarEx2012_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2740" y="4114800"/>
            <a:ext cx="3196459" cy="2471928"/>
          </a:xfrm>
          <a:prstGeom prst="rect">
            <a:avLst/>
          </a:prstGeom>
        </p:spPr>
      </p:pic>
      <p:pic>
        <p:nvPicPr>
          <p:cNvPr id="5" name="Picture 4" descr="2012 Feb 015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609600"/>
            <a:ext cx="2157377" cy="29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5039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1295400"/>
            <a:ext cx="7467600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 smtClean="0"/>
              <a:t>Buys</a:t>
            </a:r>
            <a:r>
              <a:rPr lang="en-US" sz="1800" b="1" u="sng" dirty="0"/>
              <a:t>:</a:t>
            </a:r>
          </a:p>
          <a:p>
            <a:endParaRPr lang="en-US" sz="1800" b="1" dirty="0"/>
          </a:p>
          <a:p>
            <a:r>
              <a:rPr lang="is-IS" sz="1800" b="1" dirty="0"/>
              <a:t>First Solar Inc. (FSLR)                  $50                Target to $59</a:t>
            </a:r>
          </a:p>
          <a:p>
            <a:r>
              <a:rPr lang="is-IS" sz="1800" b="1" dirty="0"/>
              <a:t>Goldman Sachs (GS)                 </a:t>
            </a:r>
            <a:r>
              <a:rPr lang="is-IS" sz="1800" b="1" dirty="0" smtClean="0"/>
              <a:t>  </a:t>
            </a:r>
            <a:r>
              <a:rPr lang="is-IS" sz="1800" b="1" dirty="0"/>
              <a:t>$156        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 $170</a:t>
            </a:r>
          </a:p>
          <a:p>
            <a:r>
              <a:rPr lang="is-IS" sz="1800" b="1" dirty="0"/>
              <a:t>Rovi Corp (ROVI)                     </a:t>
            </a:r>
            <a:r>
              <a:rPr lang="is-IS" sz="1800" b="1" dirty="0" smtClean="0"/>
              <a:t>     </a:t>
            </a:r>
            <a:r>
              <a:rPr lang="is-IS" sz="1800" b="1" dirty="0"/>
              <a:t>$16                Target to $19</a:t>
            </a:r>
          </a:p>
          <a:p>
            <a:r>
              <a:rPr lang="is-IS" sz="1800" b="1" dirty="0"/>
              <a:t>Tesla Motors (TSLA)                 </a:t>
            </a:r>
            <a:r>
              <a:rPr lang="is-IS" sz="1800" b="1" dirty="0" smtClean="0"/>
              <a:t>   </a:t>
            </a:r>
            <a:r>
              <a:rPr lang="is-IS" sz="1800" b="1" dirty="0"/>
              <a:t>$200        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 $225</a:t>
            </a:r>
          </a:p>
          <a:p>
            <a:r>
              <a:rPr lang="is-IS" sz="1800" b="1" dirty="0"/>
              <a:t>Lam Research (LRCX)                  </a:t>
            </a:r>
            <a:r>
              <a:rPr lang="is-IS" sz="1800" b="1" dirty="0" smtClean="0"/>
              <a:t>$</a:t>
            </a:r>
            <a:r>
              <a:rPr lang="is-IS" sz="1800" b="1" dirty="0"/>
              <a:t>75              Target to $87</a:t>
            </a:r>
          </a:p>
          <a:p>
            <a:r>
              <a:rPr lang="is-IS" sz="1800" b="1" dirty="0"/>
              <a:t>KLA-Tencor (KLAC)                      $60                Target to $72</a:t>
            </a:r>
          </a:p>
          <a:p>
            <a:endParaRPr lang="is-IS" sz="1800" b="1" dirty="0"/>
          </a:p>
          <a:p>
            <a:r>
              <a:rPr lang="en-US" sz="1800" b="1" u="sng" dirty="0"/>
              <a:t>Sells:</a:t>
            </a:r>
          </a:p>
          <a:p>
            <a:endParaRPr lang="en-US" sz="1800" b="1" dirty="0"/>
          </a:p>
          <a:p>
            <a:r>
              <a:rPr lang="is-IS" sz="1800" b="1" dirty="0"/>
              <a:t>Baidu, Inc. (BIDU)             </a:t>
            </a:r>
            <a:r>
              <a:rPr lang="is-IS" sz="1800" b="1" dirty="0" smtClean="0"/>
              <a:t>            </a:t>
            </a:r>
            <a:r>
              <a:rPr lang="is-IS" sz="1800" b="1" dirty="0"/>
              <a:t>$169                Target to $150</a:t>
            </a:r>
          </a:p>
          <a:p>
            <a:r>
              <a:rPr lang="is-IS" sz="1800" b="1" dirty="0"/>
              <a:t>Chipotle Mexican (CMG)             </a:t>
            </a:r>
            <a:r>
              <a:rPr lang="is-IS" sz="1800" b="1" dirty="0" smtClean="0"/>
              <a:t> </a:t>
            </a:r>
            <a:r>
              <a:rPr lang="is-IS" sz="1800" b="1" dirty="0"/>
              <a:t>$469                Target to $406</a:t>
            </a:r>
          </a:p>
          <a:p>
            <a:r>
              <a:rPr lang="is-IS" sz="1800" b="1" dirty="0"/>
              <a:t>Allergan plc (AGN)                    </a:t>
            </a:r>
            <a:r>
              <a:rPr lang="is-IS" sz="1800" b="1" dirty="0" smtClean="0"/>
              <a:t>   $</a:t>
            </a:r>
            <a:r>
              <a:rPr lang="is-IS" sz="1800" b="1" dirty="0"/>
              <a:t>240                Target to $210</a:t>
            </a:r>
          </a:p>
          <a:p>
            <a:r>
              <a:rPr lang="is-IS" sz="1800" b="1" dirty="0"/>
              <a:t>Buffalo Wild Wings (BWLD)         </a:t>
            </a:r>
            <a:r>
              <a:rPr lang="is-IS" sz="1800" b="1" dirty="0" smtClean="0"/>
              <a:t>$</a:t>
            </a:r>
            <a:r>
              <a:rPr lang="is-IS" sz="1800" b="1" dirty="0"/>
              <a:t>144               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 $130</a:t>
            </a:r>
          </a:p>
          <a:p>
            <a:r>
              <a:rPr lang="is-IS" sz="1800" b="1" dirty="0"/>
              <a:t>Under Armour (UA)                </a:t>
            </a:r>
            <a:r>
              <a:rPr lang="is-IS" sz="1800" b="1" dirty="0" smtClean="0"/>
              <a:t>       $</a:t>
            </a:r>
            <a:r>
              <a:rPr lang="is-IS" sz="1800" b="1" dirty="0"/>
              <a:t>41                </a:t>
            </a:r>
            <a:r>
              <a:rPr lang="is-IS" sz="1800" b="1" dirty="0" smtClean="0"/>
              <a:t> Target </a:t>
            </a:r>
            <a:r>
              <a:rPr lang="is-IS" sz="1800" b="1" dirty="0"/>
              <a:t>to $37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10486</TotalTime>
  <Words>663</Words>
  <Application>Microsoft Office PowerPoint</Application>
  <PresentationFormat>On-screen Show (4:3)</PresentationFormat>
  <Paragraphs>126</Paragraphs>
  <Slides>73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The Mad Hedge Fund Trader “It’s All About the Dollar”</vt:lpstr>
      <vt:lpstr>Trade Alert Performance Making Big Profits in Dire Market Conditions</vt:lpstr>
      <vt:lpstr>Slide 2</vt:lpstr>
      <vt:lpstr> The Method to My Madness Running small book in an overbought market, waiting to jump on the next meltdown </vt:lpstr>
      <vt:lpstr>Paid Subscriber Trailing 12 Month Audited Return +27.60%</vt:lpstr>
      <vt:lpstr>Slide 5</vt:lpstr>
      <vt:lpstr>Short Term Strategy Outlook-Strong Dollar</vt:lpstr>
      <vt:lpstr>The May Effect</vt:lpstr>
      <vt:lpstr>The Bill Davis View A $1,500 Upgrade for the Mad Day Trader Service </vt:lpstr>
      <vt:lpstr>The Global Economy-The Dollar Bites </vt:lpstr>
      <vt:lpstr>Weekly Jobless Claims –The Most Important Statistic  -13,000 to 247,000-Lowest since 1973! The Downtrend Lives!-Show Me the Recession!</vt:lpstr>
      <vt:lpstr>Bonds-A New Run at the Highs</vt:lpstr>
      <vt:lpstr>Ten Year Treasury Yield ($TNX) 1.76% Trading the Range</vt:lpstr>
      <vt:lpstr>Ten Year Treasury ETF (TLT) 1.76% </vt:lpstr>
      <vt:lpstr>Junk Bonds (HYG) 6.65% Yield A Great Risk Coincident Indicator</vt:lpstr>
      <vt:lpstr>2X Short Treasuries (TBT)-Not Yet the Big Trade of 2016? Back in “BUY” Territory </vt:lpstr>
      <vt:lpstr>Emerging Market Debt (ELD) 6.00% Yield- </vt:lpstr>
      <vt:lpstr>Municipal Bonds (MUB)-1.36% yield-New High  Mix of AAA, AA, and A rated bonds-flight to safety</vt:lpstr>
      <vt:lpstr>Stocks-Altitude Sickness</vt:lpstr>
      <vt:lpstr>S&amp;P 500- long 9/$109-$114, 9/$110-$110, 6/$112-$117  bear put spreads </vt:lpstr>
      <vt:lpstr> Dow Average-Topping Out Too </vt:lpstr>
      <vt:lpstr>NASDAQ (QQQ)-</vt:lpstr>
      <vt:lpstr>(VIX)-Back to the Bottom</vt:lpstr>
      <vt:lpstr>Russell 2000 (IWM)-Watch Carefully took profits on the $112-$117 vertical bear put spread </vt:lpstr>
      <vt:lpstr>Technology Sector SPDR (XLK), (ROM) (AAPL), (MSFT), (VZ), (T), (FB), (IBM)  </vt:lpstr>
      <vt:lpstr>Apple (AAPL) –Buy the Dips Back to waiting for the next real catalyst-the iPhone 7 Huge Q1 earnings disappointment, “risk off” could take us to the $80’s </vt:lpstr>
      <vt:lpstr>Microsoft (MSFT) Disappointment creates an entry point</vt:lpstr>
      <vt:lpstr>Facebook (FB) Tech Wreck creates an entry point</vt:lpstr>
      <vt:lpstr>Industrials Sector SPDR (XLI)-Dow Mainstay (GE), (MMM), (UNP), (UTX), (BA), (HON)</vt:lpstr>
      <vt:lpstr>Transports Sector SPDR (XTN)-Another Dow Mainstay (ALGT),  (ALK), (JBLU), (LUV), (CHRW), (DAL), </vt:lpstr>
      <vt:lpstr>Health Care Sector SPDR (XLV), (RXL) (JNJ), (PFE), (MRK), (GILD), (ACT), (AMGN)</vt:lpstr>
      <vt:lpstr>Biotech iShares (IBB)-A Political Football in 2016 </vt:lpstr>
      <vt:lpstr>Financial Select SPDR (XLF)-JPM boost (BLK/B), (WFC), (JPM), (BAC), (C), (GS) </vt:lpstr>
      <vt:lpstr>KBW Bank Index (KBE)-   </vt:lpstr>
      <vt:lpstr>Palo Alto Networks (PANW)- another entry point setting up </vt:lpstr>
      <vt:lpstr>Consumer Discretionary SPDR (XLY) (DIS), (AMZN), (HD), (CMCSA), (MCD), (SBUX) A Major Leader of the Rally</vt:lpstr>
      <vt:lpstr>Europe Hedged Equity (HEDJ)-Hedged Japan Equity Capped by strong euro and Brussels attack</vt:lpstr>
      <vt:lpstr>Japan (DXJ)-Hedged Japan Equity Weak Yen Spike</vt:lpstr>
      <vt:lpstr> China ($SSEC)- The Bad Boy Market and font of volatility</vt:lpstr>
      <vt:lpstr> Emerging Markets (EEM)- Oil is Dragging it Down</vt:lpstr>
      <vt:lpstr>Foreign Currencies-Dollar Bounce</vt:lpstr>
      <vt:lpstr>Japanese Yen (FXY)-Intervention! long 5/$94-$91 vertical bear put spread-7 days to expiration </vt:lpstr>
      <vt:lpstr>British Pound (FXB)- 6 More Weeks of Brexit Fears   </vt:lpstr>
      <vt:lpstr>   Euro ($XEU), (FXE), (EUO)- “Brexit” fears Dead Weight long 5/$113-$116 vertical bear put spread-7 days to expiration </vt:lpstr>
      <vt:lpstr>Canadian Dollar (FXC)-Strong Dollar and Alberta Fires Hurt   </vt:lpstr>
      <vt:lpstr>Emerging Market Currencies (CEW)   </vt:lpstr>
      <vt:lpstr>Chinese Yuan- (CYB)-Sell Rallies on Weakening Economy Rolling Over?</vt:lpstr>
      <vt:lpstr>Energy-Taking a Break</vt:lpstr>
      <vt:lpstr>Oil-Topping Out</vt:lpstr>
      <vt:lpstr>United States Oil Fund (USO) long 5/$$11.50-$12.50 vertical bear put spread</vt:lpstr>
      <vt:lpstr>Energy Select Sector SPDR (XLE) (XOM), (CVX), (SLB), (KMI), (EOG), (COP) </vt:lpstr>
      <vt:lpstr>Alerian MLP ETF (AMLP)-9.08% Yield Basket Approach is the Only Safe Play here</vt:lpstr>
      <vt:lpstr>Exxon (XOM)-love that dividend! </vt:lpstr>
      <vt:lpstr>Occidental Petroleum (OXY)-  </vt:lpstr>
      <vt:lpstr>Conoco Phillips (COP)-The Buffet Favorite  </vt:lpstr>
      <vt:lpstr>Natural Gas (UNG)-Headed for Negative Prices</vt:lpstr>
      <vt:lpstr> Copper-The Bottom is In </vt:lpstr>
      <vt:lpstr>Precious Metals-The “RISK OFF” Assist</vt:lpstr>
      <vt:lpstr>Gold (GLD)-Looking for a Dip took profits the 4/$109-$112 vertical bull call spread long 5/$115-$118 call spread-expires in 7 days</vt:lpstr>
      <vt:lpstr>Market Vectors Gold Miners ETF- (GDX) </vt:lpstr>
      <vt:lpstr>Silver (SLV)-</vt:lpstr>
      <vt:lpstr>Silver Miners (SIL)-Finally Kicks In</vt:lpstr>
      <vt:lpstr>Platinum (PPLT)-The Gold Effect </vt:lpstr>
      <vt:lpstr>Palladium (PALL)-</vt:lpstr>
      <vt:lpstr>Agriculture-From El Nino to La Nina</vt:lpstr>
      <vt:lpstr>(CORN) – Killed!</vt:lpstr>
      <vt:lpstr>(WEAT) That’s Gotta Leave a Bruise!</vt:lpstr>
      <vt:lpstr>Ag Commodities ETF (DBA)-</vt:lpstr>
      <vt:lpstr>Real Estate-Ticking Along</vt:lpstr>
      <vt:lpstr>February S&amp;P 500/Case–Shiller Home Price Index +5.4% YOY, Seattle, Denver, Portland</vt:lpstr>
      <vt:lpstr>US Home Construction Index (ITB) (DHI), (LEN), (PHM), (TOL), (NVR)   </vt:lpstr>
      <vt:lpstr>Trade Sheet So What Do We Do About All This?</vt:lpstr>
      <vt:lpstr> To buy lunch tickets, please go to www.madhedgefundtrader.com , click on “LUNCHES,” and then your desired country and city  Next Strategy Webinar  12:00 EST Wednesday,  May 25, 2016  San Francisco, CA  USA!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Nancy</dc:creator>
  <cp:lastModifiedBy>Nancy Milne</cp:lastModifiedBy>
  <cp:revision>2473</cp:revision>
  <cp:lastPrinted>2015-11-22T19:21:27Z</cp:lastPrinted>
  <dcterms:created xsi:type="dcterms:W3CDTF">2015-02-05T17:12:57Z</dcterms:created>
  <dcterms:modified xsi:type="dcterms:W3CDTF">2016-05-11T16:05:57Z</dcterms:modified>
</cp:coreProperties>
</file>