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9"/>
  </p:notesMasterIdLst>
  <p:sldIdLst>
    <p:sldId id="256" r:id="rId2"/>
    <p:sldId id="565" r:id="rId3"/>
    <p:sldId id="567" r:id="rId4"/>
    <p:sldId id="566" r:id="rId5"/>
    <p:sldId id="395" r:id="rId6"/>
    <p:sldId id="257" r:id="rId7"/>
    <p:sldId id="548" r:id="rId8"/>
    <p:sldId id="259" r:id="rId9"/>
    <p:sldId id="260" r:id="rId10"/>
    <p:sldId id="264" r:id="rId11"/>
    <p:sldId id="265" r:id="rId12"/>
    <p:sldId id="266" r:id="rId13"/>
    <p:sldId id="267" r:id="rId14"/>
    <p:sldId id="268" r:id="rId15"/>
    <p:sldId id="499" r:id="rId16"/>
    <p:sldId id="538" r:id="rId17"/>
    <p:sldId id="272" r:id="rId18"/>
    <p:sldId id="273" r:id="rId19"/>
    <p:sldId id="275" r:id="rId20"/>
    <p:sldId id="276" r:id="rId21"/>
    <p:sldId id="279" r:id="rId22"/>
    <p:sldId id="281" r:id="rId23"/>
    <p:sldId id="282" r:id="rId24"/>
    <p:sldId id="283" r:id="rId25"/>
    <p:sldId id="285" r:id="rId26"/>
    <p:sldId id="287" r:id="rId27"/>
    <p:sldId id="288" r:id="rId28"/>
    <p:sldId id="562" r:id="rId29"/>
    <p:sldId id="505" r:id="rId30"/>
    <p:sldId id="563" r:id="rId31"/>
    <p:sldId id="289" r:id="rId32"/>
    <p:sldId id="481" r:id="rId33"/>
    <p:sldId id="290" r:id="rId34"/>
    <p:sldId id="521" r:id="rId35"/>
    <p:sldId id="291" r:id="rId36"/>
    <p:sldId id="528" r:id="rId37"/>
    <p:sldId id="522" r:id="rId38"/>
    <p:sldId id="336" r:id="rId39"/>
    <p:sldId id="295" r:id="rId40"/>
    <p:sldId id="501" r:id="rId41"/>
    <p:sldId id="482" r:id="rId42"/>
    <p:sldId id="539" r:id="rId43"/>
    <p:sldId id="531" r:id="rId44"/>
    <p:sldId id="558" r:id="rId45"/>
    <p:sldId id="532" r:id="rId46"/>
    <p:sldId id="533" r:id="rId47"/>
    <p:sldId id="534" r:id="rId48"/>
    <p:sldId id="546" r:id="rId49"/>
    <p:sldId id="536" r:id="rId50"/>
    <p:sldId id="309" r:id="rId51"/>
    <p:sldId id="564" r:id="rId52"/>
    <p:sldId id="388" r:id="rId53"/>
    <p:sldId id="312" r:id="rId54"/>
    <p:sldId id="380" r:id="rId55"/>
    <p:sldId id="529" r:id="rId56"/>
    <p:sldId id="369" r:id="rId57"/>
    <p:sldId id="370" r:id="rId58"/>
    <p:sldId id="530" r:id="rId59"/>
    <p:sldId id="313" r:id="rId60"/>
    <p:sldId id="315" r:id="rId61"/>
    <p:sldId id="319" r:id="rId62"/>
    <p:sldId id="320" r:id="rId63"/>
    <p:sldId id="322" r:id="rId64"/>
    <p:sldId id="323" r:id="rId65"/>
    <p:sldId id="324" r:id="rId66"/>
    <p:sldId id="474" r:id="rId67"/>
    <p:sldId id="489" r:id="rId68"/>
    <p:sldId id="326" r:id="rId69"/>
    <p:sldId id="327" r:id="rId70"/>
    <p:sldId id="328" r:id="rId71"/>
    <p:sldId id="568" r:id="rId72"/>
    <p:sldId id="329" r:id="rId73"/>
    <p:sldId id="331" r:id="rId74"/>
    <p:sldId id="332" r:id="rId75"/>
    <p:sldId id="349" r:id="rId76"/>
    <p:sldId id="492" r:id="rId77"/>
    <p:sldId id="335" r:id="rId7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5" autoAdjust="0"/>
    <p:restoredTop sz="94660"/>
  </p:normalViewPr>
  <p:slideViewPr>
    <p:cSldViewPr>
      <p:cViewPr varScale="1">
        <p:scale>
          <a:sx n="82" d="100"/>
          <a:sy n="82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y:Position%20Sheet%202016052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y:Performance%20%202016052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y:Performance%20%20201605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Sheet1!$B$16:$B$24</c:f>
              <c:numCache>
                <c:formatCode>General</c:formatCode>
                <c:ptCount val="9"/>
                <c:pt idx="5" formatCode="0.00%">
                  <c:v>-0.1</c:v>
                </c:pt>
                <c:pt idx="6" formatCode="0.00%">
                  <c:v>-0.1</c:v>
                </c:pt>
                <c:pt idx="7" formatCode="0.00%">
                  <c:v>-0.1</c:v>
                </c:pt>
                <c:pt idx="8" formatCode="0.00%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Sheet1!$F$1104:$F$1356</c:f>
              <c:numCache>
                <c:formatCode>m/d/yy</c:formatCode>
                <c:ptCount val="253"/>
                <c:pt idx="0">
                  <c:v>42146</c:v>
                </c:pt>
                <c:pt idx="1">
                  <c:v>42150</c:v>
                </c:pt>
                <c:pt idx="2">
                  <c:v>42151</c:v>
                </c:pt>
                <c:pt idx="3">
                  <c:v>42152</c:v>
                </c:pt>
                <c:pt idx="4">
                  <c:v>42153</c:v>
                </c:pt>
                <c:pt idx="5">
                  <c:v>42156</c:v>
                </c:pt>
                <c:pt idx="6">
                  <c:v>42157</c:v>
                </c:pt>
                <c:pt idx="7">
                  <c:v>42158</c:v>
                </c:pt>
                <c:pt idx="8">
                  <c:v>42159</c:v>
                </c:pt>
                <c:pt idx="9">
                  <c:v>42160</c:v>
                </c:pt>
                <c:pt idx="10">
                  <c:v>42163</c:v>
                </c:pt>
                <c:pt idx="11">
                  <c:v>42164</c:v>
                </c:pt>
                <c:pt idx="12">
                  <c:v>42165</c:v>
                </c:pt>
                <c:pt idx="13">
                  <c:v>42166</c:v>
                </c:pt>
                <c:pt idx="14">
                  <c:v>42167</c:v>
                </c:pt>
                <c:pt idx="15">
                  <c:v>42170</c:v>
                </c:pt>
                <c:pt idx="16">
                  <c:v>42171</c:v>
                </c:pt>
                <c:pt idx="17">
                  <c:v>42172</c:v>
                </c:pt>
                <c:pt idx="18">
                  <c:v>42173</c:v>
                </c:pt>
                <c:pt idx="19">
                  <c:v>42174</c:v>
                </c:pt>
                <c:pt idx="20">
                  <c:v>42177</c:v>
                </c:pt>
                <c:pt idx="21">
                  <c:v>42178</c:v>
                </c:pt>
                <c:pt idx="22">
                  <c:v>42179</c:v>
                </c:pt>
                <c:pt idx="23">
                  <c:v>42180</c:v>
                </c:pt>
                <c:pt idx="24">
                  <c:v>42181</c:v>
                </c:pt>
                <c:pt idx="25">
                  <c:v>42184</c:v>
                </c:pt>
                <c:pt idx="26">
                  <c:v>42185</c:v>
                </c:pt>
                <c:pt idx="27">
                  <c:v>42186</c:v>
                </c:pt>
                <c:pt idx="28">
                  <c:v>42187</c:v>
                </c:pt>
                <c:pt idx="29">
                  <c:v>42191</c:v>
                </c:pt>
                <c:pt idx="30">
                  <c:v>42192</c:v>
                </c:pt>
                <c:pt idx="31">
                  <c:v>42193</c:v>
                </c:pt>
                <c:pt idx="32">
                  <c:v>42194</c:v>
                </c:pt>
                <c:pt idx="33">
                  <c:v>42195</c:v>
                </c:pt>
                <c:pt idx="34">
                  <c:v>42198</c:v>
                </c:pt>
                <c:pt idx="35">
                  <c:v>42199</c:v>
                </c:pt>
                <c:pt idx="36">
                  <c:v>42200</c:v>
                </c:pt>
                <c:pt idx="37">
                  <c:v>42201</c:v>
                </c:pt>
                <c:pt idx="38">
                  <c:v>42202</c:v>
                </c:pt>
                <c:pt idx="39">
                  <c:v>42205</c:v>
                </c:pt>
                <c:pt idx="40">
                  <c:v>42206</c:v>
                </c:pt>
                <c:pt idx="41">
                  <c:v>42207</c:v>
                </c:pt>
                <c:pt idx="42">
                  <c:v>42208</c:v>
                </c:pt>
                <c:pt idx="43">
                  <c:v>42209</c:v>
                </c:pt>
                <c:pt idx="44">
                  <c:v>42212</c:v>
                </c:pt>
                <c:pt idx="45">
                  <c:v>42213</c:v>
                </c:pt>
                <c:pt idx="46">
                  <c:v>42214</c:v>
                </c:pt>
                <c:pt idx="47">
                  <c:v>42215</c:v>
                </c:pt>
                <c:pt idx="48">
                  <c:v>42216</c:v>
                </c:pt>
                <c:pt idx="49">
                  <c:v>42219</c:v>
                </c:pt>
                <c:pt idx="50">
                  <c:v>42220</c:v>
                </c:pt>
                <c:pt idx="51">
                  <c:v>42221</c:v>
                </c:pt>
                <c:pt idx="52">
                  <c:v>42222</c:v>
                </c:pt>
                <c:pt idx="53">
                  <c:v>42223</c:v>
                </c:pt>
                <c:pt idx="54">
                  <c:v>42226</c:v>
                </c:pt>
                <c:pt idx="55">
                  <c:v>42227</c:v>
                </c:pt>
                <c:pt idx="56">
                  <c:v>42228</c:v>
                </c:pt>
                <c:pt idx="57">
                  <c:v>42229</c:v>
                </c:pt>
                <c:pt idx="58">
                  <c:v>42230</c:v>
                </c:pt>
                <c:pt idx="59">
                  <c:v>42233</c:v>
                </c:pt>
                <c:pt idx="60">
                  <c:v>42234</c:v>
                </c:pt>
                <c:pt idx="61">
                  <c:v>42235</c:v>
                </c:pt>
                <c:pt idx="62">
                  <c:v>42236</c:v>
                </c:pt>
                <c:pt idx="63">
                  <c:v>42237</c:v>
                </c:pt>
                <c:pt idx="64">
                  <c:v>42240</c:v>
                </c:pt>
                <c:pt idx="65">
                  <c:v>42241</c:v>
                </c:pt>
                <c:pt idx="66">
                  <c:v>42242</c:v>
                </c:pt>
                <c:pt idx="67">
                  <c:v>42243</c:v>
                </c:pt>
                <c:pt idx="68">
                  <c:v>42244</c:v>
                </c:pt>
                <c:pt idx="69">
                  <c:v>42247</c:v>
                </c:pt>
                <c:pt idx="70">
                  <c:v>42248</c:v>
                </c:pt>
                <c:pt idx="71">
                  <c:v>42249</c:v>
                </c:pt>
                <c:pt idx="72">
                  <c:v>42250</c:v>
                </c:pt>
                <c:pt idx="73">
                  <c:v>42251</c:v>
                </c:pt>
                <c:pt idx="74">
                  <c:v>42255</c:v>
                </c:pt>
                <c:pt idx="75">
                  <c:v>42256</c:v>
                </c:pt>
                <c:pt idx="76">
                  <c:v>42257</c:v>
                </c:pt>
                <c:pt idx="77">
                  <c:v>42258</c:v>
                </c:pt>
                <c:pt idx="78">
                  <c:v>42261</c:v>
                </c:pt>
                <c:pt idx="79">
                  <c:v>42262</c:v>
                </c:pt>
                <c:pt idx="80">
                  <c:v>42263</c:v>
                </c:pt>
                <c:pt idx="81">
                  <c:v>42264</c:v>
                </c:pt>
                <c:pt idx="82">
                  <c:v>42265</c:v>
                </c:pt>
                <c:pt idx="83">
                  <c:v>42268</c:v>
                </c:pt>
                <c:pt idx="84">
                  <c:v>42269</c:v>
                </c:pt>
                <c:pt idx="85">
                  <c:v>42270</c:v>
                </c:pt>
                <c:pt idx="86">
                  <c:v>42271</c:v>
                </c:pt>
                <c:pt idx="87">
                  <c:v>42272</c:v>
                </c:pt>
                <c:pt idx="88">
                  <c:v>42275</c:v>
                </c:pt>
                <c:pt idx="89">
                  <c:v>42276</c:v>
                </c:pt>
                <c:pt idx="90">
                  <c:v>42277</c:v>
                </c:pt>
                <c:pt idx="91">
                  <c:v>42278</c:v>
                </c:pt>
                <c:pt idx="92">
                  <c:v>42279</c:v>
                </c:pt>
                <c:pt idx="93">
                  <c:v>42282</c:v>
                </c:pt>
                <c:pt idx="94">
                  <c:v>42283</c:v>
                </c:pt>
                <c:pt idx="95">
                  <c:v>42284</c:v>
                </c:pt>
                <c:pt idx="96">
                  <c:v>42285</c:v>
                </c:pt>
                <c:pt idx="97">
                  <c:v>42286</c:v>
                </c:pt>
                <c:pt idx="98">
                  <c:v>42289</c:v>
                </c:pt>
                <c:pt idx="99">
                  <c:v>42290</c:v>
                </c:pt>
                <c:pt idx="100">
                  <c:v>42291</c:v>
                </c:pt>
                <c:pt idx="101">
                  <c:v>42292</c:v>
                </c:pt>
                <c:pt idx="102">
                  <c:v>42293</c:v>
                </c:pt>
                <c:pt idx="103">
                  <c:v>42296</c:v>
                </c:pt>
                <c:pt idx="104">
                  <c:v>42297</c:v>
                </c:pt>
                <c:pt idx="105">
                  <c:v>42298</c:v>
                </c:pt>
                <c:pt idx="106">
                  <c:v>42299</c:v>
                </c:pt>
                <c:pt idx="107">
                  <c:v>42300</c:v>
                </c:pt>
                <c:pt idx="108">
                  <c:v>42303</c:v>
                </c:pt>
                <c:pt idx="109">
                  <c:v>42304</c:v>
                </c:pt>
                <c:pt idx="110">
                  <c:v>42305</c:v>
                </c:pt>
                <c:pt idx="111">
                  <c:v>42306</c:v>
                </c:pt>
                <c:pt idx="112">
                  <c:v>42307</c:v>
                </c:pt>
                <c:pt idx="113">
                  <c:v>42310</c:v>
                </c:pt>
                <c:pt idx="114">
                  <c:v>42311</c:v>
                </c:pt>
                <c:pt idx="115">
                  <c:v>42312</c:v>
                </c:pt>
                <c:pt idx="116">
                  <c:v>42313</c:v>
                </c:pt>
                <c:pt idx="117">
                  <c:v>42314</c:v>
                </c:pt>
                <c:pt idx="118">
                  <c:v>42317</c:v>
                </c:pt>
                <c:pt idx="119">
                  <c:v>42318</c:v>
                </c:pt>
                <c:pt idx="120">
                  <c:v>42319</c:v>
                </c:pt>
                <c:pt idx="121">
                  <c:v>42320</c:v>
                </c:pt>
                <c:pt idx="122">
                  <c:v>42321</c:v>
                </c:pt>
                <c:pt idx="123">
                  <c:v>42324</c:v>
                </c:pt>
                <c:pt idx="124">
                  <c:v>42325</c:v>
                </c:pt>
                <c:pt idx="125">
                  <c:v>42326</c:v>
                </c:pt>
                <c:pt idx="126">
                  <c:v>42327</c:v>
                </c:pt>
                <c:pt idx="127">
                  <c:v>42328</c:v>
                </c:pt>
                <c:pt idx="128">
                  <c:v>42331</c:v>
                </c:pt>
                <c:pt idx="129">
                  <c:v>42332</c:v>
                </c:pt>
                <c:pt idx="130">
                  <c:v>42333</c:v>
                </c:pt>
                <c:pt idx="131">
                  <c:v>42335</c:v>
                </c:pt>
                <c:pt idx="132">
                  <c:v>42338</c:v>
                </c:pt>
                <c:pt idx="133">
                  <c:v>42339</c:v>
                </c:pt>
                <c:pt idx="134">
                  <c:v>42340</c:v>
                </c:pt>
                <c:pt idx="135">
                  <c:v>42341</c:v>
                </c:pt>
                <c:pt idx="136">
                  <c:v>42342</c:v>
                </c:pt>
                <c:pt idx="137">
                  <c:v>42345</c:v>
                </c:pt>
                <c:pt idx="138">
                  <c:v>42346</c:v>
                </c:pt>
                <c:pt idx="139">
                  <c:v>42347</c:v>
                </c:pt>
                <c:pt idx="140">
                  <c:v>42348</c:v>
                </c:pt>
                <c:pt idx="141">
                  <c:v>42349</c:v>
                </c:pt>
                <c:pt idx="142">
                  <c:v>42352</c:v>
                </c:pt>
                <c:pt idx="143">
                  <c:v>42353</c:v>
                </c:pt>
                <c:pt idx="144">
                  <c:v>42354</c:v>
                </c:pt>
                <c:pt idx="145">
                  <c:v>42355</c:v>
                </c:pt>
                <c:pt idx="146">
                  <c:v>42356</c:v>
                </c:pt>
                <c:pt idx="147">
                  <c:v>42359</c:v>
                </c:pt>
                <c:pt idx="148">
                  <c:v>42360</c:v>
                </c:pt>
                <c:pt idx="149">
                  <c:v>42361</c:v>
                </c:pt>
                <c:pt idx="150">
                  <c:v>42362</c:v>
                </c:pt>
                <c:pt idx="151">
                  <c:v>42366</c:v>
                </c:pt>
                <c:pt idx="152">
                  <c:v>42367</c:v>
                </c:pt>
                <c:pt idx="153">
                  <c:v>42368</c:v>
                </c:pt>
                <c:pt idx="154">
                  <c:v>42369</c:v>
                </c:pt>
                <c:pt idx="155">
                  <c:v>42373</c:v>
                </c:pt>
                <c:pt idx="156">
                  <c:v>42374</c:v>
                </c:pt>
                <c:pt idx="157">
                  <c:v>42375</c:v>
                </c:pt>
                <c:pt idx="158">
                  <c:v>42376</c:v>
                </c:pt>
                <c:pt idx="159">
                  <c:v>42377</c:v>
                </c:pt>
                <c:pt idx="160">
                  <c:v>42380</c:v>
                </c:pt>
                <c:pt idx="161">
                  <c:v>42381</c:v>
                </c:pt>
                <c:pt idx="162">
                  <c:v>42382</c:v>
                </c:pt>
                <c:pt idx="163">
                  <c:v>42383</c:v>
                </c:pt>
                <c:pt idx="164">
                  <c:v>42384</c:v>
                </c:pt>
                <c:pt idx="165">
                  <c:v>42388</c:v>
                </c:pt>
                <c:pt idx="166">
                  <c:v>42389</c:v>
                </c:pt>
                <c:pt idx="167">
                  <c:v>42390</c:v>
                </c:pt>
                <c:pt idx="168">
                  <c:v>42391</c:v>
                </c:pt>
                <c:pt idx="169">
                  <c:v>42394</c:v>
                </c:pt>
                <c:pt idx="170">
                  <c:v>42395</c:v>
                </c:pt>
                <c:pt idx="171">
                  <c:v>42396</c:v>
                </c:pt>
                <c:pt idx="172">
                  <c:v>42397</c:v>
                </c:pt>
                <c:pt idx="173">
                  <c:v>42398</c:v>
                </c:pt>
                <c:pt idx="174">
                  <c:v>42401</c:v>
                </c:pt>
                <c:pt idx="175">
                  <c:v>42402</c:v>
                </c:pt>
                <c:pt idx="176">
                  <c:v>42403</c:v>
                </c:pt>
                <c:pt idx="177">
                  <c:v>42404</c:v>
                </c:pt>
                <c:pt idx="178">
                  <c:v>42405</c:v>
                </c:pt>
                <c:pt idx="179">
                  <c:v>42408</c:v>
                </c:pt>
                <c:pt idx="180">
                  <c:v>42409</c:v>
                </c:pt>
                <c:pt idx="181">
                  <c:v>42410</c:v>
                </c:pt>
                <c:pt idx="182">
                  <c:v>42411</c:v>
                </c:pt>
                <c:pt idx="183">
                  <c:v>42412</c:v>
                </c:pt>
                <c:pt idx="184">
                  <c:v>42416</c:v>
                </c:pt>
                <c:pt idx="185">
                  <c:v>42417</c:v>
                </c:pt>
                <c:pt idx="186">
                  <c:v>42418</c:v>
                </c:pt>
                <c:pt idx="187">
                  <c:v>42419</c:v>
                </c:pt>
                <c:pt idx="188">
                  <c:v>42422</c:v>
                </c:pt>
                <c:pt idx="189">
                  <c:v>42423</c:v>
                </c:pt>
                <c:pt idx="190">
                  <c:v>42424</c:v>
                </c:pt>
                <c:pt idx="191">
                  <c:v>42425</c:v>
                </c:pt>
                <c:pt idx="192">
                  <c:v>42426</c:v>
                </c:pt>
                <c:pt idx="193">
                  <c:v>42429</c:v>
                </c:pt>
                <c:pt idx="194">
                  <c:v>42430</c:v>
                </c:pt>
                <c:pt idx="195">
                  <c:v>42431</c:v>
                </c:pt>
                <c:pt idx="196">
                  <c:v>42432</c:v>
                </c:pt>
                <c:pt idx="197">
                  <c:v>42433</c:v>
                </c:pt>
                <c:pt idx="198">
                  <c:v>42436</c:v>
                </c:pt>
                <c:pt idx="199">
                  <c:v>42437</c:v>
                </c:pt>
                <c:pt idx="200">
                  <c:v>42438</c:v>
                </c:pt>
                <c:pt idx="201">
                  <c:v>42439</c:v>
                </c:pt>
                <c:pt idx="202">
                  <c:v>42440</c:v>
                </c:pt>
                <c:pt idx="203">
                  <c:v>42443</c:v>
                </c:pt>
                <c:pt idx="204">
                  <c:v>42444</c:v>
                </c:pt>
                <c:pt idx="205">
                  <c:v>42445</c:v>
                </c:pt>
                <c:pt idx="206">
                  <c:v>42446</c:v>
                </c:pt>
                <c:pt idx="207">
                  <c:v>42447</c:v>
                </c:pt>
                <c:pt idx="208">
                  <c:v>42450</c:v>
                </c:pt>
                <c:pt idx="209">
                  <c:v>42451</c:v>
                </c:pt>
                <c:pt idx="210">
                  <c:v>42452</c:v>
                </c:pt>
                <c:pt idx="211">
                  <c:v>42453</c:v>
                </c:pt>
                <c:pt idx="212">
                  <c:v>42457</c:v>
                </c:pt>
                <c:pt idx="213">
                  <c:v>42458</c:v>
                </c:pt>
                <c:pt idx="214">
                  <c:v>42459</c:v>
                </c:pt>
                <c:pt idx="215">
                  <c:v>42460</c:v>
                </c:pt>
                <c:pt idx="216">
                  <c:v>42461</c:v>
                </c:pt>
                <c:pt idx="217">
                  <c:v>42464</c:v>
                </c:pt>
                <c:pt idx="218">
                  <c:v>42465</c:v>
                </c:pt>
                <c:pt idx="219">
                  <c:v>42466</c:v>
                </c:pt>
                <c:pt idx="220">
                  <c:v>42467</c:v>
                </c:pt>
                <c:pt idx="221">
                  <c:v>42468</c:v>
                </c:pt>
                <c:pt idx="222">
                  <c:v>42471</c:v>
                </c:pt>
                <c:pt idx="223">
                  <c:v>42472</c:v>
                </c:pt>
                <c:pt idx="224">
                  <c:v>42473</c:v>
                </c:pt>
                <c:pt idx="225">
                  <c:v>42474</c:v>
                </c:pt>
                <c:pt idx="226">
                  <c:v>42475</c:v>
                </c:pt>
                <c:pt idx="227">
                  <c:v>42478</c:v>
                </c:pt>
                <c:pt idx="228">
                  <c:v>42479</c:v>
                </c:pt>
                <c:pt idx="229">
                  <c:v>42480</c:v>
                </c:pt>
                <c:pt idx="230">
                  <c:v>42481</c:v>
                </c:pt>
                <c:pt idx="231">
                  <c:v>42482</c:v>
                </c:pt>
                <c:pt idx="232">
                  <c:v>42485</c:v>
                </c:pt>
                <c:pt idx="233">
                  <c:v>42486</c:v>
                </c:pt>
                <c:pt idx="234">
                  <c:v>42487</c:v>
                </c:pt>
                <c:pt idx="235">
                  <c:v>42488</c:v>
                </c:pt>
                <c:pt idx="236">
                  <c:v>42489</c:v>
                </c:pt>
                <c:pt idx="237">
                  <c:v>42492</c:v>
                </c:pt>
                <c:pt idx="238">
                  <c:v>42493</c:v>
                </c:pt>
                <c:pt idx="239">
                  <c:v>42494</c:v>
                </c:pt>
                <c:pt idx="240">
                  <c:v>42495</c:v>
                </c:pt>
                <c:pt idx="241">
                  <c:v>42496</c:v>
                </c:pt>
                <c:pt idx="242">
                  <c:v>42499</c:v>
                </c:pt>
                <c:pt idx="243">
                  <c:v>42500</c:v>
                </c:pt>
                <c:pt idx="244">
                  <c:v>42501</c:v>
                </c:pt>
                <c:pt idx="245">
                  <c:v>42502</c:v>
                </c:pt>
                <c:pt idx="246">
                  <c:v>42503</c:v>
                </c:pt>
                <c:pt idx="247">
                  <c:v>42506</c:v>
                </c:pt>
                <c:pt idx="248">
                  <c:v>42507</c:v>
                </c:pt>
                <c:pt idx="249">
                  <c:v>42508</c:v>
                </c:pt>
                <c:pt idx="250">
                  <c:v>42509</c:v>
                </c:pt>
                <c:pt idx="251">
                  <c:v>42510</c:v>
                </c:pt>
                <c:pt idx="252">
                  <c:v>42513</c:v>
                </c:pt>
              </c:numCache>
            </c:numRef>
          </c:cat>
          <c:val>
            <c:numRef>
              <c:f>Sheet1!$G$1104:$G$1356</c:f>
              <c:numCache>
                <c:formatCode>0.00%</c:formatCode>
                <c:ptCount val="253"/>
                <c:pt idx="0">
                  <c:v>0</c:v>
                </c:pt>
                <c:pt idx="1">
                  <c:v>3.9000000000000107E-3</c:v>
                </c:pt>
                <c:pt idx="2">
                  <c:v>2.6999999999999208E-3</c:v>
                </c:pt>
                <c:pt idx="3">
                  <c:v>7.9999999999991189E-4</c:v>
                </c:pt>
                <c:pt idx="4">
                  <c:v>-1.7000000000000303E-3</c:v>
                </c:pt>
                <c:pt idx="5">
                  <c:v>3.1000000000001005E-3</c:v>
                </c:pt>
                <c:pt idx="6">
                  <c:v>-8.0000000000000123E-3</c:v>
                </c:pt>
                <c:pt idx="7">
                  <c:v>-1.9000000000000104E-3</c:v>
                </c:pt>
                <c:pt idx="8">
                  <c:v>-1.3200000000000104E-2</c:v>
                </c:pt>
                <c:pt idx="9">
                  <c:v>1.1100000000000103E-2</c:v>
                </c:pt>
                <c:pt idx="10">
                  <c:v>1.7000000000000303E-3</c:v>
                </c:pt>
                <c:pt idx="11">
                  <c:v>5.6000000000000511E-3</c:v>
                </c:pt>
                <c:pt idx="12">
                  <c:v>2.4799999999999902E-2</c:v>
                </c:pt>
                <c:pt idx="13">
                  <c:v>2.1800000000000003E-2</c:v>
                </c:pt>
                <c:pt idx="14">
                  <c:v>2.2100000000000005E-2</c:v>
                </c:pt>
                <c:pt idx="15">
                  <c:v>2.2799999999999904E-2</c:v>
                </c:pt>
                <c:pt idx="16">
                  <c:v>2.5600000000000105E-2</c:v>
                </c:pt>
                <c:pt idx="17">
                  <c:v>3.4200000000000001E-2</c:v>
                </c:pt>
                <c:pt idx="18">
                  <c:v>3.4000000000000002E-2</c:v>
                </c:pt>
                <c:pt idx="19">
                  <c:v>3.4300000000000004E-2</c:v>
                </c:pt>
                <c:pt idx="20">
                  <c:v>3.5099999999999909E-2</c:v>
                </c:pt>
                <c:pt idx="21">
                  <c:v>3.5099999999999909E-2</c:v>
                </c:pt>
                <c:pt idx="22">
                  <c:v>3.5099999999999909E-2</c:v>
                </c:pt>
                <c:pt idx="23">
                  <c:v>3.5099999999999909E-2</c:v>
                </c:pt>
                <c:pt idx="24">
                  <c:v>3.5099999999999909E-2</c:v>
                </c:pt>
                <c:pt idx="25">
                  <c:v>3.5099999999999909E-2</c:v>
                </c:pt>
                <c:pt idx="26">
                  <c:v>3.5099999999999909E-2</c:v>
                </c:pt>
                <c:pt idx="27">
                  <c:v>3.5099999999999909E-2</c:v>
                </c:pt>
                <c:pt idx="28">
                  <c:v>3.5099999999999909E-2</c:v>
                </c:pt>
                <c:pt idx="29">
                  <c:v>3.5099999999999909E-2</c:v>
                </c:pt>
                <c:pt idx="30">
                  <c:v>3.5099999999999909E-2</c:v>
                </c:pt>
                <c:pt idx="31">
                  <c:v>3.5099999999999909E-2</c:v>
                </c:pt>
                <c:pt idx="32">
                  <c:v>2.4600000000000004E-2</c:v>
                </c:pt>
                <c:pt idx="33">
                  <c:v>4.6799999999999911E-2</c:v>
                </c:pt>
                <c:pt idx="34">
                  <c:v>6.7600000000000104E-2</c:v>
                </c:pt>
                <c:pt idx="35">
                  <c:v>7.0000000000000104E-2</c:v>
                </c:pt>
                <c:pt idx="36">
                  <c:v>7.3299999999999907E-2</c:v>
                </c:pt>
                <c:pt idx="37">
                  <c:v>7.8400000000000011E-2</c:v>
                </c:pt>
                <c:pt idx="38">
                  <c:v>8.2999999999999907E-2</c:v>
                </c:pt>
                <c:pt idx="39">
                  <c:v>8.0999999999999905E-2</c:v>
                </c:pt>
                <c:pt idx="40">
                  <c:v>7.6000000000000109E-2</c:v>
                </c:pt>
                <c:pt idx="41">
                  <c:v>8.3700000000000122E-2</c:v>
                </c:pt>
                <c:pt idx="42">
                  <c:v>8.2300000000000012E-2</c:v>
                </c:pt>
                <c:pt idx="43">
                  <c:v>8.210000000000002E-2</c:v>
                </c:pt>
                <c:pt idx="44">
                  <c:v>8.5599999999999912E-2</c:v>
                </c:pt>
                <c:pt idx="45">
                  <c:v>8.9900000000000119E-2</c:v>
                </c:pt>
                <c:pt idx="46">
                  <c:v>8.5399999999999907E-2</c:v>
                </c:pt>
                <c:pt idx="47">
                  <c:v>8.6600000000000024E-2</c:v>
                </c:pt>
                <c:pt idx="48">
                  <c:v>8.9700000000000127E-2</c:v>
                </c:pt>
                <c:pt idx="49">
                  <c:v>9.9299999999999916E-2</c:v>
                </c:pt>
                <c:pt idx="50">
                  <c:v>0.10100000000000001</c:v>
                </c:pt>
                <c:pt idx="51">
                  <c:v>0.10950000000000001</c:v>
                </c:pt>
                <c:pt idx="52">
                  <c:v>0.1114</c:v>
                </c:pt>
                <c:pt idx="53">
                  <c:v>0.10900000000000001</c:v>
                </c:pt>
                <c:pt idx="54">
                  <c:v>0.11520000000000001</c:v>
                </c:pt>
                <c:pt idx="55">
                  <c:v>0.1014</c:v>
                </c:pt>
                <c:pt idx="56">
                  <c:v>0.1106</c:v>
                </c:pt>
                <c:pt idx="57">
                  <c:v>0.13220000000000001</c:v>
                </c:pt>
                <c:pt idx="58">
                  <c:v>0.1346</c:v>
                </c:pt>
                <c:pt idx="59">
                  <c:v>0.1396</c:v>
                </c:pt>
                <c:pt idx="60">
                  <c:v>0.15170000000000003</c:v>
                </c:pt>
                <c:pt idx="61">
                  <c:v>0.14820000000000003</c:v>
                </c:pt>
                <c:pt idx="62">
                  <c:v>0.14520000000000002</c:v>
                </c:pt>
                <c:pt idx="63">
                  <c:v>0.1203</c:v>
                </c:pt>
                <c:pt idx="64">
                  <c:v>9.4500000000000015E-2</c:v>
                </c:pt>
                <c:pt idx="65">
                  <c:v>0.10500000000000001</c:v>
                </c:pt>
                <c:pt idx="66">
                  <c:v>9.2700000000000018E-2</c:v>
                </c:pt>
                <c:pt idx="67">
                  <c:v>6.0300000000000006E-2</c:v>
                </c:pt>
                <c:pt idx="68">
                  <c:v>7.990000000000011E-2</c:v>
                </c:pt>
                <c:pt idx="69">
                  <c:v>9.0300000000000005E-2</c:v>
                </c:pt>
                <c:pt idx="70">
                  <c:v>8.450000000000002E-2</c:v>
                </c:pt>
                <c:pt idx="71">
                  <c:v>0.10820000000000002</c:v>
                </c:pt>
                <c:pt idx="72">
                  <c:v>0.11860000000000001</c:v>
                </c:pt>
                <c:pt idx="73">
                  <c:v>0.11900000000000001</c:v>
                </c:pt>
                <c:pt idx="74">
                  <c:v>0.11950000000000001</c:v>
                </c:pt>
                <c:pt idx="75">
                  <c:v>0.12290000000000001</c:v>
                </c:pt>
                <c:pt idx="76">
                  <c:v>0.12870000000000001</c:v>
                </c:pt>
                <c:pt idx="77">
                  <c:v>0.12959999999999999</c:v>
                </c:pt>
                <c:pt idx="78">
                  <c:v>0.12959999999999999</c:v>
                </c:pt>
                <c:pt idx="79">
                  <c:v>0.12959999999999999</c:v>
                </c:pt>
                <c:pt idx="80">
                  <c:v>0.12959999999999999</c:v>
                </c:pt>
                <c:pt idx="81">
                  <c:v>0.12959999999999999</c:v>
                </c:pt>
                <c:pt idx="82">
                  <c:v>0.1303</c:v>
                </c:pt>
                <c:pt idx="83">
                  <c:v>0.13940000000000002</c:v>
                </c:pt>
                <c:pt idx="84">
                  <c:v>0.14880000000000002</c:v>
                </c:pt>
                <c:pt idx="85">
                  <c:v>0.14960000000000001</c:v>
                </c:pt>
                <c:pt idx="86">
                  <c:v>0.17960000000000001</c:v>
                </c:pt>
                <c:pt idx="87">
                  <c:v>0.20220000000000002</c:v>
                </c:pt>
                <c:pt idx="88">
                  <c:v>0.20290000000000002</c:v>
                </c:pt>
                <c:pt idx="89">
                  <c:v>0.21580000000000002</c:v>
                </c:pt>
                <c:pt idx="90">
                  <c:v>0.21020000000000003</c:v>
                </c:pt>
                <c:pt idx="91">
                  <c:v>0.20820000000000002</c:v>
                </c:pt>
                <c:pt idx="92">
                  <c:v>0.20470000000000002</c:v>
                </c:pt>
                <c:pt idx="93">
                  <c:v>0.15830000000000002</c:v>
                </c:pt>
                <c:pt idx="94">
                  <c:v>0.14760000000000001</c:v>
                </c:pt>
                <c:pt idx="95">
                  <c:v>0.13930000000000001</c:v>
                </c:pt>
                <c:pt idx="96">
                  <c:v>0.14150000000000001</c:v>
                </c:pt>
                <c:pt idx="97">
                  <c:v>0.14100000000000001</c:v>
                </c:pt>
                <c:pt idx="98">
                  <c:v>0.14030000000000001</c:v>
                </c:pt>
                <c:pt idx="99">
                  <c:v>0.14480000000000001</c:v>
                </c:pt>
                <c:pt idx="100">
                  <c:v>0.14320000000000002</c:v>
                </c:pt>
                <c:pt idx="101">
                  <c:v>0.12820000000000001</c:v>
                </c:pt>
                <c:pt idx="102">
                  <c:v>0.12609999999999999</c:v>
                </c:pt>
                <c:pt idx="103">
                  <c:v>0.1321</c:v>
                </c:pt>
                <c:pt idx="104">
                  <c:v>0.13880000000000001</c:v>
                </c:pt>
                <c:pt idx="105">
                  <c:v>0.1356</c:v>
                </c:pt>
                <c:pt idx="106">
                  <c:v>0.1376</c:v>
                </c:pt>
                <c:pt idx="107">
                  <c:v>0.13880000000000001</c:v>
                </c:pt>
                <c:pt idx="108">
                  <c:v>0.1358</c:v>
                </c:pt>
                <c:pt idx="109">
                  <c:v>0.1368</c:v>
                </c:pt>
                <c:pt idx="110">
                  <c:v>0.1363</c:v>
                </c:pt>
                <c:pt idx="111">
                  <c:v>0.14090000000000003</c:v>
                </c:pt>
                <c:pt idx="112">
                  <c:v>0.14830000000000002</c:v>
                </c:pt>
                <c:pt idx="113">
                  <c:v>0.13990000000000002</c:v>
                </c:pt>
                <c:pt idx="114">
                  <c:v>0.15640000000000004</c:v>
                </c:pt>
                <c:pt idx="115">
                  <c:v>0.15680000000000002</c:v>
                </c:pt>
                <c:pt idx="116">
                  <c:v>0.15910000000000002</c:v>
                </c:pt>
                <c:pt idx="117">
                  <c:v>0.17330000000000001</c:v>
                </c:pt>
                <c:pt idx="118">
                  <c:v>0.17840000000000003</c:v>
                </c:pt>
                <c:pt idx="119">
                  <c:v>0.17150000000000001</c:v>
                </c:pt>
                <c:pt idx="120">
                  <c:v>0.17930000000000001</c:v>
                </c:pt>
                <c:pt idx="121">
                  <c:v>0.18270000000000003</c:v>
                </c:pt>
                <c:pt idx="122">
                  <c:v>0.1913</c:v>
                </c:pt>
                <c:pt idx="123">
                  <c:v>0.1903</c:v>
                </c:pt>
                <c:pt idx="124">
                  <c:v>0.18250000000000002</c:v>
                </c:pt>
                <c:pt idx="125">
                  <c:v>0.20040000000000002</c:v>
                </c:pt>
                <c:pt idx="126">
                  <c:v>0.18530000000000002</c:v>
                </c:pt>
                <c:pt idx="127">
                  <c:v>0.19220000000000001</c:v>
                </c:pt>
                <c:pt idx="128">
                  <c:v>0.19740000000000002</c:v>
                </c:pt>
                <c:pt idx="129">
                  <c:v>0.19320000000000001</c:v>
                </c:pt>
                <c:pt idx="130">
                  <c:v>0.1968</c:v>
                </c:pt>
                <c:pt idx="131">
                  <c:v>0.20070000000000002</c:v>
                </c:pt>
                <c:pt idx="132">
                  <c:v>0.20610000000000001</c:v>
                </c:pt>
                <c:pt idx="133">
                  <c:v>0.19890000000000002</c:v>
                </c:pt>
                <c:pt idx="134">
                  <c:v>0.1978</c:v>
                </c:pt>
                <c:pt idx="135">
                  <c:v>0.17670000000000002</c:v>
                </c:pt>
                <c:pt idx="136">
                  <c:v>0.23400000000000001</c:v>
                </c:pt>
                <c:pt idx="137">
                  <c:v>0.23120000000000002</c:v>
                </c:pt>
                <c:pt idx="138">
                  <c:v>0.21690000000000004</c:v>
                </c:pt>
                <c:pt idx="139">
                  <c:v>0.16900000000000001</c:v>
                </c:pt>
                <c:pt idx="140">
                  <c:v>0.18540000000000004</c:v>
                </c:pt>
                <c:pt idx="141">
                  <c:v>0.15040000000000003</c:v>
                </c:pt>
                <c:pt idx="142">
                  <c:v>0.15620000000000003</c:v>
                </c:pt>
                <c:pt idx="143">
                  <c:v>0.1721</c:v>
                </c:pt>
                <c:pt idx="144">
                  <c:v>0.17930000000000001</c:v>
                </c:pt>
                <c:pt idx="145">
                  <c:v>0.1701</c:v>
                </c:pt>
                <c:pt idx="146">
                  <c:v>0.15720000000000003</c:v>
                </c:pt>
                <c:pt idx="147">
                  <c:v>0.15670000000000003</c:v>
                </c:pt>
                <c:pt idx="148">
                  <c:v>0.15670000000000003</c:v>
                </c:pt>
                <c:pt idx="149">
                  <c:v>0.15670000000000003</c:v>
                </c:pt>
                <c:pt idx="150">
                  <c:v>0.15670000000000003</c:v>
                </c:pt>
                <c:pt idx="151">
                  <c:v>0.15670000000000003</c:v>
                </c:pt>
                <c:pt idx="152">
                  <c:v>0.15670000000000003</c:v>
                </c:pt>
                <c:pt idx="153">
                  <c:v>0.15670000000000003</c:v>
                </c:pt>
                <c:pt idx="154">
                  <c:v>0.15670000000000003</c:v>
                </c:pt>
                <c:pt idx="155">
                  <c:v>0.16770000000000002</c:v>
                </c:pt>
                <c:pt idx="156">
                  <c:v>0.17440000000000003</c:v>
                </c:pt>
                <c:pt idx="157">
                  <c:v>0.17460000000000001</c:v>
                </c:pt>
                <c:pt idx="158">
                  <c:v>0.14230000000000001</c:v>
                </c:pt>
                <c:pt idx="159">
                  <c:v>0.13900000000000001</c:v>
                </c:pt>
                <c:pt idx="160">
                  <c:v>0.14540000000000003</c:v>
                </c:pt>
                <c:pt idx="161">
                  <c:v>0.1336</c:v>
                </c:pt>
                <c:pt idx="162">
                  <c:v>0.1328</c:v>
                </c:pt>
                <c:pt idx="163">
                  <c:v>0.15090000000000003</c:v>
                </c:pt>
                <c:pt idx="164">
                  <c:v>0.17430000000000001</c:v>
                </c:pt>
                <c:pt idx="165">
                  <c:v>0.16690000000000002</c:v>
                </c:pt>
                <c:pt idx="166">
                  <c:v>0.15670000000000003</c:v>
                </c:pt>
                <c:pt idx="167">
                  <c:v>0.16840000000000002</c:v>
                </c:pt>
                <c:pt idx="168">
                  <c:v>0.13930000000000001</c:v>
                </c:pt>
                <c:pt idx="169">
                  <c:v>0.17650000000000002</c:v>
                </c:pt>
                <c:pt idx="170">
                  <c:v>0.14680000000000001</c:v>
                </c:pt>
                <c:pt idx="171">
                  <c:v>0.18010000000000001</c:v>
                </c:pt>
                <c:pt idx="172">
                  <c:v>0.17810000000000001</c:v>
                </c:pt>
                <c:pt idx="173">
                  <c:v>0.16900000000000001</c:v>
                </c:pt>
                <c:pt idx="174">
                  <c:v>0.15970000000000004</c:v>
                </c:pt>
                <c:pt idx="175">
                  <c:v>0.15180000000000002</c:v>
                </c:pt>
                <c:pt idx="176">
                  <c:v>0.15870000000000004</c:v>
                </c:pt>
                <c:pt idx="177">
                  <c:v>0.16470000000000001</c:v>
                </c:pt>
                <c:pt idx="178">
                  <c:v>0.16259999999999999</c:v>
                </c:pt>
                <c:pt idx="179">
                  <c:v>0.16550000000000001</c:v>
                </c:pt>
                <c:pt idx="180">
                  <c:v>0.16720000000000002</c:v>
                </c:pt>
                <c:pt idx="181">
                  <c:v>0.17290000000000003</c:v>
                </c:pt>
                <c:pt idx="182">
                  <c:v>0.1603</c:v>
                </c:pt>
                <c:pt idx="183">
                  <c:v>0.22720000000000001</c:v>
                </c:pt>
                <c:pt idx="184">
                  <c:v>0.20860000000000001</c:v>
                </c:pt>
                <c:pt idx="185">
                  <c:v>0.18760000000000002</c:v>
                </c:pt>
                <c:pt idx="186">
                  <c:v>0.19650000000000001</c:v>
                </c:pt>
                <c:pt idx="187">
                  <c:v>0.20940000000000003</c:v>
                </c:pt>
                <c:pt idx="188">
                  <c:v>0.17830000000000001</c:v>
                </c:pt>
                <c:pt idx="189">
                  <c:v>0.19520000000000001</c:v>
                </c:pt>
                <c:pt idx="190">
                  <c:v>0.20420000000000002</c:v>
                </c:pt>
                <c:pt idx="191">
                  <c:v>0.20940000000000003</c:v>
                </c:pt>
                <c:pt idx="192">
                  <c:v>0.20770000000000002</c:v>
                </c:pt>
                <c:pt idx="193">
                  <c:v>0.21400000000000002</c:v>
                </c:pt>
                <c:pt idx="194">
                  <c:v>0.18770000000000003</c:v>
                </c:pt>
                <c:pt idx="195">
                  <c:v>0.19520000000000001</c:v>
                </c:pt>
                <c:pt idx="196">
                  <c:v>0.18580000000000002</c:v>
                </c:pt>
                <c:pt idx="197">
                  <c:v>0.17680000000000001</c:v>
                </c:pt>
                <c:pt idx="198">
                  <c:v>0.17990000000000003</c:v>
                </c:pt>
                <c:pt idx="199">
                  <c:v>0.19309999999999999</c:v>
                </c:pt>
                <c:pt idx="200">
                  <c:v>0.18660000000000002</c:v>
                </c:pt>
                <c:pt idx="201">
                  <c:v>0.19820000000000002</c:v>
                </c:pt>
                <c:pt idx="202">
                  <c:v>0.17880000000000001</c:v>
                </c:pt>
                <c:pt idx="203">
                  <c:v>0.18710000000000002</c:v>
                </c:pt>
                <c:pt idx="204">
                  <c:v>0.1961</c:v>
                </c:pt>
                <c:pt idx="205">
                  <c:v>0.19470000000000001</c:v>
                </c:pt>
                <c:pt idx="206">
                  <c:v>0.18140000000000003</c:v>
                </c:pt>
                <c:pt idx="207">
                  <c:v>0.17480000000000001</c:v>
                </c:pt>
                <c:pt idx="208">
                  <c:v>0.17940000000000003</c:v>
                </c:pt>
                <c:pt idx="209">
                  <c:v>0.18070000000000003</c:v>
                </c:pt>
                <c:pt idx="210">
                  <c:v>0.18680000000000002</c:v>
                </c:pt>
                <c:pt idx="211">
                  <c:v>0.18670000000000003</c:v>
                </c:pt>
                <c:pt idx="212">
                  <c:v>0.19020000000000001</c:v>
                </c:pt>
                <c:pt idx="213">
                  <c:v>0.19009999999999999</c:v>
                </c:pt>
                <c:pt idx="214">
                  <c:v>0.18430000000000002</c:v>
                </c:pt>
                <c:pt idx="215">
                  <c:v>0.18980000000000002</c:v>
                </c:pt>
                <c:pt idx="216">
                  <c:v>0.18180000000000002</c:v>
                </c:pt>
                <c:pt idx="217">
                  <c:v>0.18610000000000002</c:v>
                </c:pt>
                <c:pt idx="218">
                  <c:v>0.18870000000000003</c:v>
                </c:pt>
                <c:pt idx="219">
                  <c:v>0.1905</c:v>
                </c:pt>
                <c:pt idx="220">
                  <c:v>0.19170000000000001</c:v>
                </c:pt>
                <c:pt idx="221">
                  <c:v>0.19159999999999999</c:v>
                </c:pt>
                <c:pt idx="222">
                  <c:v>0.19470000000000001</c:v>
                </c:pt>
                <c:pt idx="223">
                  <c:v>0.18960000000000002</c:v>
                </c:pt>
                <c:pt idx="224">
                  <c:v>0.18140000000000003</c:v>
                </c:pt>
                <c:pt idx="225">
                  <c:v>0.18230000000000002</c:v>
                </c:pt>
                <c:pt idx="226">
                  <c:v>0.18480000000000002</c:v>
                </c:pt>
                <c:pt idx="227">
                  <c:v>0.17940000000000003</c:v>
                </c:pt>
                <c:pt idx="228">
                  <c:v>0.17430000000000001</c:v>
                </c:pt>
                <c:pt idx="229">
                  <c:v>0.17140000000000002</c:v>
                </c:pt>
                <c:pt idx="230">
                  <c:v>0.18220000000000003</c:v>
                </c:pt>
                <c:pt idx="231">
                  <c:v>0.18240000000000003</c:v>
                </c:pt>
                <c:pt idx="232">
                  <c:v>0.18420000000000003</c:v>
                </c:pt>
                <c:pt idx="233">
                  <c:v>0.18130000000000002</c:v>
                </c:pt>
                <c:pt idx="234">
                  <c:v>0.18270000000000003</c:v>
                </c:pt>
                <c:pt idx="235">
                  <c:v>0.18020000000000003</c:v>
                </c:pt>
                <c:pt idx="236">
                  <c:v>0.16880000000000001</c:v>
                </c:pt>
                <c:pt idx="237">
                  <c:v>0.16740000000000002</c:v>
                </c:pt>
                <c:pt idx="238">
                  <c:v>0.17020000000000002</c:v>
                </c:pt>
                <c:pt idx="239">
                  <c:v>0.17610000000000001</c:v>
                </c:pt>
                <c:pt idx="240">
                  <c:v>0.17950000000000002</c:v>
                </c:pt>
                <c:pt idx="241">
                  <c:v>0.2036</c:v>
                </c:pt>
                <c:pt idx="242">
                  <c:v>0.22890000000000002</c:v>
                </c:pt>
                <c:pt idx="243">
                  <c:v>0.20760000000000001</c:v>
                </c:pt>
                <c:pt idx="244">
                  <c:v>0.24290000000000003</c:v>
                </c:pt>
                <c:pt idx="245">
                  <c:v>0.24880000000000002</c:v>
                </c:pt>
                <c:pt idx="246">
                  <c:v>0.27200000000000002</c:v>
                </c:pt>
                <c:pt idx="247">
                  <c:v>0.26880000000000004</c:v>
                </c:pt>
                <c:pt idx="248">
                  <c:v>0.28660000000000002</c:v>
                </c:pt>
                <c:pt idx="249">
                  <c:v>0.26050000000000001</c:v>
                </c:pt>
                <c:pt idx="250">
                  <c:v>0.25690000000000002</c:v>
                </c:pt>
                <c:pt idx="251">
                  <c:v>0.25469999999999998</c:v>
                </c:pt>
                <c:pt idx="252">
                  <c:v>0.25800000000000001</c:v>
                </c:pt>
              </c:numCache>
            </c:numRef>
          </c:val>
        </c:ser>
        <c:dLbls/>
        <c:axId val="95357952"/>
        <c:axId val="95367936"/>
      </c:areaChart>
      <c:dateAx>
        <c:axId val="95357952"/>
        <c:scaling>
          <c:orientation val="minMax"/>
        </c:scaling>
        <c:axPos val="b"/>
        <c:numFmt formatCode="m/d/yy" sourceLinked="1"/>
        <c:tickLblPos val="nextTo"/>
        <c:crossAx val="95367936"/>
        <c:crosses val="autoZero"/>
        <c:auto val="1"/>
        <c:lblOffset val="100"/>
        <c:baseTimeUnit val="days"/>
      </c:dateAx>
      <c:valAx>
        <c:axId val="95367936"/>
        <c:scaling>
          <c:orientation val="minMax"/>
        </c:scaling>
        <c:axPos val="l"/>
        <c:majorGridlines/>
        <c:numFmt formatCode="0.00%" sourceLinked="1"/>
        <c:tickLblPos val="nextTo"/>
        <c:crossAx val="9535795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Sheet1!$A$10:$A$1356</c:f>
              <c:numCache>
                <c:formatCode>m/d/yy</c:formatCode>
                <c:ptCount val="1347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</c:numCache>
            </c:numRef>
          </c:cat>
          <c:val>
            <c:numRef>
              <c:f>Sheet1!$B$10:$B$1356</c:f>
              <c:numCache>
                <c:formatCode>0.00%</c:formatCode>
                <c:ptCount val="1347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</c:numCache>
            </c:numRef>
          </c:val>
        </c:ser>
        <c:dLbls/>
        <c:axId val="95401472"/>
        <c:axId val="95403008"/>
      </c:areaChart>
      <c:dateAx>
        <c:axId val="95401472"/>
        <c:scaling>
          <c:orientation val="minMax"/>
        </c:scaling>
        <c:axPos val="b"/>
        <c:numFmt formatCode="m/d/yy" sourceLinked="1"/>
        <c:tickLblPos val="nextTo"/>
        <c:crossAx val="95403008"/>
        <c:crosses val="autoZero"/>
        <c:auto val="1"/>
        <c:lblOffset val="100"/>
        <c:baseTimeUnit val="days"/>
      </c:dateAx>
      <c:valAx>
        <c:axId val="95403008"/>
        <c:scaling>
          <c:orientation val="minMax"/>
        </c:scaling>
        <c:axPos val="l"/>
        <c:majorGridlines/>
        <c:numFmt formatCode="0.00%" sourceLinked="1"/>
        <c:tickLblPos val="nextTo"/>
        <c:crossAx val="9540147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“Here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Comes the Next Flip Flop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May 25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GTY_flipflops1_ml_150508_16x9_6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1752600"/>
            <a:ext cx="5418667" cy="304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-Strong Dollar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*European rally triggers another short squeeze, but it’s not sustainable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*Dollar looks to stay strong through May, short all weak dollar plays, including stock, commodities, energy, and foreign currencies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*Dollar has averaged a 3% gain for the last seven Mays on international trade flows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*Oil bottom at $26 looking rock solid, $60 by yearend is now on the table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stocks have now defined the 2016 wedge formation between (SPX) 1812 and 2010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will take 3 for a true upside breakout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*Despite the Fed shock, bonds trading a range at a very high level,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setting up a wedge for a December rate hike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*Rate rise chance takes gold off the table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*Disastrous USDA report bring another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g selloff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71600"/>
            <a:ext cx="73914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 smtClean="0"/>
              <a:t>Buys</a:t>
            </a:r>
            <a:r>
              <a:rPr lang="en-US" sz="1800" b="1" u="sng" dirty="0"/>
              <a:t>:</a:t>
            </a:r>
          </a:p>
          <a:p>
            <a:endParaRPr lang="en-US" sz="1800" b="1" dirty="0"/>
          </a:p>
          <a:p>
            <a:r>
              <a:rPr lang="is-IS" sz="1800" b="1" dirty="0"/>
              <a:t>Priceline (PCLN)                </a:t>
            </a:r>
            <a:r>
              <a:rPr lang="is-IS" sz="1800" b="1" dirty="0" smtClean="0"/>
              <a:t>       </a:t>
            </a:r>
            <a:r>
              <a:rPr lang="is-IS" sz="1800" b="1" dirty="0"/>
              <a:t>  $1,265            Target to $1,375</a:t>
            </a:r>
          </a:p>
          <a:p>
            <a:r>
              <a:rPr lang="is-IS" sz="1800" b="1" dirty="0"/>
              <a:t>Facebook (FB)                      </a:t>
            </a:r>
            <a:r>
              <a:rPr lang="is-IS" sz="1800" b="1" dirty="0" smtClean="0"/>
              <a:t>    </a:t>
            </a:r>
            <a:r>
              <a:rPr lang="is-IS" sz="1800" b="1" dirty="0"/>
              <a:t>  $106            </a:t>
            </a:r>
            <a:r>
              <a:rPr lang="is-IS" sz="1800" b="1" dirty="0" smtClean="0"/>
              <a:t>    Target </a:t>
            </a:r>
            <a:r>
              <a:rPr lang="is-IS" sz="1800" b="1" dirty="0"/>
              <a:t>to $125</a:t>
            </a:r>
          </a:p>
          <a:p>
            <a:r>
              <a:rPr lang="is-IS" sz="1800" b="1" dirty="0"/>
              <a:t>Vertex Pharm (VRTX)              </a:t>
            </a:r>
            <a:r>
              <a:rPr lang="is-IS" sz="1800" b="1" dirty="0" smtClean="0"/>
              <a:t> </a:t>
            </a:r>
            <a:r>
              <a:rPr lang="is-IS" sz="1800" b="1" dirty="0"/>
              <a:t>  $87            </a:t>
            </a:r>
            <a:r>
              <a:rPr lang="is-IS" sz="1800" b="1" dirty="0" smtClean="0"/>
              <a:t>      Target </a:t>
            </a:r>
            <a:r>
              <a:rPr lang="is-IS" sz="1800" b="1" dirty="0"/>
              <a:t>to $110</a:t>
            </a:r>
          </a:p>
          <a:p>
            <a:r>
              <a:rPr lang="is-IS" sz="1800" b="1" dirty="0"/>
              <a:t>Microsoft (MSFT)               </a:t>
            </a:r>
            <a:r>
              <a:rPr lang="is-IS" sz="1800" b="1" dirty="0" smtClean="0"/>
              <a:t>         </a:t>
            </a:r>
            <a:r>
              <a:rPr lang="is-IS" sz="1800" b="1" dirty="0"/>
              <a:t>$52            </a:t>
            </a:r>
            <a:r>
              <a:rPr lang="is-IS" sz="1800" b="1" dirty="0" smtClean="0"/>
              <a:t>      Target </a:t>
            </a:r>
            <a:r>
              <a:rPr lang="is-IS" sz="1800" b="1" dirty="0"/>
              <a:t>to $58</a:t>
            </a:r>
          </a:p>
          <a:p>
            <a:r>
              <a:rPr lang="is-IS" sz="1800" b="1" dirty="0"/>
              <a:t>Amazon.com (AMZN)                  </a:t>
            </a:r>
            <a:r>
              <a:rPr lang="is-IS" sz="1800" b="1" dirty="0" smtClean="0"/>
              <a:t>$</a:t>
            </a:r>
            <a:r>
              <a:rPr lang="is-IS" sz="1800" b="1" dirty="0"/>
              <a:t>700          </a:t>
            </a:r>
            <a:r>
              <a:rPr lang="is-IS" sz="1800" b="1" dirty="0" smtClean="0"/>
              <a:t>   </a:t>
            </a:r>
            <a:r>
              <a:rPr lang="is-IS" sz="1800" b="1" dirty="0"/>
              <a:t>  Target to $740</a:t>
            </a:r>
          </a:p>
          <a:p>
            <a:r>
              <a:rPr lang="is-IS" sz="1800" b="1" dirty="0"/>
              <a:t>Quest Diagnostics (DGX)            </a:t>
            </a:r>
            <a:r>
              <a:rPr lang="is-IS" sz="1800" b="1" dirty="0" smtClean="0"/>
              <a:t>$</a:t>
            </a:r>
            <a:r>
              <a:rPr lang="is-IS" sz="1800" b="1" dirty="0"/>
              <a:t>75            </a:t>
            </a:r>
            <a:r>
              <a:rPr lang="is-IS" sz="1800" b="1" dirty="0" smtClean="0"/>
              <a:t>     Target </a:t>
            </a:r>
            <a:r>
              <a:rPr lang="is-IS" sz="1800" b="1" dirty="0"/>
              <a:t>to $85</a:t>
            </a:r>
          </a:p>
          <a:p>
            <a:endParaRPr lang="is-IS" sz="1800" b="1" dirty="0"/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Chipotle Mexican (CMG)             </a:t>
            </a:r>
            <a:r>
              <a:rPr lang="is-IS" sz="1800" b="1" dirty="0" smtClean="0"/>
              <a:t> </a:t>
            </a:r>
            <a:r>
              <a:rPr lang="is-IS" sz="1800" b="1" dirty="0"/>
              <a:t>$500            Target to $375</a:t>
            </a:r>
          </a:p>
          <a:p>
            <a:r>
              <a:rPr lang="is-IS" sz="1800" b="1" dirty="0"/>
              <a:t>Fosl Group (FOSL)                  </a:t>
            </a:r>
            <a:r>
              <a:rPr lang="is-IS" sz="1800" b="1" dirty="0" smtClean="0"/>
              <a:t>   </a:t>
            </a:r>
            <a:r>
              <a:rPr lang="is-IS" sz="1800" b="1" dirty="0"/>
              <a:t>  $35  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$25</a:t>
            </a:r>
          </a:p>
          <a:p>
            <a:r>
              <a:rPr lang="is-IS" sz="1800" b="1" dirty="0"/>
              <a:t>Humana, Inc (HUM)               </a:t>
            </a:r>
            <a:r>
              <a:rPr lang="is-IS" sz="1800" b="1" dirty="0" smtClean="0"/>
              <a:t>       </a:t>
            </a:r>
            <a:r>
              <a:rPr lang="is-IS" sz="1800" b="1" dirty="0"/>
              <a:t>$180            Target to $162</a:t>
            </a:r>
          </a:p>
          <a:p>
            <a:r>
              <a:rPr lang="is-IS" sz="1800" b="1" dirty="0"/>
              <a:t>Allergan plc (AGN)          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$240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$210</a:t>
            </a:r>
          </a:p>
          <a:p>
            <a:r>
              <a:rPr lang="is-IS" sz="1800" b="1" dirty="0"/>
              <a:t>Buffalo Wild Wings (BWLD)        </a:t>
            </a:r>
            <a:r>
              <a:rPr lang="is-IS" sz="1800" b="1" dirty="0" smtClean="0"/>
              <a:t>$</a:t>
            </a:r>
            <a:r>
              <a:rPr lang="is-IS" sz="1800" b="1" dirty="0"/>
              <a:t>144            Target to $130</a:t>
            </a:r>
          </a:p>
          <a:p>
            <a:r>
              <a:rPr lang="is-IS" sz="1800" b="1" dirty="0"/>
              <a:t>Deere &amp; Co. (DE)                </a:t>
            </a:r>
            <a:r>
              <a:rPr lang="is-IS" sz="1800" b="1" dirty="0" smtClean="0"/>
              <a:t>          $</a:t>
            </a:r>
            <a:r>
              <a:rPr lang="is-IS" sz="1800" b="1" dirty="0"/>
              <a:t>81            </a:t>
            </a:r>
            <a:r>
              <a:rPr lang="is-IS" sz="1800" b="1" dirty="0" smtClean="0"/>
              <a:t>   Target </a:t>
            </a:r>
            <a:r>
              <a:rPr lang="is-IS" sz="1800" b="1" dirty="0"/>
              <a:t>to $74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Economy-Choppy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*Hints of June Fed rate rise suggest that the US economy may be stronger than we realize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*German GDP sees strongest growth in 2 years, from 0.3% to 0.7%, </a:t>
            </a: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Europe had the top performing major economy in Q1, supporting the Euro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*US April Retail Sales pops 1.3%, much better than expected, PPI first gain in three months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*New commodity weakness undermines Australia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*No news from China is good news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*Falling yen brings Japan back to life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*Oil stalling here, but pain trade is still to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the upside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in H2 2016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now that the US Q1 mini recession is behind us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15_1.png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6515" y="3581400"/>
            <a:ext cx="4123065" cy="27868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-16,000 to</a:t>
            </a:r>
            <a:r>
              <a:rPr lang="en-US" sz="2000" b="1" i="0" u="none" strike="noStrike" cap="none" baseline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78,000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Lowest since 1973!</a:t>
            </a:r>
            <a:b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Screen Shot 2016-02-13 at 11.4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47800"/>
            <a:ext cx="7264400" cy="472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-Fed Shock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5334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Fed minutes chop 3.5 points on bonds quickly, then hold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*One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good global “RISK OFF” move and bonds take a run at new all times highs in prices, lows in 10 year Treasury yields at 1.36%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*JGB’s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rally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-0.11%, German bunds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0.18%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debt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gives up recent gains, thanks to strong dollar and weak oil and commodities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”RISK ON” takes junk bonds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(HYG) up to new highs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4569672-Boy-has-a-electric-shock-Stock-Photo-craz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962400"/>
            <a:ext cx="3962400" cy="26395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1.86%</a:t>
            </a:r>
            <a:br>
              <a:rPr lang="en-US" sz="2400" dirty="0" smtClean="0"/>
            </a:br>
            <a:r>
              <a:rPr lang="en-US" sz="1800" dirty="0" smtClean="0"/>
              <a:t>Trading the Range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1.76%</a:t>
            </a:r>
            <a:br>
              <a:rPr lang="en-US" sz="2400" dirty="0" smtClean="0"/>
            </a:br>
            <a:r>
              <a:rPr lang="en-US" sz="2000" dirty="0" smtClean="0"/>
              <a:t>long 6/$124-$127 vertical bull call spread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6.68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)-Not Yet the 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dollar woes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1905000"/>
            <a:ext cx="2278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London, England </a:t>
            </a:r>
            <a:br>
              <a:rPr lang="en-US" sz="2000" b="1" dirty="0" smtClean="0"/>
            </a:br>
            <a:r>
              <a:rPr lang="en-US" sz="2000" b="1" dirty="0" smtClean="0"/>
              <a:t>June 20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895600"/>
            <a:ext cx="3797300" cy="2844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1535" y="1905000"/>
            <a:ext cx="1787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Dublin, Ireland</a:t>
            </a:r>
            <a:br>
              <a:rPr lang="en-US" sz="1800" b="1" dirty="0" smtClean="0"/>
            </a:br>
            <a:r>
              <a:rPr lang="en-US" sz="1800" b="1" dirty="0" smtClean="0"/>
              <a:t>June 29</a:t>
            </a:r>
            <a:endParaRPr lang="en-US" sz="1800" b="1" dirty="0"/>
          </a:p>
        </p:txBody>
      </p:sp>
      <p:pic>
        <p:nvPicPr>
          <p:cNvPr id="3" name="Picture 2" descr="t1larg.dublin.g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770" y="2895600"/>
            <a:ext cx="460586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875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47800"/>
            <a:ext cx="6759754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-Limited Upside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European rally on fading “Brexit”, strong new home sales, big M&amp;A deals, and failure to crash all conspire to produce a monster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*But with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tocks at top of 2 year range with decade high valuations at a 19X multiple, the upside is limited, and $2012 will hold.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Rotation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from growth to value stocks continues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*When the dollar is strong, and you must buy stocks, you buy small caps (IWM)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*Shorts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all gone now, but no one wants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play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on the long side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*Hot money rushes back into tech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as losing hedge funds desperately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chase performance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*How much stock do you want to buy ahead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of “Sell in May”? The calendar is hugely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against us for the next three months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35e5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810000"/>
            <a:ext cx="4263398" cy="24448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6/$210-$215, 6/$212-$217  bear put spreads-16 days to expiration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8229600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 Too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8001000" cy="47472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041400"/>
            <a:ext cx="7874000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Close, Yet So Far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6/$114-$117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bear put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46" y="1143000"/>
            <a:ext cx="7966553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“Buffet Put Option” kicks 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$1 billion purchase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Disappointment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creates an entry point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905000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Dubrovnik, Croatia </a:t>
            </a:r>
            <a:br>
              <a:rPr lang="en-US" sz="2000" b="1" dirty="0" smtClean="0"/>
            </a:br>
            <a:r>
              <a:rPr lang="en-US" sz="2000" b="1" dirty="0" smtClean="0"/>
              <a:t>July 7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684404" y="190500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Florence, Italy</a:t>
            </a:r>
            <a:br>
              <a:rPr lang="en-US" sz="1800" b="1" dirty="0" smtClean="0"/>
            </a:br>
            <a:r>
              <a:rPr lang="en-US" sz="1800" b="1" dirty="0" smtClean="0"/>
              <a:t>July 11</a:t>
            </a:r>
            <a:endParaRPr lang="en-US" sz="1800" b="1" dirty="0"/>
          </a:p>
        </p:txBody>
      </p:sp>
      <p:pic>
        <p:nvPicPr>
          <p:cNvPr id="3" name="Picture 2" descr="dubrovni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048000"/>
            <a:ext cx="4741334" cy="2667000"/>
          </a:xfrm>
          <a:prstGeom prst="rect">
            <a:avLst/>
          </a:prstGeom>
        </p:spPr>
      </p:pic>
      <p:pic>
        <p:nvPicPr>
          <p:cNvPr id="4" name="Picture 3" descr="duomo-santa-maria-del-fiore-cathedral-florence-italy.jpg.rend.tccom.1280.96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304800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641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 Wreck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creates an entry point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961037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478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959600" cy="52694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Fed Assist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 interest rates mean higher bank stocks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924800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58900"/>
            <a:ext cx="78486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4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Capped by strong euro and Brussels attack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6883400" cy="52117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1905000"/>
            <a:ext cx="26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Zermatt, Switzerland </a:t>
            </a:r>
            <a:br>
              <a:rPr lang="en-US" sz="2000" b="1" dirty="0" smtClean="0"/>
            </a:br>
            <a:r>
              <a:rPr lang="en-US" sz="2000" b="1" dirty="0" smtClean="0"/>
              <a:t>July 22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47034" y="1905000"/>
            <a:ext cx="243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Basel, Switzerland</a:t>
            </a:r>
            <a:br>
              <a:rPr lang="en-US" sz="2000" b="1" dirty="0" smtClean="0"/>
            </a:br>
            <a:r>
              <a:rPr lang="en-US" sz="2000" b="1" dirty="0" smtClean="0"/>
              <a:t>July 27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0400"/>
            <a:ext cx="3632200" cy="3124200"/>
          </a:xfrm>
          <a:prstGeom prst="rect">
            <a:avLst/>
          </a:prstGeom>
        </p:spPr>
      </p:pic>
      <p:pic>
        <p:nvPicPr>
          <p:cNvPr id="6" name="Picture 5" descr="650x365_basel_winter_650x365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660" y="3276600"/>
            <a:ext cx="461375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136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Yen Spike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Dragging it Down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Fed Boost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interest rate hike warning gives US dollar a new leg up, should continue until June 17 meeting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*Japan G7 meeting  gives the yen a one day respite, then resumes downtrend with a vengeance. The top is definitely in for 2016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*”Brexit” polls still running even,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but should favor staying in the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referendum run up, causing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short covering rally in the pound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*As commodities top out, 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the Aussie (FXA) and Loonie (FXC)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dive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trong-dollar-weigh-grow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429000"/>
            <a:ext cx="414924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Intervention!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6/$94-$91 vertical bear put spread-16 days to expiration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Short Covering Ahead of June 23 Referendum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“Brexit” fears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Weight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5/$113-$116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FXC)-Strong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Dollar and Alberta Fires Hurt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Rallies on Weakening Economy Rolling Over?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239000" cy="4373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+8.92%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MTD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+10.14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0.50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25.80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201.81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all-time high</a:t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37.25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Levitating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 No one wants to chase oil at a one year high, but no one wants to sell short either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*At 94 million barrels a day, the world is still producing 2 million b/d more than it needs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*Almost all of the buying of oil this year has been short covering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*Huge Alberta fires still keeping up to 1 million barrels/day off the tar sands off the market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*Stronger US dollar still weighing on prices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*Iran ramps up production faster than anyone</a:t>
            </a:r>
            <a:br>
              <a:rPr lang="en-US" sz="1600" dirty="0" smtClean="0"/>
            </a:br>
            <a:r>
              <a:rPr lang="en-US" sz="1600" dirty="0" smtClean="0"/>
              <a:t> expected, but will soon me the limitations</a:t>
            </a:r>
            <a:br>
              <a:rPr lang="en-US" sz="1600" dirty="0" smtClean="0"/>
            </a:br>
            <a:r>
              <a:rPr lang="en-US" sz="1600" dirty="0" smtClean="0"/>
              <a:t> of its antiquated infrastructure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*US Rig count is flattening at a 5 year low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Lucas_gus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429000"/>
            <a:ext cx="2672996" cy="31815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100% Move into Rising Inventories-Go Figure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5-18 at 9.09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066800"/>
            <a:ext cx="872682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625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5/$$11.50-$12.50 vertical bear put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-9.08%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)-love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dividend!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382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382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Headed for Negative Prices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2244" y="304800"/>
            <a:ext cx="555986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</a:t>
            </a:r>
            <a:r>
              <a:rPr lang="en-US" sz="2000" smtClean="0"/>
              <a:t>Large Aggressive </a:t>
            </a:r>
            <a:r>
              <a:rPr lang="en-US" sz="2000" dirty="0" smtClean="0"/>
              <a:t>Short </a:t>
            </a:r>
            <a:r>
              <a:rPr lang="en-US" sz="2000" smtClean="0"/>
              <a:t>Dated  Book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on a strong dollar move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10.90% YTD</a:t>
            </a:r>
            <a:endParaRPr lang="en-US" sz="24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98384277"/>
              </p:ext>
            </p:extLst>
          </p:nvPr>
        </p:nvGraphicFramePr>
        <p:xfrm>
          <a:off x="5410200" y="3124200"/>
          <a:ext cx="3228975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162438"/>
              </p:ext>
            </p:extLst>
          </p:nvPr>
        </p:nvGraphicFramePr>
        <p:xfrm>
          <a:off x="457200" y="1676400"/>
          <a:ext cx="3887003" cy="4555218"/>
        </p:xfrm>
        <a:graphic>
          <a:graphicData uri="http://schemas.openxmlformats.org/drawingml/2006/table">
            <a:tbl>
              <a:tblPr/>
              <a:tblGrid>
                <a:gridCol w="2830945"/>
                <a:gridCol w="1056058"/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6/$91-$94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6/$124-$127 call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6/$210-$215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6/$212-$217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Copper-The Bottom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In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 Ambush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*Prospect of an imminent Fed rates rise takes the air out of the gold trade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*All other low interest rate plays, like utilities, take a similar hit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the most leverage, gold miners take the biggest hit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*Silver, Platinum, and Palladium all follow gold into the penalty box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only other driver of precious metals,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inflation, prices is nowhere to be seen</a:t>
            </a: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_Latvian_soldier_waits_to_conduct_an_ambush_during_a_situational_training_exercise_in_Adai,_Latvia,_June_4,_2013,_during_exercise_Saber_Strike_2013_130604-O-ZZ999-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4191000"/>
            <a:ext cx="3541570" cy="236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 aside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the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/$109-$112 vertical bull call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5/$115-$118 call spread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382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Gold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14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Slap in the Face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*USDA surveys point to new all time record crops in 2016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*It’s all about soybeans, the only crop to bring decent price action in 2016</a:t>
            </a: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*Good</a:t>
            </a:r>
            <a:r>
              <a:rPr lang="en-US" sz="1800" i="0" u="none" strike="noStrike" cap="none" dirty="0" smtClean="0">
                <a:sym typeface="Arial"/>
              </a:rPr>
              <a:t> weather allows early US planting of corn, oats, and rice this year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*Dollar delivers another slap in the face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*Without surprise bad weather this is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going to be another awful year for the ags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</a:t>
            </a:r>
            <a:br>
              <a:rPr lang="en-US" sz="1800" dirty="0" smtClean="0"/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slap-in-the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377336"/>
            <a:ext cx="3624468" cy="26893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Running small book in an overbought market,</a:t>
            </a:r>
            <a:br>
              <a:rPr lang="en-US" sz="2400" dirty="0" smtClean="0"/>
            </a:br>
            <a:r>
              <a:rPr lang="en-US" sz="2400" dirty="0" smtClean="0"/>
              <a:t>waiting to jump on the next meltdown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*In May, I made a big bet that a strong dollar would drive all trades and I won.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*Then markets became irrational, and I gave a chunk back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*In June, I’m betting that the Fed will flip flop again, and reverse its latest tightening statement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*That means running a flat, or “RISK OFF” book into June 17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*Rate rise prospect scared me out of gold for a month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*Use the tech and biotech wrecks to get into good</a:t>
            </a:r>
            <a:br>
              <a:rPr lang="en-US" sz="1800" dirty="0" smtClean="0"/>
            </a:br>
            <a:r>
              <a:rPr lang="en-US" sz="1800" dirty="0" smtClean="0"/>
              <a:t> long term positions over the summer</a:t>
            </a:r>
            <a:br>
              <a:rPr lang="en-US" sz="1800" dirty="0" smtClean="0"/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124" y="4572000"/>
            <a:ext cx="1573269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Flat on its back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340600" cy="5557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Fire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9670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274637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Ticking Along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*April new home sales hit 8 year high, homebuilders rocket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*April existing home sales +1.7% to 5.45 million annual rate, falling in west where prices are highest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*Median home price +6.3% to $232,500, home shortage accelerating price rises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*Median home prices in west now 57% higher than national median at $365,000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*Rising prices, falling inventories, and still tough loan requirements still shutting first time buyers out of the market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*NAHB Builder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entiment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ndex unchanged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at 58, meaning that new supply is on the way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January +5.0%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w300x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076273"/>
            <a:ext cx="3505199" cy="23367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Seattle, Denver, Portland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4-26 at 12.5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390888"/>
            <a:ext cx="7711847" cy="51338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81999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rallies, buy the next big dip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trading range until June 17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 on strong dollar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strong dollar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 on rate rise risk</a:t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avoid the disaster</a:t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LUNCHES,”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 country and city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8,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25.80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4833305"/>
              </p:ext>
            </p:extLst>
          </p:nvPr>
        </p:nvGraphicFramePr>
        <p:xfrm>
          <a:off x="609600" y="1524000"/>
          <a:ext cx="8077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+37.25%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248525"/>
              </p:ext>
            </p:extLst>
          </p:nvPr>
        </p:nvGraphicFramePr>
        <p:xfrm>
          <a:off x="685800" y="15240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11121</TotalTime>
  <Words>639</Words>
  <Application>Microsoft Office PowerPoint</Application>
  <PresentationFormat>On-screen Show (4:3)</PresentationFormat>
  <Paragraphs>133</Paragraphs>
  <Slides>77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The Mad Hedge Fund Trader “Here Comes the Next Flip Flop”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Trade Alert Performance Making Big Profits in Dire Market Conditions</vt:lpstr>
      <vt:lpstr>Slide 5</vt:lpstr>
      <vt:lpstr> The Method to My Madness Running small book in an overbought market, waiting to jump on the next meltdown </vt:lpstr>
      <vt:lpstr>Paid Subscriber Trailing 12 Month Audited Return +25.80%</vt:lpstr>
      <vt:lpstr>Slide 8</vt:lpstr>
      <vt:lpstr>Short Term Strategy Outlook-Strong Dollar</vt:lpstr>
      <vt:lpstr>The Bill Davis View A $1,500 Upgrade for the Mad Day Trader Service </vt:lpstr>
      <vt:lpstr>The Global Economy-Choppy </vt:lpstr>
      <vt:lpstr>Weekly Jobless Claims –The Most Important Statistic  -16,000 to 278,000-Lowest since 1973! The Downtrend Lives!-Show Me the Recession!</vt:lpstr>
      <vt:lpstr>Bonds-Fed Shock</vt:lpstr>
      <vt:lpstr>Ten Year Treasury Yield ($TNX) 1.86% Trading the Range</vt:lpstr>
      <vt:lpstr>Ten Year Treasury ETF (TLT) 1.76% long 6/$124-$127 vertical bull call spread </vt:lpstr>
      <vt:lpstr>Junk Bonds (HYG) 6.68% Yield A Great Risk Coincident Indicator-”RISK ON” means new highs</vt:lpstr>
      <vt:lpstr>2X Short Treasuries (TBT)-Not Yet the Big Trade of 2016? Back in “BUY” Territory </vt:lpstr>
      <vt:lpstr>Emerging Market Debt (ELD) 5.81% Yield- strong dollar woes </vt:lpstr>
      <vt:lpstr>Municipal Bonds (MUB)-1.31% yield-New High  Mix of AAA, AA, and A rated bonds-flight to safety</vt:lpstr>
      <vt:lpstr>Stocks-Limited Upside</vt:lpstr>
      <vt:lpstr>S&amp;P 500-  long 6/$210-$215, 6/$212-$217  bear put spreads-16 days to expiration </vt:lpstr>
      <vt:lpstr> Dow Average-Topping Out Too </vt:lpstr>
      <vt:lpstr>NASDAQ (QQQ)-</vt:lpstr>
      <vt:lpstr>(VIX)-Back to the Bottom</vt:lpstr>
      <vt:lpstr>Russell 2000 (IWM)-So Close, Yet So Far stopped out of long the 6/$114-$117 vertical bear put spread </vt:lpstr>
      <vt:lpstr>Technology Sector SPDR (XLK), (ROM) (AAPL), (MSFT), (VZ), (T), (FB), (IBM)  </vt:lpstr>
      <vt:lpstr>Apple (AAPL) –Buy the Dips Back to waiting for the next real catalyst-the iPhone 7 The “Buffet Put Option” kicks in with $1 billion purchase</vt:lpstr>
      <vt:lpstr>Microsoft (MSFT) Disappointment creates an entry point</vt:lpstr>
      <vt:lpstr>Facebook (FB) Tech Wreck creates an entry point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Biotech iShares (IBB)-A Political Football in 2016 </vt:lpstr>
      <vt:lpstr>Financial Select SPDR (XLF)-A big Fed Assist higher interest rates mean higher bank stocks (BLK/B), (WFC), (JPM), (BAC), (C), (GS) </vt:lpstr>
      <vt:lpstr> KRE Regional Bank ETF (KRE)-   </vt:lpstr>
      <vt:lpstr>Palo Alto Networks (PANW)- another entry point setting up </vt:lpstr>
      <vt:lpstr>Consumer Discretionary SPDR (XLY) (DIS), (AMZN), (HD), (CMCSA), (MCD), (SBUX) A Major Leader of the Rally</vt:lpstr>
      <vt:lpstr>Europe Hedged Equity (HEDJ)-Hedged Japan Equity Capped by strong euro and Brussels attack</vt:lpstr>
      <vt:lpstr>Japan (DXJ)-Hedged Japan Equity Weak Yen Spike</vt:lpstr>
      <vt:lpstr> China ($SSEC)- The Bad Boy Market and font of volatility</vt:lpstr>
      <vt:lpstr> Emerging Markets (EEM)- Oil is Dragging it Down</vt:lpstr>
      <vt:lpstr>Foreign Currencies-Dollar Fed Boost</vt:lpstr>
      <vt:lpstr>Japanese Yen (FXY)-Intervention! Long 6/$94-$91 vertical bear put spread-16 days to expiration </vt:lpstr>
      <vt:lpstr>British Pound (FXB)-  Short Covering Ahead of June 23 Referendum   </vt:lpstr>
      <vt:lpstr>   Euro ($XEU), (FXE), (EUO)- “Brexit” fears Dead Weight took profits on long 5/$113-$116 vertical bear put spread </vt:lpstr>
      <vt:lpstr>Canadian Dollar (FXC)-Strong Dollar and Alberta Fires Hurt   </vt:lpstr>
      <vt:lpstr>Emerging Market Currencies (CEW)   </vt:lpstr>
      <vt:lpstr>Chinese Yuan- (CYB)-Sell Rallies on Weakening Economy Rolling Over?</vt:lpstr>
      <vt:lpstr>Energy-Levitating</vt:lpstr>
      <vt:lpstr>100% Move into Rising Inventories-Go Figure</vt:lpstr>
      <vt:lpstr>Oil-Topping Out</vt:lpstr>
      <vt:lpstr>United States Oil Fund (USO) took profits on long 5/$$11.50-$12.50 vertical bear put spread</vt:lpstr>
      <vt:lpstr>Energy Select Sector SPDR (XLE) (XOM), (CVX), (SLB), (KMI), (EOG), (COP) </vt:lpstr>
      <vt:lpstr>Alerian MLP ETF (AMLP)-9.08% Yield Basket Approach is the Only Safe Play here</vt:lpstr>
      <vt:lpstr>Exxon (XOM)-love that dividend! </vt:lpstr>
      <vt:lpstr>Occidental Petroleum (OXY)-  </vt:lpstr>
      <vt:lpstr>Conoco Phillips (COP)-The Buffet Favorite  </vt:lpstr>
      <vt:lpstr>Natural Gas (UNG)-Headed for Negative Prices</vt:lpstr>
      <vt:lpstr> Copper-The Bottom is In </vt:lpstr>
      <vt:lpstr>Precious Metals-Fed Ambush</vt:lpstr>
      <vt:lpstr>Gold (GLD)-Stand aside took profits the 4/$109-$112 vertical bull call spread stopped out of long 5/$115-$118 call spread</vt:lpstr>
      <vt:lpstr>Market Vectors Gold Miners ETF- (GDX) </vt:lpstr>
      <vt:lpstr>Silver (SLV)-</vt:lpstr>
      <vt:lpstr>Silver Miners (SIL)-</vt:lpstr>
      <vt:lpstr>Platinum (PPLT)-The Gold Effect </vt:lpstr>
      <vt:lpstr>Palladium (PALL)-</vt:lpstr>
      <vt:lpstr>Agriculture-Slap in the Face</vt:lpstr>
      <vt:lpstr>(CORN) – Recovery</vt:lpstr>
      <vt:lpstr>(WEAT) Flat on its back</vt:lpstr>
      <vt:lpstr>(SOYB) On Fire</vt:lpstr>
      <vt:lpstr>Ag Commodities ETF (DBA)-</vt:lpstr>
      <vt:lpstr>Real Estate-Ticking Along</vt:lpstr>
      <vt:lpstr>March S&amp;P 500/Case–Shiller Home Price Index +5.0% YOY, Seattle, Denver, Portland</vt:lpstr>
      <vt:lpstr>US Home Construction Index (ITB) (DHI), (LEN), (PHM), (TOL), (NVR)   </vt:lpstr>
      <vt:lpstr>Trade Sheet So What Do We Do About All This?</vt:lpstr>
      <vt:lpstr> To buy lunch tickets, please go to www.madhedgefundtrader.com , click on “LUNCHES,” and then your desired country and city  Next Strategy Webinar  12:00 EST Wednesday,  June 8, 2016  San Francisco, CA  USA!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2536</cp:revision>
  <cp:lastPrinted>2015-11-22T19:21:27Z</cp:lastPrinted>
  <dcterms:created xsi:type="dcterms:W3CDTF">2015-02-05T17:12:57Z</dcterms:created>
  <dcterms:modified xsi:type="dcterms:W3CDTF">2016-05-25T15:37:48Z</dcterms:modified>
</cp:coreProperties>
</file>