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0"/>
  </p:notesMasterIdLst>
  <p:sldIdLst>
    <p:sldId id="256" r:id="rId2"/>
    <p:sldId id="565" r:id="rId3"/>
    <p:sldId id="567" r:id="rId4"/>
    <p:sldId id="566" r:id="rId5"/>
    <p:sldId id="395" r:id="rId6"/>
    <p:sldId id="257" r:id="rId7"/>
    <p:sldId id="548" r:id="rId8"/>
    <p:sldId id="259" r:id="rId9"/>
    <p:sldId id="260" r:id="rId10"/>
    <p:sldId id="264" r:id="rId11"/>
    <p:sldId id="571" r:id="rId12"/>
    <p:sldId id="265" r:id="rId13"/>
    <p:sldId id="266" r:id="rId14"/>
    <p:sldId id="569" r:id="rId15"/>
    <p:sldId id="267" r:id="rId16"/>
    <p:sldId id="268" r:id="rId17"/>
    <p:sldId id="499" r:id="rId18"/>
    <p:sldId id="538" r:id="rId19"/>
    <p:sldId id="272" r:id="rId20"/>
    <p:sldId id="273" r:id="rId21"/>
    <p:sldId id="275" r:id="rId22"/>
    <p:sldId id="276" r:id="rId23"/>
    <p:sldId id="279" r:id="rId24"/>
    <p:sldId id="281" r:id="rId25"/>
    <p:sldId id="282" r:id="rId26"/>
    <p:sldId id="570" r:id="rId27"/>
    <p:sldId id="283" r:id="rId28"/>
    <p:sldId id="285" r:id="rId29"/>
    <p:sldId id="288" r:id="rId30"/>
    <p:sldId id="562" r:id="rId31"/>
    <p:sldId id="505" r:id="rId32"/>
    <p:sldId id="563" r:id="rId33"/>
    <p:sldId id="289" r:id="rId34"/>
    <p:sldId id="481" r:id="rId35"/>
    <p:sldId id="290" r:id="rId36"/>
    <p:sldId id="521" r:id="rId37"/>
    <p:sldId id="291" r:id="rId38"/>
    <p:sldId id="528" r:id="rId39"/>
    <p:sldId id="522" r:id="rId40"/>
    <p:sldId id="336" r:id="rId41"/>
    <p:sldId id="295" r:id="rId42"/>
    <p:sldId id="501" r:id="rId43"/>
    <p:sldId id="482" r:id="rId44"/>
    <p:sldId id="539" r:id="rId45"/>
    <p:sldId id="531" r:id="rId46"/>
    <p:sldId id="558" r:id="rId47"/>
    <p:sldId id="532" r:id="rId48"/>
    <p:sldId id="533" r:id="rId49"/>
    <p:sldId id="534" r:id="rId50"/>
    <p:sldId id="546" r:id="rId51"/>
    <p:sldId id="536" r:id="rId52"/>
    <p:sldId id="309" r:id="rId53"/>
    <p:sldId id="388" r:id="rId54"/>
    <p:sldId id="312" r:id="rId55"/>
    <p:sldId id="380" r:id="rId56"/>
    <p:sldId id="529" r:id="rId57"/>
    <p:sldId id="369" r:id="rId58"/>
    <p:sldId id="370" r:id="rId59"/>
    <p:sldId id="530" r:id="rId60"/>
    <p:sldId id="313" r:id="rId61"/>
    <p:sldId id="315" r:id="rId62"/>
    <p:sldId id="319" r:id="rId63"/>
    <p:sldId id="320" r:id="rId64"/>
    <p:sldId id="322" r:id="rId65"/>
    <p:sldId id="323" r:id="rId66"/>
    <p:sldId id="324" r:id="rId67"/>
    <p:sldId id="474" r:id="rId68"/>
    <p:sldId id="489" r:id="rId69"/>
    <p:sldId id="326" r:id="rId70"/>
    <p:sldId id="327" r:id="rId71"/>
    <p:sldId id="328" r:id="rId72"/>
    <p:sldId id="568" r:id="rId73"/>
    <p:sldId id="329" r:id="rId74"/>
    <p:sldId id="331" r:id="rId75"/>
    <p:sldId id="332" r:id="rId76"/>
    <p:sldId id="349" r:id="rId77"/>
    <p:sldId id="492" r:id="rId78"/>
    <p:sldId id="335" r:id="rId7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95" autoAdjust="0"/>
    <p:restoredTop sz="94660"/>
  </p:normalViewPr>
  <p:slideViewPr>
    <p:cSldViewPr>
      <p:cViewPr varScale="1">
        <p:scale>
          <a:sx n="82" d="100"/>
          <a:sy n="82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June:Position%20Sheet%202016060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June:Performance%20%202016060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June:Performance%20%202016060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Sheet1!$B$16:$B$23</c:f>
              <c:numCache>
                <c:formatCode>General</c:formatCode>
                <c:ptCount val="8"/>
                <c:pt idx="5" formatCode="0.00%">
                  <c:v>-0.1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Sheet1!$D$1113:$D$1366</c:f>
              <c:numCache>
                <c:formatCode>m/d/yy</c:formatCode>
                <c:ptCount val="254"/>
                <c:pt idx="0">
                  <c:v>42160</c:v>
                </c:pt>
                <c:pt idx="1">
                  <c:v>42163</c:v>
                </c:pt>
                <c:pt idx="2">
                  <c:v>42164</c:v>
                </c:pt>
                <c:pt idx="3">
                  <c:v>42165</c:v>
                </c:pt>
                <c:pt idx="4">
                  <c:v>42166</c:v>
                </c:pt>
                <c:pt idx="5">
                  <c:v>42167</c:v>
                </c:pt>
                <c:pt idx="6">
                  <c:v>42170</c:v>
                </c:pt>
                <c:pt idx="7">
                  <c:v>42171</c:v>
                </c:pt>
                <c:pt idx="8">
                  <c:v>42172</c:v>
                </c:pt>
                <c:pt idx="9">
                  <c:v>42173</c:v>
                </c:pt>
                <c:pt idx="10">
                  <c:v>42174</c:v>
                </c:pt>
                <c:pt idx="11">
                  <c:v>42177</c:v>
                </c:pt>
                <c:pt idx="12">
                  <c:v>42178</c:v>
                </c:pt>
                <c:pt idx="13">
                  <c:v>42179</c:v>
                </c:pt>
                <c:pt idx="14">
                  <c:v>42180</c:v>
                </c:pt>
                <c:pt idx="15">
                  <c:v>42181</c:v>
                </c:pt>
                <c:pt idx="16">
                  <c:v>42184</c:v>
                </c:pt>
                <c:pt idx="17">
                  <c:v>42185</c:v>
                </c:pt>
                <c:pt idx="18">
                  <c:v>42186</c:v>
                </c:pt>
                <c:pt idx="19">
                  <c:v>42187</c:v>
                </c:pt>
                <c:pt idx="20">
                  <c:v>42191</c:v>
                </c:pt>
                <c:pt idx="21">
                  <c:v>42192</c:v>
                </c:pt>
                <c:pt idx="22">
                  <c:v>42193</c:v>
                </c:pt>
                <c:pt idx="23">
                  <c:v>42194</c:v>
                </c:pt>
                <c:pt idx="24">
                  <c:v>42195</c:v>
                </c:pt>
                <c:pt idx="25">
                  <c:v>42198</c:v>
                </c:pt>
                <c:pt idx="26">
                  <c:v>42199</c:v>
                </c:pt>
                <c:pt idx="27">
                  <c:v>42200</c:v>
                </c:pt>
                <c:pt idx="28">
                  <c:v>42201</c:v>
                </c:pt>
                <c:pt idx="29">
                  <c:v>42202</c:v>
                </c:pt>
                <c:pt idx="30">
                  <c:v>42205</c:v>
                </c:pt>
                <c:pt idx="31">
                  <c:v>42206</c:v>
                </c:pt>
                <c:pt idx="32">
                  <c:v>42207</c:v>
                </c:pt>
                <c:pt idx="33">
                  <c:v>42208</c:v>
                </c:pt>
                <c:pt idx="34">
                  <c:v>42209</c:v>
                </c:pt>
                <c:pt idx="35">
                  <c:v>42212</c:v>
                </c:pt>
                <c:pt idx="36">
                  <c:v>42213</c:v>
                </c:pt>
                <c:pt idx="37">
                  <c:v>42214</c:v>
                </c:pt>
                <c:pt idx="38">
                  <c:v>42215</c:v>
                </c:pt>
                <c:pt idx="39">
                  <c:v>42216</c:v>
                </c:pt>
                <c:pt idx="40">
                  <c:v>42219</c:v>
                </c:pt>
                <c:pt idx="41">
                  <c:v>42220</c:v>
                </c:pt>
                <c:pt idx="42">
                  <c:v>42221</c:v>
                </c:pt>
                <c:pt idx="43">
                  <c:v>42222</c:v>
                </c:pt>
                <c:pt idx="44">
                  <c:v>42223</c:v>
                </c:pt>
                <c:pt idx="45">
                  <c:v>42226</c:v>
                </c:pt>
                <c:pt idx="46">
                  <c:v>42227</c:v>
                </c:pt>
                <c:pt idx="47">
                  <c:v>42228</c:v>
                </c:pt>
                <c:pt idx="48">
                  <c:v>42229</c:v>
                </c:pt>
                <c:pt idx="49">
                  <c:v>42230</c:v>
                </c:pt>
                <c:pt idx="50">
                  <c:v>42233</c:v>
                </c:pt>
                <c:pt idx="51">
                  <c:v>42234</c:v>
                </c:pt>
                <c:pt idx="52">
                  <c:v>42235</c:v>
                </c:pt>
                <c:pt idx="53">
                  <c:v>42236</c:v>
                </c:pt>
                <c:pt idx="54">
                  <c:v>42237</c:v>
                </c:pt>
                <c:pt idx="55">
                  <c:v>42240</c:v>
                </c:pt>
                <c:pt idx="56">
                  <c:v>42241</c:v>
                </c:pt>
                <c:pt idx="57">
                  <c:v>42242</c:v>
                </c:pt>
                <c:pt idx="58">
                  <c:v>42243</c:v>
                </c:pt>
                <c:pt idx="59">
                  <c:v>42244</c:v>
                </c:pt>
                <c:pt idx="60">
                  <c:v>42247</c:v>
                </c:pt>
                <c:pt idx="61">
                  <c:v>42248</c:v>
                </c:pt>
                <c:pt idx="62">
                  <c:v>42249</c:v>
                </c:pt>
                <c:pt idx="63">
                  <c:v>42250</c:v>
                </c:pt>
                <c:pt idx="64">
                  <c:v>42251</c:v>
                </c:pt>
                <c:pt idx="65">
                  <c:v>42255</c:v>
                </c:pt>
                <c:pt idx="66">
                  <c:v>42256</c:v>
                </c:pt>
                <c:pt idx="67">
                  <c:v>42257</c:v>
                </c:pt>
                <c:pt idx="68">
                  <c:v>42258</c:v>
                </c:pt>
                <c:pt idx="69">
                  <c:v>42261</c:v>
                </c:pt>
                <c:pt idx="70">
                  <c:v>42262</c:v>
                </c:pt>
                <c:pt idx="71">
                  <c:v>42263</c:v>
                </c:pt>
                <c:pt idx="72">
                  <c:v>42264</c:v>
                </c:pt>
                <c:pt idx="73">
                  <c:v>42265</c:v>
                </c:pt>
                <c:pt idx="74">
                  <c:v>42268</c:v>
                </c:pt>
                <c:pt idx="75">
                  <c:v>42269</c:v>
                </c:pt>
                <c:pt idx="76">
                  <c:v>42270</c:v>
                </c:pt>
                <c:pt idx="77">
                  <c:v>42271</c:v>
                </c:pt>
                <c:pt idx="78">
                  <c:v>42272</c:v>
                </c:pt>
                <c:pt idx="79">
                  <c:v>42275</c:v>
                </c:pt>
                <c:pt idx="80">
                  <c:v>42276</c:v>
                </c:pt>
                <c:pt idx="81">
                  <c:v>42277</c:v>
                </c:pt>
                <c:pt idx="82">
                  <c:v>42278</c:v>
                </c:pt>
                <c:pt idx="83">
                  <c:v>42279</c:v>
                </c:pt>
                <c:pt idx="84">
                  <c:v>42282</c:v>
                </c:pt>
                <c:pt idx="85">
                  <c:v>42283</c:v>
                </c:pt>
                <c:pt idx="86">
                  <c:v>42284</c:v>
                </c:pt>
                <c:pt idx="87">
                  <c:v>42285</c:v>
                </c:pt>
                <c:pt idx="88">
                  <c:v>42286</c:v>
                </c:pt>
                <c:pt idx="89">
                  <c:v>42289</c:v>
                </c:pt>
                <c:pt idx="90">
                  <c:v>42290</c:v>
                </c:pt>
                <c:pt idx="91">
                  <c:v>42291</c:v>
                </c:pt>
                <c:pt idx="92">
                  <c:v>42292</c:v>
                </c:pt>
                <c:pt idx="93">
                  <c:v>42293</c:v>
                </c:pt>
                <c:pt idx="94">
                  <c:v>42296</c:v>
                </c:pt>
                <c:pt idx="95">
                  <c:v>42297</c:v>
                </c:pt>
                <c:pt idx="96">
                  <c:v>42298</c:v>
                </c:pt>
                <c:pt idx="97">
                  <c:v>42299</c:v>
                </c:pt>
                <c:pt idx="98">
                  <c:v>42300</c:v>
                </c:pt>
                <c:pt idx="99">
                  <c:v>42303</c:v>
                </c:pt>
                <c:pt idx="100">
                  <c:v>42304</c:v>
                </c:pt>
                <c:pt idx="101">
                  <c:v>42305</c:v>
                </c:pt>
                <c:pt idx="102">
                  <c:v>42306</c:v>
                </c:pt>
                <c:pt idx="103">
                  <c:v>42307</c:v>
                </c:pt>
                <c:pt idx="104">
                  <c:v>42310</c:v>
                </c:pt>
                <c:pt idx="105">
                  <c:v>42311</c:v>
                </c:pt>
                <c:pt idx="106">
                  <c:v>42312</c:v>
                </c:pt>
                <c:pt idx="107">
                  <c:v>42313</c:v>
                </c:pt>
                <c:pt idx="108">
                  <c:v>42314</c:v>
                </c:pt>
                <c:pt idx="109">
                  <c:v>42317</c:v>
                </c:pt>
                <c:pt idx="110">
                  <c:v>42318</c:v>
                </c:pt>
                <c:pt idx="111">
                  <c:v>42319</c:v>
                </c:pt>
                <c:pt idx="112">
                  <c:v>42320</c:v>
                </c:pt>
                <c:pt idx="113">
                  <c:v>42321</c:v>
                </c:pt>
                <c:pt idx="114">
                  <c:v>42324</c:v>
                </c:pt>
                <c:pt idx="115">
                  <c:v>42325</c:v>
                </c:pt>
                <c:pt idx="116">
                  <c:v>42326</c:v>
                </c:pt>
                <c:pt idx="117">
                  <c:v>42327</c:v>
                </c:pt>
                <c:pt idx="118">
                  <c:v>42328</c:v>
                </c:pt>
                <c:pt idx="119">
                  <c:v>42331</c:v>
                </c:pt>
                <c:pt idx="120">
                  <c:v>42332</c:v>
                </c:pt>
                <c:pt idx="121">
                  <c:v>42333</c:v>
                </c:pt>
                <c:pt idx="122">
                  <c:v>42335</c:v>
                </c:pt>
                <c:pt idx="123">
                  <c:v>42338</c:v>
                </c:pt>
                <c:pt idx="124">
                  <c:v>42339</c:v>
                </c:pt>
                <c:pt idx="125">
                  <c:v>42340</c:v>
                </c:pt>
                <c:pt idx="126">
                  <c:v>42341</c:v>
                </c:pt>
                <c:pt idx="127">
                  <c:v>42342</c:v>
                </c:pt>
                <c:pt idx="128">
                  <c:v>42345</c:v>
                </c:pt>
                <c:pt idx="129">
                  <c:v>42346</c:v>
                </c:pt>
                <c:pt idx="130">
                  <c:v>42347</c:v>
                </c:pt>
                <c:pt idx="131">
                  <c:v>42348</c:v>
                </c:pt>
                <c:pt idx="132">
                  <c:v>42349</c:v>
                </c:pt>
                <c:pt idx="133">
                  <c:v>42352</c:v>
                </c:pt>
                <c:pt idx="134">
                  <c:v>42353</c:v>
                </c:pt>
                <c:pt idx="135">
                  <c:v>42354</c:v>
                </c:pt>
                <c:pt idx="136">
                  <c:v>42355</c:v>
                </c:pt>
                <c:pt idx="137">
                  <c:v>42356</c:v>
                </c:pt>
                <c:pt idx="138">
                  <c:v>42359</c:v>
                </c:pt>
                <c:pt idx="139">
                  <c:v>42360</c:v>
                </c:pt>
                <c:pt idx="140">
                  <c:v>42361</c:v>
                </c:pt>
                <c:pt idx="141">
                  <c:v>42362</c:v>
                </c:pt>
                <c:pt idx="142">
                  <c:v>42366</c:v>
                </c:pt>
                <c:pt idx="143">
                  <c:v>42367</c:v>
                </c:pt>
                <c:pt idx="144">
                  <c:v>42368</c:v>
                </c:pt>
                <c:pt idx="145">
                  <c:v>42369</c:v>
                </c:pt>
                <c:pt idx="146">
                  <c:v>42373</c:v>
                </c:pt>
                <c:pt idx="147">
                  <c:v>42374</c:v>
                </c:pt>
                <c:pt idx="148">
                  <c:v>42375</c:v>
                </c:pt>
                <c:pt idx="149">
                  <c:v>42376</c:v>
                </c:pt>
                <c:pt idx="150">
                  <c:v>42377</c:v>
                </c:pt>
                <c:pt idx="151">
                  <c:v>42380</c:v>
                </c:pt>
                <c:pt idx="152">
                  <c:v>42381</c:v>
                </c:pt>
                <c:pt idx="153">
                  <c:v>42382</c:v>
                </c:pt>
                <c:pt idx="154">
                  <c:v>42383</c:v>
                </c:pt>
                <c:pt idx="155">
                  <c:v>42384</c:v>
                </c:pt>
                <c:pt idx="156">
                  <c:v>42388</c:v>
                </c:pt>
                <c:pt idx="157">
                  <c:v>42389</c:v>
                </c:pt>
                <c:pt idx="158">
                  <c:v>42390</c:v>
                </c:pt>
                <c:pt idx="159">
                  <c:v>42391</c:v>
                </c:pt>
                <c:pt idx="160">
                  <c:v>42394</c:v>
                </c:pt>
                <c:pt idx="161">
                  <c:v>42395</c:v>
                </c:pt>
                <c:pt idx="162">
                  <c:v>42396</c:v>
                </c:pt>
                <c:pt idx="163">
                  <c:v>42397</c:v>
                </c:pt>
                <c:pt idx="164">
                  <c:v>42398</c:v>
                </c:pt>
                <c:pt idx="165">
                  <c:v>42401</c:v>
                </c:pt>
                <c:pt idx="166">
                  <c:v>42402</c:v>
                </c:pt>
                <c:pt idx="167">
                  <c:v>42403</c:v>
                </c:pt>
                <c:pt idx="168">
                  <c:v>42404</c:v>
                </c:pt>
                <c:pt idx="169">
                  <c:v>42405</c:v>
                </c:pt>
                <c:pt idx="170">
                  <c:v>42408</c:v>
                </c:pt>
                <c:pt idx="171">
                  <c:v>42409</c:v>
                </c:pt>
                <c:pt idx="172">
                  <c:v>42410</c:v>
                </c:pt>
                <c:pt idx="173">
                  <c:v>42411</c:v>
                </c:pt>
                <c:pt idx="174">
                  <c:v>42412</c:v>
                </c:pt>
                <c:pt idx="175">
                  <c:v>42416</c:v>
                </c:pt>
                <c:pt idx="176">
                  <c:v>42417</c:v>
                </c:pt>
                <c:pt idx="177">
                  <c:v>42418</c:v>
                </c:pt>
                <c:pt idx="178">
                  <c:v>42419</c:v>
                </c:pt>
                <c:pt idx="179">
                  <c:v>42422</c:v>
                </c:pt>
                <c:pt idx="180">
                  <c:v>42423</c:v>
                </c:pt>
                <c:pt idx="181">
                  <c:v>42424</c:v>
                </c:pt>
                <c:pt idx="182">
                  <c:v>42425</c:v>
                </c:pt>
                <c:pt idx="183">
                  <c:v>42426</c:v>
                </c:pt>
                <c:pt idx="184">
                  <c:v>42429</c:v>
                </c:pt>
                <c:pt idx="185">
                  <c:v>42430</c:v>
                </c:pt>
                <c:pt idx="186">
                  <c:v>42431</c:v>
                </c:pt>
                <c:pt idx="187">
                  <c:v>42432</c:v>
                </c:pt>
                <c:pt idx="188">
                  <c:v>42433</c:v>
                </c:pt>
                <c:pt idx="189">
                  <c:v>42436</c:v>
                </c:pt>
                <c:pt idx="190">
                  <c:v>42437</c:v>
                </c:pt>
                <c:pt idx="191">
                  <c:v>42438</c:v>
                </c:pt>
                <c:pt idx="192">
                  <c:v>42439</c:v>
                </c:pt>
                <c:pt idx="193">
                  <c:v>42440</c:v>
                </c:pt>
                <c:pt idx="194">
                  <c:v>42443</c:v>
                </c:pt>
                <c:pt idx="195">
                  <c:v>42444</c:v>
                </c:pt>
                <c:pt idx="196">
                  <c:v>42445</c:v>
                </c:pt>
                <c:pt idx="197">
                  <c:v>42446</c:v>
                </c:pt>
                <c:pt idx="198">
                  <c:v>42447</c:v>
                </c:pt>
                <c:pt idx="199">
                  <c:v>42450</c:v>
                </c:pt>
                <c:pt idx="200">
                  <c:v>42451</c:v>
                </c:pt>
                <c:pt idx="201">
                  <c:v>42452</c:v>
                </c:pt>
                <c:pt idx="202">
                  <c:v>42453</c:v>
                </c:pt>
                <c:pt idx="203">
                  <c:v>42457</c:v>
                </c:pt>
                <c:pt idx="204">
                  <c:v>42458</c:v>
                </c:pt>
                <c:pt idx="205">
                  <c:v>42459</c:v>
                </c:pt>
                <c:pt idx="206">
                  <c:v>42460</c:v>
                </c:pt>
                <c:pt idx="207">
                  <c:v>42461</c:v>
                </c:pt>
                <c:pt idx="208">
                  <c:v>42464</c:v>
                </c:pt>
                <c:pt idx="209">
                  <c:v>42465</c:v>
                </c:pt>
                <c:pt idx="210">
                  <c:v>42466</c:v>
                </c:pt>
                <c:pt idx="211">
                  <c:v>42467</c:v>
                </c:pt>
                <c:pt idx="212">
                  <c:v>42468</c:v>
                </c:pt>
                <c:pt idx="213">
                  <c:v>42471</c:v>
                </c:pt>
                <c:pt idx="214">
                  <c:v>42472</c:v>
                </c:pt>
                <c:pt idx="215">
                  <c:v>42473</c:v>
                </c:pt>
                <c:pt idx="216">
                  <c:v>42474</c:v>
                </c:pt>
                <c:pt idx="217">
                  <c:v>42475</c:v>
                </c:pt>
                <c:pt idx="218">
                  <c:v>42478</c:v>
                </c:pt>
                <c:pt idx="219">
                  <c:v>42479</c:v>
                </c:pt>
                <c:pt idx="220">
                  <c:v>42480</c:v>
                </c:pt>
                <c:pt idx="221">
                  <c:v>42481</c:v>
                </c:pt>
                <c:pt idx="222">
                  <c:v>42482</c:v>
                </c:pt>
                <c:pt idx="223">
                  <c:v>42485</c:v>
                </c:pt>
                <c:pt idx="224">
                  <c:v>42486</c:v>
                </c:pt>
                <c:pt idx="225">
                  <c:v>42487</c:v>
                </c:pt>
                <c:pt idx="226">
                  <c:v>42488</c:v>
                </c:pt>
                <c:pt idx="227">
                  <c:v>42489</c:v>
                </c:pt>
                <c:pt idx="228">
                  <c:v>42492</c:v>
                </c:pt>
                <c:pt idx="229">
                  <c:v>42493</c:v>
                </c:pt>
                <c:pt idx="230">
                  <c:v>42494</c:v>
                </c:pt>
                <c:pt idx="231">
                  <c:v>42495</c:v>
                </c:pt>
                <c:pt idx="232">
                  <c:v>42496</c:v>
                </c:pt>
                <c:pt idx="233">
                  <c:v>42499</c:v>
                </c:pt>
                <c:pt idx="234">
                  <c:v>42500</c:v>
                </c:pt>
                <c:pt idx="235">
                  <c:v>42501</c:v>
                </c:pt>
                <c:pt idx="236">
                  <c:v>42502</c:v>
                </c:pt>
                <c:pt idx="237">
                  <c:v>42503</c:v>
                </c:pt>
                <c:pt idx="238">
                  <c:v>42506</c:v>
                </c:pt>
                <c:pt idx="239">
                  <c:v>42507</c:v>
                </c:pt>
                <c:pt idx="240">
                  <c:v>42508</c:v>
                </c:pt>
                <c:pt idx="241">
                  <c:v>42509</c:v>
                </c:pt>
                <c:pt idx="242">
                  <c:v>42510</c:v>
                </c:pt>
                <c:pt idx="243">
                  <c:v>42513</c:v>
                </c:pt>
                <c:pt idx="244">
                  <c:v>42514</c:v>
                </c:pt>
                <c:pt idx="245">
                  <c:v>42515</c:v>
                </c:pt>
                <c:pt idx="246">
                  <c:v>42516</c:v>
                </c:pt>
                <c:pt idx="247">
                  <c:v>42517</c:v>
                </c:pt>
                <c:pt idx="248">
                  <c:v>42521</c:v>
                </c:pt>
                <c:pt idx="249">
                  <c:v>42522</c:v>
                </c:pt>
                <c:pt idx="250">
                  <c:v>42523</c:v>
                </c:pt>
                <c:pt idx="251">
                  <c:v>42524</c:v>
                </c:pt>
                <c:pt idx="252">
                  <c:v>42527</c:v>
                </c:pt>
                <c:pt idx="253">
                  <c:v>42528</c:v>
                </c:pt>
              </c:numCache>
            </c:numRef>
          </c:cat>
          <c:val>
            <c:numRef>
              <c:f>Sheet1!$E$1113:$E$1366</c:f>
              <c:numCache>
                <c:formatCode>0.0%</c:formatCode>
                <c:ptCount val="254"/>
                <c:pt idx="0">
                  <c:v>0</c:v>
                </c:pt>
                <c:pt idx="1">
                  <c:v>-9.4000000000000698E-3</c:v>
                </c:pt>
                <c:pt idx="2">
                  <c:v>-5.5000000000000613E-3</c:v>
                </c:pt>
                <c:pt idx="3">
                  <c:v>1.3699999999999803E-2</c:v>
                </c:pt>
                <c:pt idx="4">
                  <c:v>1.0699999999999902E-2</c:v>
                </c:pt>
                <c:pt idx="5">
                  <c:v>1.0999999999999902E-2</c:v>
                </c:pt>
                <c:pt idx="6">
                  <c:v>1.1699999999999803E-2</c:v>
                </c:pt>
                <c:pt idx="7">
                  <c:v>1.4500000000000002E-2</c:v>
                </c:pt>
                <c:pt idx="8">
                  <c:v>2.3099999999999902E-2</c:v>
                </c:pt>
                <c:pt idx="9">
                  <c:v>2.2899999999999903E-2</c:v>
                </c:pt>
                <c:pt idx="10">
                  <c:v>2.3199999999999901E-2</c:v>
                </c:pt>
                <c:pt idx="11">
                  <c:v>2.3999999999999806E-2</c:v>
                </c:pt>
                <c:pt idx="12">
                  <c:v>2.3999999999999806E-2</c:v>
                </c:pt>
                <c:pt idx="13">
                  <c:v>2.3999999999999806E-2</c:v>
                </c:pt>
                <c:pt idx="14">
                  <c:v>2.3999999999999806E-2</c:v>
                </c:pt>
                <c:pt idx="15">
                  <c:v>2.3999999999999806E-2</c:v>
                </c:pt>
                <c:pt idx="16">
                  <c:v>2.3999999999999806E-2</c:v>
                </c:pt>
                <c:pt idx="17">
                  <c:v>2.3999999999999806E-2</c:v>
                </c:pt>
                <c:pt idx="18">
                  <c:v>2.3999999999999806E-2</c:v>
                </c:pt>
                <c:pt idx="19">
                  <c:v>2.3999999999999806E-2</c:v>
                </c:pt>
                <c:pt idx="20">
                  <c:v>2.3999999999999806E-2</c:v>
                </c:pt>
                <c:pt idx="21">
                  <c:v>2.3999999999999806E-2</c:v>
                </c:pt>
                <c:pt idx="22">
                  <c:v>2.3999999999999806E-2</c:v>
                </c:pt>
                <c:pt idx="23">
                  <c:v>1.3499999999999802E-2</c:v>
                </c:pt>
                <c:pt idx="24">
                  <c:v>3.5699999999999808E-2</c:v>
                </c:pt>
                <c:pt idx="25">
                  <c:v>5.6500000000000002E-2</c:v>
                </c:pt>
                <c:pt idx="26">
                  <c:v>5.8899999999999911E-2</c:v>
                </c:pt>
                <c:pt idx="27">
                  <c:v>6.2199999999999811E-2</c:v>
                </c:pt>
                <c:pt idx="28">
                  <c:v>6.7299999999999902E-2</c:v>
                </c:pt>
                <c:pt idx="29">
                  <c:v>7.1899999999999797E-2</c:v>
                </c:pt>
                <c:pt idx="30">
                  <c:v>6.9899999999999796E-2</c:v>
                </c:pt>
                <c:pt idx="31">
                  <c:v>6.4899999999999888E-2</c:v>
                </c:pt>
                <c:pt idx="32">
                  <c:v>7.2600000000000012E-2</c:v>
                </c:pt>
                <c:pt idx="33">
                  <c:v>7.1199999999999902E-2</c:v>
                </c:pt>
                <c:pt idx="34">
                  <c:v>7.0999999999999897E-2</c:v>
                </c:pt>
                <c:pt idx="35">
                  <c:v>7.4499999999999802E-2</c:v>
                </c:pt>
                <c:pt idx="36">
                  <c:v>7.8800000000000009E-2</c:v>
                </c:pt>
                <c:pt idx="37">
                  <c:v>7.4299999999999811E-2</c:v>
                </c:pt>
                <c:pt idx="38">
                  <c:v>7.5499999999999901E-2</c:v>
                </c:pt>
                <c:pt idx="39">
                  <c:v>7.8600000000000017E-2</c:v>
                </c:pt>
                <c:pt idx="40">
                  <c:v>8.819999999999982E-2</c:v>
                </c:pt>
                <c:pt idx="41">
                  <c:v>8.9899999999999911E-2</c:v>
                </c:pt>
                <c:pt idx="42">
                  <c:v>9.8399999999999807E-2</c:v>
                </c:pt>
                <c:pt idx="43">
                  <c:v>0.1003</c:v>
                </c:pt>
                <c:pt idx="44">
                  <c:v>9.7899999999999807E-2</c:v>
                </c:pt>
                <c:pt idx="45">
                  <c:v>0.10410000000000001</c:v>
                </c:pt>
                <c:pt idx="46">
                  <c:v>9.0299999999999811E-2</c:v>
                </c:pt>
                <c:pt idx="47">
                  <c:v>9.9499999999999908E-2</c:v>
                </c:pt>
                <c:pt idx="48">
                  <c:v>0.12110000000000001</c:v>
                </c:pt>
                <c:pt idx="49">
                  <c:v>0.12350000000000001</c:v>
                </c:pt>
                <c:pt idx="50">
                  <c:v>0.1285</c:v>
                </c:pt>
                <c:pt idx="51">
                  <c:v>0.1406</c:v>
                </c:pt>
                <c:pt idx="52">
                  <c:v>0.1371</c:v>
                </c:pt>
                <c:pt idx="53">
                  <c:v>0.1341</c:v>
                </c:pt>
                <c:pt idx="54">
                  <c:v>0.10920000000000002</c:v>
                </c:pt>
                <c:pt idx="55">
                  <c:v>8.3399999999999905E-2</c:v>
                </c:pt>
                <c:pt idx="56">
                  <c:v>9.3899999999999803E-2</c:v>
                </c:pt>
                <c:pt idx="57">
                  <c:v>8.1599999999999909E-2</c:v>
                </c:pt>
                <c:pt idx="58">
                  <c:v>4.9199999999999917E-2</c:v>
                </c:pt>
                <c:pt idx="59">
                  <c:v>6.88E-2</c:v>
                </c:pt>
                <c:pt idx="60">
                  <c:v>7.9199999999999909E-2</c:v>
                </c:pt>
                <c:pt idx="61">
                  <c:v>7.3399999999999896E-2</c:v>
                </c:pt>
                <c:pt idx="62">
                  <c:v>9.7099999999999909E-2</c:v>
                </c:pt>
                <c:pt idx="63">
                  <c:v>0.10750000000000001</c:v>
                </c:pt>
                <c:pt idx="64">
                  <c:v>0.10790000000000001</c:v>
                </c:pt>
                <c:pt idx="65">
                  <c:v>0.10840000000000001</c:v>
                </c:pt>
                <c:pt idx="66">
                  <c:v>0.1118</c:v>
                </c:pt>
                <c:pt idx="67">
                  <c:v>0.11760000000000001</c:v>
                </c:pt>
                <c:pt idx="68">
                  <c:v>0.11850000000000001</c:v>
                </c:pt>
                <c:pt idx="69">
                  <c:v>0.11850000000000001</c:v>
                </c:pt>
                <c:pt idx="70">
                  <c:v>0.11850000000000001</c:v>
                </c:pt>
                <c:pt idx="71">
                  <c:v>0.11850000000000001</c:v>
                </c:pt>
                <c:pt idx="72">
                  <c:v>0.11850000000000001</c:v>
                </c:pt>
                <c:pt idx="73">
                  <c:v>0.11920000000000001</c:v>
                </c:pt>
                <c:pt idx="74">
                  <c:v>0.1283</c:v>
                </c:pt>
                <c:pt idx="75">
                  <c:v>0.13770000000000002</c:v>
                </c:pt>
                <c:pt idx="76">
                  <c:v>0.13850000000000001</c:v>
                </c:pt>
                <c:pt idx="77">
                  <c:v>0.16850000000000001</c:v>
                </c:pt>
                <c:pt idx="78">
                  <c:v>0.19109999999999999</c:v>
                </c:pt>
                <c:pt idx="79">
                  <c:v>0.1918</c:v>
                </c:pt>
                <c:pt idx="80">
                  <c:v>0.20470000000000002</c:v>
                </c:pt>
                <c:pt idx="81">
                  <c:v>0.1991</c:v>
                </c:pt>
                <c:pt idx="82">
                  <c:v>0.1971</c:v>
                </c:pt>
                <c:pt idx="83">
                  <c:v>0.19359999999999999</c:v>
                </c:pt>
                <c:pt idx="84">
                  <c:v>0.14720000000000003</c:v>
                </c:pt>
                <c:pt idx="85">
                  <c:v>0.13650000000000001</c:v>
                </c:pt>
                <c:pt idx="86">
                  <c:v>0.12820000000000001</c:v>
                </c:pt>
                <c:pt idx="87">
                  <c:v>0.13040000000000002</c:v>
                </c:pt>
                <c:pt idx="88">
                  <c:v>0.12990000000000002</c:v>
                </c:pt>
                <c:pt idx="89">
                  <c:v>0.12920000000000001</c:v>
                </c:pt>
                <c:pt idx="90">
                  <c:v>0.13370000000000001</c:v>
                </c:pt>
                <c:pt idx="91">
                  <c:v>0.1321</c:v>
                </c:pt>
                <c:pt idx="92">
                  <c:v>0.11710000000000001</c:v>
                </c:pt>
                <c:pt idx="93">
                  <c:v>0.115</c:v>
                </c:pt>
                <c:pt idx="94">
                  <c:v>0.12100000000000001</c:v>
                </c:pt>
                <c:pt idx="95">
                  <c:v>0.12770000000000001</c:v>
                </c:pt>
                <c:pt idx="96">
                  <c:v>0.12450000000000001</c:v>
                </c:pt>
                <c:pt idx="97">
                  <c:v>0.1265</c:v>
                </c:pt>
                <c:pt idx="98">
                  <c:v>0.12770000000000001</c:v>
                </c:pt>
                <c:pt idx="99">
                  <c:v>0.12470000000000002</c:v>
                </c:pt>
                <c:pt idx="100">
                  <c:v>0.12570000000000001</c:v>
                </c:pt>
                <c:pt idx="101">
                  <c:v>0.12520000000000001</c:v>
                </c:pt>
                <c:pt idx="102">
                  <c:v>0.1298</c:v>
                </c:pt>
                <c:pt idx="103">
                  <c:v>0.13720000000000002</c:v>
                </c:pt>
                <c:pt idx="104">
                  <c:v>0.1288</c:v>
                </c:pt>
                <c:pt idx="105">
                  <c:v>0.14530000000000001</c:v>
                </c:pt>
                <c:pt idx="106">
                  <c:v>0.14570000000000002</c:v>
                </c:pt>
                <c:pt idx="107">
                  <c:v>0.14800000000000002</c:v>
                </c:pt>
                <c:pt idx="108">
                  <c:v>0.16220000000000001</c:v>
                </c:pt>
                <c:pt idx="109">
                  <c:v>0.1673</c:v>
                </c:pt>
                <c:pt idx="110">
                  <c:v>0.16040000000000001</c:v>
                </c:pt>
                <c:pt idx="111">
                  <c:v>0.16820000000000002</c:v>
                </c:pt>
                <c:pt idx="112">
                  <c:v>0.1716</c:v>
                </c:pt>
                <c:pt idx="113">
                  <c:v>0.18020000000000003</c:v>
                </c:pt>
                <c:pt idx="114">
                  <c:v>0.17920000000000003</c:v>
                </c:pt>
                <c:pt idx="115">
                  <c:v>0.17140000000000002</c:v>
                </c:pt>
                <c:pt idx="116">
                  <c:v>0.18930000000000002</c:v>
                </c:pt>
                <c:pt idx="117">
                  <c:v>0.17420000000000002</c:v>
                </c:pt>
                <c:pt idx="118">
                  <c:v>0.18110000000000001</c:v>
                </c:pt>
                <c:pt idx="119">
                  <c:v>0.18630000000000002</c:v>
                </c:pt>
                <c:pt idx="120">
                  <c:v>0.18210000000000001</c:v>
                </c:pt>
                <c:pt idx="121">
                  <c:v>0.18570000000000003</c:v>
                </c:pt>
                <c:pt idx="122">
                  <c:v>0.18960000000000002</c:v>
                </c:pt>
                <c:pt idx="123">
                  <c:v>0.19500000000000001</c:v>
                </c:pt>
                <c:pt idx="124">
                  <c:v>0.18780000000000002</c:v>
                </c:pt>
                <c:pt idx="125">
                  <c:v>0.18670000000000003</c:v>
                </c:pt>
                <c:pt idx="126">
                  <c:v>0.1656</c:v>
                </c:pt>
                <c:pt idx="127">
                  <c:v>0.22290000000000001</c:v>
                </c:pt>
                <c:pt idx="128">
                  <c:v>0.22009999999999999</c:v>
                </c:pt>
                <c:pt idx="129">
                  <c:v>0.20580000000000001</c:v>
                </c:pt>
                <c:pt idx="130">
                  <c:v>0.15790000000000004</c:v>
                </c:pt>
                <c:pt idx="131">
                  <c:v>0.17430000000000001</c:v>
                </c:pt>
                <c:pt idx="132">
                  <c:v>0.13930000000000001</c:v>
                </c:pt>
                <c:pt idx="133">
                  <c:v>0.14510000000000001</c:v>
                </c:pt>
                <c:pt idx="134">
                  <c:v>0.161</c:v>
                </c:pt>
                <c:pt idx="135">
                  <c:v>0.16820000000000002</c:v>
                </c:pt>
                <c:pt idx="136">
                  <c:v>0.15900000000000003</c:v>
                </c:pt>
                <c:pt idx="137">
                  <c:v>0.14610000000000001</c:v>
                </c:pt>
                <c:pt idx="138">
                  <c:v>0.14560000000000001</c:v>
                </c:pt>
                <c:pt idx="139">
                  <c:v>0.14560000000000001</c:v>
                </c:pt>
                <c:pt idx="140">
                  <c:v>0.14560000000000001</c:v>
                </c:pt>
                <c:pt idx="141">
                  <c:v>0.14560000000000001</c:v>
                </c:pt>
                <c:pt idx="142">
                  <c:v>0.14560000000000001</c:v>
                </c:pt>
                <c:pt idx="143">
                  <c:v>0.14560000000000001</c:v>
                </c:pt>
                <c:pt idx="144">
                  <c:v>0.14560000000000001</c:v>
                </c:pt>
                <c:pt idx="145">
                  <c:v>0.14560000000000001</c:v>
                </c:pt>
                <c:pt idx="146">
                  <c:v>0.15660000000000002</c:v>
                </c:pt>
                <c:pt idx="147">
                  <c:v>0.1633</c:v>
                </c:pt>
                <c:pt idx="148">
                  <c:v>0.16350000000000001</c:v>
                </c:pt>
                <c:pt idx="149">
                  <c:v>0.13120000000000001</c:v>
                </c:pt>
                <c:pt idx="150">
                  <c:v>0.12790000000000001</c:v>
                </c:pt>
                <c:pt idx="151">
                  <c:v>0.1343</c:v>
                </c:pt>
                <c:pt idx="152">
                  <c:v>0.12250000000000001</c:v>
                </c:pt>
                <c:pt idx="153">
                  <c:v>0.12170000000000002</c:v>
                </c:pt>
                <c:pt idx="154">
                  <c:v>0.13980000000000001</c:v>
                </c:pt>
                <c:pt idx="155">
                  <c:v>0.16320000000000001</c:v>
                </c:pt>
                <c:pt idx="156">
                  <c:v>0.15580000000000002</c:v>
                </c:pt>
                <c:pt idx="157">
                  <c:v>0.14560000000000001</c:v>
                </c:pt>
                <c:pt idx="158">
                  <c:v>0.15730000000000002</c:v>
                </c:pt>
                <c:pt idx="159">
                  <c:v>0.12820000000000001</c:v>
                </c:pt>
                <c:pt idx="160">
                  <c:v>0.16540000000000002</c:v>
                </c:pt>
                <c:pt idx="161">
                  <c:v>0.13570000000000002</c:v>
                </c:pt>
                <c:pt idx="162">
                  <c:v>0.16900000000000001</c:v>
                </c:pt>
                <c:pt idx="163">
                  <c:v>0.16700000000000001</c:v>
                </c:pt>
                <c:pt idx="164">
                  <c:v>0.15790000000000004</c:v>
                </c:pt>
                <c:pt idx="165">
                  <c:v>0.14860000000000001</c:v>
                </c:pt>
                <c:pt idx="166">
                  <c:v>0.14070000000000002</c:v>
                </c:pt>
                <c:pt idx="167">
                  <c:v>0.14760000000000001</c:v>
                </c:pt>
                <c:pt idx="168">
                  <c:v>0.15360000000000001</c:v>
                </c:pt>
                <c:pt idx="169">
                  <c:v>0.15150000000000002</c:v>
                </c:pt>
                <c:pt idx="170">
                  <c:v>0.15440000000000004</c:v>
                </c:pt>
                <c:pt idx="171">
                  <c:v>0.15610000000000002</c:v>
                </c:pt>
                <c:pt idx="172">
                  <c:v>0.1618</c:v>
                </c:pt>
                <c:pt idx="173">
                  <c:v>0.14920000000000003</c:v>
                </c:pt>
                <c:pt idx="174">
                  <c:v>0.21610000000000001</c:v>
                </c:pt>
                <c:pt idx="175">
                  <c:v>0.19750000000000001</c:v>
                </c:pt>
                <c:pt idx="176">
                  <c:v>0.17650000000000002</c:v>
                </c:pt>
                <c:pt idx="177">
                  <c:v>0.18540000000000004</c:v>
                </c:pt>
                <c:pt idx="178">
                  <c:v>0.1983</c:v>
                </c:pt>
                <c:pt idx="179">
                  <c:v>0.16720000000000002</c:v>
                </c:pt>
                <c:pt idx="180">
                  <c:v>0.18410000000000001</c:v>
                </c:pt>
                <c:pt idx="181">
                  <c:v>0.19309999999999999</c:v>
                </c:pt>
                <c:pt idx="182">
                  <c:v>0.1983</c:v>
                </c:pt>
                <c:pt idx="183">
                  <c:v>0.1966</c:v>
                </c:pt>
                <c:pt idx="184">
                  <c:v>0.20290000000000002</c:v>
                </c:pt>
                <c:pt idx="185">
                  <c:v>0.17660000000000001</c:v>
                </c:pt>
                <c:pt idx="186">
                  <c:v>0.18410000000000001</c:v>
                </c:pt>
                <c:pt idx="187">
                  <c:v>0.17470000000000002</c:v>
                </c:pt>
                <c:pt idx="188">
                  <c:v>0.16570000000000001</c:v>
                </c:pt>
                <c:pt idx="189">
                  <c:v>0.16880000000000001</c:v>
                </c:pt>
                <c:pt idx="190">
                  <c:v>0.18200000000000002</c:v>
                </c:pt>
                <c:pt idx="191">
                  <c:v>0.17550000000000002</c:v>
                </c:pt>
                <c:pt idx="192">
                  <c:v>0.18710000000000002</c:v>
                </c:pt>
                <c:pt idx="193">
                  <c:v>0.16770000000000002</c:v>
                </c:pt>
                <c:pt idx="194">
                  <c:v>0.17600000000000002</c:v>
                </c:pt>
                <c:pt idx="195">
                  <c:v>0.18500000000000003</c:v>
                </c:pt>
                <c:pt idx="196">
                  <c:v>0.18360000000000001</c:v>
                </c:pt>
                <c:pt idx="197">
                  <c:v>0.17030000000000001</c:v>
                </c:pt>
                <c:pt idx="198">
                  <c:v>0.16370000000000001</c:v>
                </c:pt>
                <c:pt idx="199">
                  <c:v>0.16830000000000001</c:v>
                </c:pt>
                <c:pt idx="200">
                  <c:v>0.1696</c:v>
                </c:pt>
                <c:pt idx="201">
                  <c:v>0.17570000000000002</c:v>
                </c:pt>
                <c:pt idx="202">
                  <c:v>0.17560000000000001</c:v>
                </c:pt>
                <c:pt idx="203">
                  <c:v>0.17910000000000001</c:v>
                </c:pt>
                <c:pt idx="204">
                  <c:v>0.17900000000000002</c:v>
                </c:pt>
                <c:pt idx="205">
                  <c:v>0.17320000000000002</c:v>
                </c:pt>
                <c:pt idx="206">
                  <c:v>0.17870000000000003</c:v>
                </c:pt>
                <c:pt idx="207">
                  <c:v>0.17070000000000002</c:v>
                </c:pt>
                <c:pt idx="208">
                  <c:v>0.17500000000000002</c:v>
                </c:pt>
                <c:pt idx="209">
                  <c:v>0.17760000000000001</c:v>
                </c:pt>
                <c:pt idx="210">
                  <c:v>0.17940000000000003</c:v>
                </c:pt>
                <c:pt idx="211">
                  <c:v>0.18060000000000001</c:v>
                </c:pt>
                <c:pt idx="212">
                  <c:v>0.18050000000000002</c:v>
                </c:pt>
                <c:pt idx="213">
                  <c:v>0.18360000000000001</c:v>
                </c:pt>
                <c:pt idx="214">
                  <c:v>0.17850000000000002</c:v>
                </c:pt>
                <c:pt idx="215">
                  <c:v>0.17030000000000001</c:v>
                </c:pt>
                <c:pt idx="216">
                  <c:v>0.17120000000000002</c:v>
                </c:pt>
                <c:pt idx="217">
                  <c:v>0.17370000000000002</c:v>
                </c:pt>
                <c:pt idx="218">
                  <c:v>0.16830000000000001</c:v>
                </c:pt>
                <c:pt idx="219">
                  <c:v>0.16320000000000001</c:v>
                </c:pt>
                <c:pt idx="220">
                  <c:v>0.1603</c:v>
                </c:pt>
                <c:pt idx="221">
                  <c:v>0.1711</c:v>
                </c:pt>
                <c:pt idx="222">
                  <c:v>0.17130000000000001</c:v>
                </c:pt>
                <c:pt idx="223">
                  <c:v>0.1731</c:v>
                </c:pt>
                <c:pt idx="224">
                  <c:v>0.17020000000000002</c:v>
                </c:pt>
                <c:pt idx="225">
                  <c:v>0.1716</c:v>
                </c:pt>
                <c:pt idx="226">
                  <c:v>0.1691</c:v>
                </c:pt>
                <c:pt idx="227">
                  <c:v>0.15770000000000003</c:v>
                </c:pt>
                <c:pt idx="228">
                  <c:v>0.15630000000000002</c:v>
                </c:pt>
                <c:pt idx="229">
                  <c:v>0.15910000000000002</c:v>
                </c:pt>
                <c:pt idx="230">
                  <c:v>0.16500000000000001</c:v>
                </c:pt>
                <c:pt idx="231">
                  <c:v>0.16840000000000002</c:v>
                </c:pt>
                <c:pt idx="232">
                  <c:v>0.1925</c:v>
                </c:pt>
                <c:pt idx="233">
                  <c:v>0.21780000000000002</c:v>
                </c:pt>
                <c:pt idx="234">
                  <c:v>0.19650000000000001</c:v>
                </c:pt>
                <c:pt idx="235">
                  <c:v>0.23180000000000001</c:v>
                </c:pt>
                <c:pt idx="236">
                  <c:v>0.23770000000000002</c:v>
                </c:pt>
                <c:pt idx="237">
                  <c:v>0.26090000000000002</c:v>
                </c:pt>
                <c:pt idx="238">
                  <c:v>0.25769999999999998</c:v>
                </c:pt>
                <c:pt idx="239">
                  <c:v>0.27550000000000002</c:v>
                </c:pt>
                <c:pt idx="240">
                  <c:v>0.24940000000000004</c:v>
                </c:pt>
                <c:pt idx="241">
                  <c:v>0.24580000000000002</c:v>
                </c:pt>
                <c:pt idx="242">
                  <c:v>0.24360000000000001</c:v>
                </c:pt>
                <c:pt idx="243">
                  <c:v>0.24690000000000004</c:v>
                </c:pt>
                <c:pt idx="244">
                  <c:v>0.20920000000000002</c:v>
                </c:pt>
                <c:pt idx="245">
                  <c:v>0.19700000000000001</c:v>
                </c:pt>
                <c:pt idx="246">
                  <c:v>0.19890000000000002</c:v>
                </c:pt>
                <c:pt idx="247">
                  <c:v>0.19540000000000002</c:v>
                </c:pt>
                <c:pt idx="248">
                  <c:v>0.20150000000000001</c:v>
                </c:pt>
                <c:pt idx="249">
                  <c:v>0.1951</c:v>
                </c:pt>
                <c:pt idx="250">
                  <c:v>0.20660000000000001</c:v>
                </c:pt>
                <c:pt idx="251">
                  <c:v>0.18950000000000003</c:v>
                </c:pt>
                <c:pt idx="252">
                  <c:v>0.20090000000000002</c:v>
                </c:pt>
                <c:pt idx="253">
                  <c:v>0.19900000000000001</c:v>
                </c:pt>
              </c:numCache>
            </c:numRef>
          </c:val>
        </c:ser>
        <c:dLbls/>
        <c:axId val="87829504"/>
        <c:axId val="87847680"/>
      </c:areaChart>
      <c:dateAx>
        <c:axId val="87829504"/>
        <c:scaling>
          <c:orientation val="minMax"/>
        </c:scaling>
        <c:axPos val="b"/>
        <c:numFmt formatCode="m/d/yy" sourceLinked="1"/>
        <c:tickLblPos val="nextTo"/>
        <c:crossAx val="87847680"/>
        <c:crosses val="autoZero"/>
        <c:auto val="1"/>
        <c:lblOffset val="100"/>
        <c:baseTimeUnit val="days"/>
      </c:dateAx>
      <c:valAx>
        <c:axId val="87847680"/>
        <c:scaling>
          <c:orientation val="minMax"/>
        </c:scaling>
        <c:axPos val="l"/>
        <c:majorGridlines/>
        <c:numFmt formatCode="0.0%" sourceLinked="1"/>
        <c:tickLblPos val="nextTo"/>
        <c:crossAx val="87829504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Sheet1!$A$10:$A$1366</c:f>
              <c:numCache>
                <c:formatCode>m/d/yy</c:formatCode>
                <c:ptCount val="1357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</c:numCache>
            </c:numRef>
          </c:cat>
          <c:val>
            <c:numRef>
              <c:f>Sheet1!$B$10:$B$1366</c:f>
              <c:numCache>
                <c:formatCode>0.00%</c:formatCode>
                <c:ptCount val="1357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</c:numCache>
            </c:numRef>
          </c:val>
        </c:ser>
        <c:dLbls/>
        <c:axId val="87873024"/>
        <c:axId val="87874560"/>
      </c:areaChart>
      <c:dateAx>
        <c:axId val="87873024"/>
        <c:scaling>
          <c:orientation val="minMax"/>
        </c:scaling>
        <c:axPos val="b"/>
        <c:numFmt formatCode="m/d/yy" sourceLinked="1"/>
        <c:tickLblPos val="nextTo"/>
        <c:crossAx val="87874560"/>
        <c:crosses val="autoZero"/>
        <c:auto val="1"/>
        <c:lblOffset val="100"/>
        <c:baseTimeUnit val="days"/>
      </c:dateAx>
      <c:valAx>
        <c:axId val="87874560"/>
        <c:scaling>
          <c:orientation val="minMax"/>
        </c:scaling>
        <c:axPos val="l"/>
        <c:majorGridlines/>
        <c:numFmt formatCode="0.00%" sourceLinked="1"/>
        <c:tickLblPos val="nextTo"/>
        <c:crossAx val="87873024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“Will She, or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Won’t She?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CA, June 8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-1x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1752600"/>
            <a:ext cx="4585154" cy="305676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Outlook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Sidelines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8229600" cy="528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*May nonfarm payroll kills off any chance of a rate rise this month triggering global “RISK ON” rally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 rate rise stops the upside momentum of the dollar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Continuing supply disruptions keep oil going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, $60 by yearend is now on the table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*US stocks testing the two year ceiling, but will fail a few more times</a:t>
            </a: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*Bonds still trading at a high range, but are begging to breakout to the upside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 rate rise takes gold off the floor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*Rotten weather finally gives life to the ags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*Weak copper prices show that China still doesn’t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have the green light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38862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Yikes!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6-08 at 7.39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2286000"/>
            <a:ext cx="47625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2680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838200" y="76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600200"/>
            <a:ext cx="69342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/>
              <a:t>Buys:</a:t>
            </a:r>
          </a:p>
          <a:p>
            <a:endParaRPr lang="en-US" sz="1800" b="1" dirty="0"/>
          </a:p>
          <a:p>
            <a:r>
              <a:rPr lang="is-IS" sz="1800" b="1" dirty="0"/>
              <a:t>Facebook (FB)                </a:t>
            </a:r>
            <a:r>
              <a:rPr lang="is-IS" sz="1800" b="1" dirty="0" smtClean="0"/>
              <a:t>     </a:t>
            </a:r>
            <a:r>
              <a:rPr lang="is-IS" sz="1800" b="1" dirty="0"/>
              <a:t>  $109        Target to $120</a:t>
            </a:r>
          </a:p>
          <a:p>
            <a:r>
              <a:rPr lang="is-IS" sz="1800" b="1" dirty="0"/>
              <a:t>Amazon.com (AMZN)            </a:t>
            </a:r>
            <a:r>
              <a:rPr lang="is-IS" sz="1800" b="1" dirty="0" smtClean="0"/>
              <a:t>$</a:t>
            </a:r>
            <a:r>
              <a:rPr lang="is-IS" sz="1800" b="1" dirty="0"/>
              <a:t>688        Target to $750</a:t>
            </a:r>
          </a:p>
          <a:p>
            <a:r>
              <a:rPr lang="is-IS" sz="1800" b="1" dirty="0"/>
              <a:t>CF Industries (CF)         </a:t>
            </a:r>
            <a:r>
              <a:rPr lang="is-IS" sz="1800" b="1" dirty="0" smtClean="0"/>
              <a:t>        $</a:t>
            </a:r>
            <a:r>
              <a:rPr lang="is-IS" sz="1800" b="1" dirty="0"/>
              <a:t>29      </a:t>
            </a:r>
            <a:r>
              <a:rPr lang="is-IS" sz="1800" b="1" dirty="0" smtClean="0"/>
              <a:t>    Target </a:t>
            </a:r>
            <a:r>
              <a:rPr lang="is-IS" sz="1800" b="1" dirty="0"/>
              <a:t>to $36</a:t>
            </a:r>
          </a:p>
          <a:p>
            <a:r>
              <a:rPr lang="is-IS" sz="1800" b="1" dirty="0"/>
              <a:t>Alphabet (GOOGL)               </a:t>
            </a:r>
            <a:r>
              <a:rPr lang="is-IS" sz="1800" b="1" dirty="0" smtClean="0"/>
              <a:t> </a:t>
            </a:r>
            <a:r>
              <a:rPr lang="is-IS" sz="1800" b="1" dirty="0"/>
              <a:t>$718       </a:t>
            </a:r>
            <a:r>
              <a:rPr lang="is-IS" sz="1800" b="1" dirty="0" smtClean="0"/>
              <a:t> </a:t>
            </a:r>
            <a:r>
              <a:rPr lang="is-IS" sz="1800" b="1" dirty="0"/>
              <a:t>Target to $740</a:t>
            </a:r>
          </a:p>
          <a:p>
            <a:r>
              <a:rPr lang="is-IS" sz="1800" b="1" dirty="0"/>
              <a:t>Broadcom Ltd (AVGO)          </a:t>
            </a:r>
            <a:r>
              <a:rPr lang="is-IS" sz="1800" b="1" dirty="0" smtClean="0"/>
              <a:t>$</a:t>
            </a:r>
            <a:r>
              <a:rPr lang="is-IS" sz="1800" b="1" dirty="0"/>
              <a:t>158        Target to $169</a:t>
            </a:r>
          </a:p>
          <a:p>
            <a:r>
              <a:rPr lang="is-IS" sz="1800" b="1" dirty="0"/>
              <a:t>First Solar Inc. (FSLR)           </a:t>
            </a:r>
            <a:r>
              <a:rPr lang="is-IS" sz="1800" b="1" dirty="0" smtClean="0"/>
              <a:t>$</a:t>
            </a:r>
            <a:r>
              <a:rPr lang="is-IS" sz="1800" b="1" dirty="0"/>
              <a:t>50       </a:t>
            </a:r>
            <a:r>
              <a:rPr lang="is-IS" sz="1800" b="1" dirty="0" smtClean="0"/>
              <a:t>   </a:t>
            </a:r>
            <a:r>
              <a:rPr lang="is-IS" sz="1800" b="1" dirty="0"/>
              <a:t>Target to $68</a:t>
            </a:r>
          </a:p>
          <a:p>
            <a:endParaRPr lang="is-IS" sz="1800" b="1" dirty="0"/>
          </a:p>
          <a:p>
            <a:r>
              <a:rPr lang="en-US" sz="1800" b="1" u="sng" dirty="0"/>
              <a:t>Sells:</a:t>
            </a:r>
          </a:p>
          <a:p>
            <a:endParaRPr lang="en-US" sz="1800" b="1" dirty="0"/>
          </a:p>
          <a:p>
            <a:r>
              <a:rPr lang="is-IS" sz="1800" b="1" dirty="0"/>
              <a:t>Chipotle Mexican (CMG)      </a:t>
            </a:r>
            <a:r>
              <a:rPr lang="is-IS" sz="1800" b="1" dirty="0" smtClean="0"/>
              <a:t> </a:t>
            </a:r>
            <a:r>
              <a:rPr lang="is-IS" sz="1800" b="1" dirty="0"/>
              <a:t>$438        </a:t>
            </a:r>
            <a:r>
              <a:rPr lang="is-IS" sz="1800" b="1" dirty="0" smtClean="0"/>
              <a:t> Target </a:t>
            </a:r>
            <a:r>
              <a:rPr lang="is-IS" sz="1800" b="1" dirty="0"/>
              <a:t>to $375</a:t>
            </a:r>
          </a:p>
          <a:p>
            <a:r>
              <a:rPr lang="is-IS" sz="1800" b="1" dirty="0"/>
              <a:t>Stamps.com (STMP)          </a:t>
            </a:r>
            <a:r>
              <a:rPr lang="is-IS" sz="1800" b="1" dirty="0" smtClean="0"/>
              <a:t>  </a:t>
            </a:r>
            <a:r>
              <a:rPr lang="is-IS" sz="1800" b="1" dirty="0"/>
              <a:t>  $94         </a:t>
            </a:r>
            <a:r>
              <a:rPr lang="is-IS" sz="1800" b="1" dirty="0" smtClean="0"/>
              <a:t>  </a:t>
            </a:r>
            <a:r>
              <a:rPr lang="is-IS" sz="1800" b="1" dirty="0"/>
              <a:t>Target to $81</a:t>
            </a:r>
          </a:p>
          <a:p>
            <a:r>
              <a:rPr lang="is-IS" sz="1800" b="1" dirty="0"/>
              <a:t>Buffalo Wild Wings (BWLD)  </a:t>
            </a:r>
            <a:r>
              <a:rPr lang="is-IS" sz="1800" b="1" dirty="0" smtClean="0"/>
              <a:t>$</a:t>
            </a:r>
            <a:r>
              <a:rPr lang="is-IS" sz="1800" b="1" dirty="0"/>
              <a:t>150       </a:t>
            </a:r>
            <a:r>
              <a:rPr lang="is-IS" sz="1800" b="1" dirty="0" smtClean="0"/>
              <a:t>  </a:t>
            </a:r>
            <a:r>
              <a:rPr lang="is-IS" sz="1800" b="1" dirty="0"/>
              <a:t>Target to $138</a:t>
            </a:r>
          </a:p>
          <a:p>
            <a:r>
              <a:rPr lang="is-IS" sz="1800" b="1" dirty="0"/>
              <a:t>Walt Disney Co. (DIS)             </a:t>
            </a:r>
            <a:r>
              <a:rPr lang="is-IS" sz="1800" b="1" dirty="0" smtClean="0"/>
              <a:t>$</a:t>
            </a:r>
            <a:r>
              <a:rPr lang="is-IS" sz="1800" b="1" dirty="0"/>
              <a:t>98        </a:t>
            </a:r>
            <a:r>
              <a:rPr lang="is-IS" sz="1800" b="1" dirty="0" smtClean="0"/>
              <a:t>  Target </a:t>
            </a:r>
            <a:r>
              <a:rPr lang="is-IS" sz="1800" b="1" dirty="0"/>
              <a:t>to $85</a:t>
            </a:r>
          </a:p>
          <a:p>
            <a:r>
              <a:rPr lang="is-IS" sz="1800" b="1" dirty="0"/>
              <a:t>Boeing Co. (BA)            </a:t>
            </a:r>
            <a:r>
              <a:rPr lang="is-IS" sz="1800" b="1" dirty="0" smtClean="0"/>
              <a:t>          $</a:t>
            </a:r>
            <a:r>
              <a:rPr lang="is-IS" sz="1800" b="1" dirty="0"/>
              <a:t>133        </a:t>
            </a:r>
            <a:r>
              <a:rPr lang="is-IS" sz="1800" b="1" dirty="0" smtClean="0"/>
              <a:t>Target </a:t>
            </a:r>
            <a:r>
              <a:rPr lang="is-IS" sz="1800" b="1" dirty="0"/>
              <a:t>to $119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Again, Off Again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*Worst nonfarm payroll in 6 years reverses all trends and puts the Fed rate rise in doubt</a:t>
            </a: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*Q1 GDP revised up from +0.50% to a warmer 0.80%, US April Durable Goods up a strong +3.4%, but May car sales were disastrous, with GM -25%, Ford down -18%, Fed Beige Book says economic is anemic at best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*No news from China is good news</a:t>
            </a: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*Weak Markit 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urchasing  Managers Report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shows Japan going back into the tank thanks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to earthquakes, planned consumption tax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postponed for 2 years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*Oil stalling here, but pain trade is still to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 the upside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*Next to come is a “RISK ON” global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synchronized growth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in H2 2016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now that the US Q1 mini recession is behind us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7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on-off-swit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3124200"/>
            <a:ext cx="2953820" cy="2628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Here’s Your Next International Crisis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-venezuela-foreign-exchange-reser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371600"/>
            <a:ext cx="818029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6195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-1,000 to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67,000-Lowest since 1973!</a:t>
            </a:r>
            <a:b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Screen Shot 2016-06-07 at 3.0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447800"/>
            <a:ext cx="7110841" cy="51802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to the Races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533400" y="8382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*Awful May Nonfarm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payroll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puts Fed rate rise on pause,  causes bonds to rocket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across the boat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*One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good global “RISK OFF” move and bonds take a run at new all times highs in prices, lows in 10 year Treasury yields at 1.36%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*JGB’s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rally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-0.11%, German bunds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0.07%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*Emerging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market debt revives on no rate rise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”RISK ON” sends junk bonds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(HYG)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to new year highs</a:t>
            </a:r>
            <a:endParaRPr lang="en-US" sz="22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Horse-Racing---Southwell--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4114800"/>
            <a:ext cx="4191000" cy="2514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1.70%</a:t>
            </a:r>
            <a:br>
              <a:rPr lang="en-US" sz="2400" dirty="0" smtClean="0"/>
            </a:br>
            <a:r>
              <a:rPr lang="en-US" sz="1800" dirty="0" smtClean="0"/>
              <a:t>Trading the Range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ETF (TLT) 1.70%</a:t>
            </a:r>
            <a:br>
              <a:rPr lang="en-US" sz="2400" dirty="0" smtClean="0"/>
            </a:br>
            <a:r>
              <a:rPr lang="en-US" sz="2000" dirty="0" smtClean="0"/>
              <a:t>took profits on long 6/$124-$127 vertical bull call spread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6.68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Indicator-”RISK ON” means new highs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371600"/>
            <a:ext cx="6756400" cy="51155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smtClean="0">
                <a:ea typeface="ＭＳ Ｐゴシック" charset="-128"/>
                <a:cs typeface="ＭＳ Ｐゴシック" charset="-128"/>
              </a:rPr>
            </a:br>
            <a:r>
              <a:rPr lang="en-US" sz="280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1905000"/>
            <a:ext cx="2278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London, England </a:t>
            </a:r>
            <a:br>
              <a:rPr lang="en-US" sz="2000" b="1" dirty="0" smtClean="0"/>
            </a:br>
            <a:r>
              <a:rPr lang="en-US" sz="2000" b="1" dirty="0" smtClean="0"/>
              <a:t>June 20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895600"/>
            <a:ext cx="3797300" cy="28449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71535" y="1905000"/>
            <a:ext cx="1787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Dublin, Ireland</a:t>
            </a:r>
            <a:br>
              <a:rPr lang="en-US" sz="1800" b="1" dirty="0" smtClean="0"/>
            </a:br>
            <a:r>
              <a:rPr lang="en-US" sz="1800" b="1" dirty="0" smtClean="0"/>
              <a:t>June 29</a:t>
            </a:r>
            <a:endParaRPr lang="en-US" sz="1800" b="1" dirty="0"/>
          </a:p>
        </p:txBody>
      </p:sp>
      <p:pic>
        <p:nvPicPr>
          <p:cNvPr id="3" name="Picture 2" descr="t1larg.dublin.g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5770" y="2895600"/>
            <a:ext cx="460586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0875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)-Not Yet the Big Trade of 2016?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“BUY” Territory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19200"/>
            <a:ext cx="7044906" cy="5334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2192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1.31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716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-Party On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*No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interest rate rise brings “RISK ON” for stocks and new 2016 highs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*But with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tocks at top of 2 year range with decade high valuations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approaching</a:t>
            </a: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X multiple, the upside is limited.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Rotation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from growth to value stocks continues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*When the dollar is weak you stay away from stocks, as weak foreign earnings drag on multinational earnings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*Shorts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all gone now, but no one wants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to play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on the long side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*Short squeeze in pressing hedge funds to cover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*Now that  “Sell in May” is gone, do we get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the June swoon?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34082e76b0c822af_shutterstock_107906033.xxxlarge_2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3429000"/>
            <a:ext cx="4015485" cy="267829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6/$210-$215, took profits on long 6/$212-$217</a:t>
            </a: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Topping Out Too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43000"/>
            <a:ext cx="6654800" cy="503863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Challenging the Highs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430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430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the Bottom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Sector SPDR (XLK), (ROM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(AAPL), (MSFT),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(VZ), (T), (FB), (IBM)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066800"/>
            <a:ext cx="6558472" cy="4965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smtClean="0">
                <a:ea typeface="ＭＳ Ｐゴシック" charset="-128"/>
                <a:cs typeface="ＭＳ Ｐゴシック" charset="-128"/>
              </a:rPr>
            </a:br>
            <a:r>
              <a:rPr lang="en-US" sz="280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1905000"/>
            <a:ext cx="2480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Dubrovnik, Croatia </a:t>
            </a:r>
            <a:br>
              <a:rPr lang="en-US" sz="2000" b="1" dirty="0" smtClean="0"/>
            </a:br>
            <a:r>
              <a:rPr lang="en-US" sz="2000" b="1" dirty="0" smtClean="0"/>
              <a:t>July 7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684404" y="1905000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Florence, Italy</a:t>
            </a:r>
            <a:br>
              <a:rPr lang="en-US" sz="1800" b="1" dirty="0" smtClean="0"/>
            </a:br>
            <a:r>
              <a:rPr lang="en-US" sz="1800" b="1" dirty="0" smtClean="0"/>
              <a:t>July </a:t>
            </a:r>
            <a:r>
              <a:rPr lang="en-US" sz="1800" b="1" dirty="0"/>
              <a:t>9</a:t>
            </a:r>
          </a:p>
        </p:txBody>
      </p:sp>
      <p:pic>
        <p:nvPicPr>
          <p:cNvPr id="3" name="Picture 2" descr="dubrovnik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3048000"/>
            <a:ext cx="4741334" cy="2667000"/>
          </a:xfrm>
          <a:prstGeom prst="rect">
            <a:avLst/>
          </a:prstGeom>
        </p:spPr>
      </p:pic>
      <p:pic>
        <p:nvPicPr>
          <p:cNvPr id="4" name="Picture 3" descr="duomo-santa-maria-del-fiore-cathedral-florence-italy.jpg.rend.tccom.1280.960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3048000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641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Dips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waiting for the next real catalyst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“Buffet Put Option” kicks in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$1 billion purchase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Disappointment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creates an entry point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95400"/>
            <a:ext cx="6807200" cy="51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 Wreck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creates an entry point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7037537" cy="532842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XTN)-Another Dow Mainstay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(DAL),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47800"/>
            <a:ext cx="6558472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71600"/>
            <a:ext cx="6961037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Political Football in 2016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big Fed Assist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 interest rates mean lower bank stocks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35529"/>
            <a:ext cx="7040113" cy="53303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7264400" cy="5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entry point setting up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6659113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smtClean="0">
                <a:ea typeface="ＭＳ Ｐゴシック" charset="-128"/>
                <a:cs typeface="ＭＳ Ｐゴシック" charset="-128"/>
              </a:rPr>
            </a:br>
            <a:r>
              <a:rPr lang="en-US" sz="280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1905000"/>
            <a:ext cx="26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Zermatt, Switzerland </a:t>
            </a:r>
            <a:br>
              <a:rPr lang="en-US" sz="2000" b="1" dirty="0" smtClean="0"/>
            </a:br>
            <a:r>
              <a:rPr lang="en-US" sz="2000" b="1" dirty="0" smtClean="0"/>
              <a:t>July 22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47034" y="1905000"/>
            <a:ext cx="2436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Basel, Switzerland</a:t>
            </a:r>
            <a:br>
              <a:rPr lang="en-US" sz="2000" b="1" dirty="0" smtClean="0"/>
            </a:br>
            <a:r>
              <a:rPr lang="en-US" sz="2000" b="1" dirty="0" smtClean="0"/>
              <a:t>July 27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00400"/>
            <a:ext cx="3632200" cy="3124200"/>
          </a:xfrm>
          <a:prstGeom prst="rect">
            <a:avLst/>
          </a:prstGeom>
        </p:spPr>
      </p:pic>
      <p:pic>
        <p:nvPicPr>
          <p:cNvPr id="6" name="Picture 5" descr="650x365_basel_winter_650x365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5660" y="3276600"/>
            <a:ext cx="461375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2136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478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European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Capped by strong euro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716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Yen Problem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71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Bad Boy Market and font of volatility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954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43000"/>
            <a:ext cx="6562859" cy="49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-Dollar Deflates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006474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*Dovish Yellen talk deflates the dollar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*Japan cancels 2017 consumption tax hike, Yen rockets, gets a second leg from fading Fed rate rise hopes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*Chinese Yuan grinds down, as engineered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by the government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*”Brexit” polls still running even,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but should favor staying in the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referendum run up, causing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short covering rally in the pound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ommodities rally revives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the Aussie (FXA) and Loonie (FXC)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ad-deflated-balloon-obama-suppor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3352800"/>
            <a:ext cx="3934673" cy="284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 Top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6/$94-$91 vertical bear put spread-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days to expiration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716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Short Covering Ahead of June 23 Referendum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71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“Brexit” fears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Weight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5/$113-$116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FXC)-Strong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Dollar and Alberta Fires Hurt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Big Profits in Dire Market Conditions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239000" cy="4373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6.42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+1.27%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Final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MTD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-0.06% 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+5.53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25.80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201.81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all-time high</a:t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37.25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71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15088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659113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 Rallies on Weakening Economy Rolling Over?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Levitating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1430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*OPEC Vienna meeting falls flat, nothing accomplished, not production ceilings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 No one wants to chase oil at a one year high, but no one wants to sell short either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*At 94 million barrels a day, the world is structurally still producing 2 million b/d more than it needs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*However, temporary supply disruptions of 3.5 million b/d in Canada, Libya, Nigeria, and Venezuela keeping prices high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/>
              <a:t>*$50 is a sweet spot that allows smaller producers to stay in business, buy cheap enough to keep the global economy growing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*Stronger US dollar still weighing on prices,</a:t>
            </a:r>
            <a:br>
              <a:rPr lang="en-US" sz="1600" dirty="0" smtClean="0"/>
            </a:br>
            <a:r>
              <a:rPr lang="en-US" sz="1600" dirty="0" smtClean="0"/>
              <a:t>US </a:t>
            </a:r>
            <a:r>
              <a:rPr lang="en-US" sz="1600" smtClean="0"/>
              <a:t>rig count up 9 to 325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*Oil could stay in a $40-$60 range for a long time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*Energy stocks have already discounted the</a:t>
            </a:r>
            <a:br>
              <a:rPr lang="en-US" sz="1600" dirty="0" smtClean="0"/>
            </a:br>
            <a:r>
              <a:rPr lang="en-US" sz="1600" dirty="0" smtClean="0"/>
              <a:t>rise to $60, so stay away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4391205"/>
            <a:ext cx="3431131" cy="23143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-Topping Out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90600"/>
            <a:ext cx="7264400" cy="5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5/$$11.50-$12.50 vertical bear put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906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-9.08% Yield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)-love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dividend!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906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Conoco Phillips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Buffet Favorite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090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70821" y="304800"/>
            <a:ext cx="426270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Running a small  Short Dated  Book</a:t>
            </a:r>
            <a:br>
              <a:rPr lang="en-US" sz="2000" dirty="0" smtClean="0"/>
            </a:br>
            <a:r>
              <a:rPr lang="en-US" sz="2000" dirty="0" smtClean="0"/>
              <a:t>on a strong dollar move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2133600"/>
            <a:ext cx="2847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Expiration P&amp;L </a:t>
            </a:r>
            <a:br>
              <a:rPr lang="en-US" sz="2400" b="1" dirty="0" smtClean="0"/>
            </a:br>
            <a:r>
              <a:rPr lang="en-US" sz="2400" b="1" dirty="0" smtClean="0"/>
              <a:t>7.17% YTD</a:t>
            </a:r>
            <a:endParaRPr lang="en-US" sz="24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4333347"/>
              </p:ext>
            </p:extLst>
          </p:nvPr>
        </p:nvGraphicFramePr>
        <p:xfrm>
          <a:off x="5334000" y="3048000"/>
          <a:ext cx="3533775" cy="353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7990129"/>
              </p:ext>
            </p:extLst>
          </p:nvPr>
        </p:nvGraphicFramePr>
        <p:xfrm>
          <a:off x="914400" y="1676400"/>
          <a:ext cx="3342860" cy="4525971"/>
        </p:xfrm>
        <a:graphic>
          <a:graphicData uri="http://schemas.openxmlformats.org/drawingml/2006/table">
            <a:tbl>
              <a:tblPr/>
              <a:tblGrid>
                <a:gridCol w="2580593"/>
                <a:gridCol w="762267"/>
              </a:tblGrid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Class Breakdown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Adjusted Basis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(FXY) 6/$91-$94 put spread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Headed for Negative Prices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Copper-The Bottom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In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 Revival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*Prospect of an imminent Fed rates rise diminishes, brings gold back to life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*All other low interest rate plays, like utilities, recover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*Indian jewelers, among the world’s largest buyers, find themselves with larger than usual inventories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*Comex speculative futures positions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have rapidly pared down, reducing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long overhang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*Everything now hangs on the Fed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June 15 move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AEAAQAAAAAAAAbYAAAAJDdkZTliYzUzLTFhOWItNGY0MC04NmJiLTQ2MTdkYTZmMzEzM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5093" y="4191000"/>
            <a:ext cx="3856101" cy="220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 aside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the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/$109-$112 vertical bull call spread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5/$115-$118 call spread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906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144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Gold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Effect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90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948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954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Finally!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5334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*Long</a:t>
            </a:r>
            <a:r>
              <a:rPr lang="en-US" sz="1800" i="0" u="none" strike="noStrike" cap="none" dirty="0" smtClean="0">
                <a:sym typeface="Arial"/>
              </a:rPr>
              <a:t> awaited rotten weather finally causes </a:t>
            </a:r>
            <a:r>
              <a:rPr lang="en-US" sz="1800" dirty="0"/>
              <a:t>A</a:t>
            </a:r>
            <a:r>
              <a:rPr lang="en-US" sz="1800" i="0" u="none" strike="noStrike" cap="none" dirty="0" smtClean="0">
                <a:sym typeface="Arial"/>
              </a:rPr>
              <a:t>g prices to surge across the board</a:t>
            </a: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*Monster</a:t>
            </a:r>
            <a:r>
              <a:rPr lang="en-US" sz="1800" i="0" u="none" strike="noStrike" cap="none" dirty="0" smtClean="0">
                <a:sym typeface="Arial"/>
              </a:rPr>
              <a:t> storms hit Texas and Oklahoma, dropping 20 inches in a weekend</a:t>
            </a: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*Dollar collapse gives further boost</a:t>
            </a: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*My main job here is to keep traders</a:t>
            </a:r>
            <a:br>
              <a:rPr lang="en-US" sz="1800" dirty="0" smtClean="0"/>
            </a:br>
            <a:r>
              <a:rPr lang="en-US" sz="1800" dirty="0" smtClean="0"/>
              <a:t>away from this sector this year</a:t>
            </a:r>
            <a:br>
              <a:rPr lang="en-US" sz="1800" dirty="0" smtClean="0"/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tdy_shamlian_flood_150527.nbcnews-ux-1080-6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3276600"/>
            <a:ext cx="4225925" cy="23763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Staying in Cash Until the Fed Decision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*In May, I made a big bet that a strong dollar would drive all trades and I won.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/>
              <a:t>*Then markets became irrational, and I gave a chunk back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/>
              <a:t>*In June, I’ve pulled out of the market awaiting the Fed’s June 15 interest rate decision</a:t>
            </a:r>
            <a:br>
              <a:rPr lang="en-US" sz="20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*That means running a flat</a:t>
            </a:r>
            <a:r>
              <a:rPr lang="en-US" sz="1800" dirty="0"/>
              <a:t> </a:t>
            </a:r>
            <a:r>
              <a:rPr lang="en-US" sz="1800" dirty="0" smtClean="0"/>
              <a:t>book into June 15, and the kneejerk reactions that will follow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*Then wait for a soft pitch, a great entry point for a low risk,</a:t>
            </a:r>
            <a:br>
              <a:rPr lang="en-US" sz="1800" dirty="0" smtClean="0"/>
            </a:br>
            <a:r>
              <a:rPr lang="en-US" sz="1800" dirty="0" smtClean="0"/>
              <a:t>high return trade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*Use the tech and biotech wrecks to get into good</a:t>
            </a:r>
            <a:br>
              <a:rPr lang="en-US" sz="1800" dirty="0" smtClean="0"/>
            </a:br>
            <a:r>
              <a:rPr lang="en-US" sz="1800" dirty="0" smtClean="0"/>
              <a:t> long term positions over the summer</a:t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3124" y="4572000"/>
            <a:ext cx="1573269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5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Recovery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Squeeze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906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Fire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09670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Commodities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ETF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DBA)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274637"/>
            <a:ext cx="8229600" cy="71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Ticking Along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381000" y="7620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*30 year fixed rate loans approaching new all time lows, giving support to the market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*In Europe, 5 year 5/1 ARMS can now be had for 1.8%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*Subprime and “doc lite” loans making a comeback, Wells Fargo launches 3% down loan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*Recent mortgage applications drop 4.1% on lack of inventory, which is down 3.6% YOY, with Portland, Kansas City, and Dallas the worst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*Homebuilder stocks all beat forecasts, stocks rise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March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Case Shiller S&amp;P 500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National index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continues upward grind, January +5.0%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w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553" y="4038600"/>
            <a:ext cx="3578799" cy="238353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Seattle, Denver, Portland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16-04-26 at 12.55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390888"/>
            <a:ext cx="7711847" cy="51338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stand aside-wait for a big dip to buy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buy dips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, trading range until June 17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 long term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stand aside on rate rise risk</a:t>
            </a:r>
            <a:b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 short spikes over $25, buy dips to $12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685800" y="11430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go to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“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LUNCHES,” 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then</a:t>
            </a:r>
            <a:b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desired country and city</a:t>
            </a:r>
            <a:b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Dubrovnik, Croatia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1371600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066800" y="457200"/>
            <a:ext cx="67818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19.90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37895248"/>
              </p:ext>
            </p:extLst>
          </p:nvPr>
        </p:nvGraphicFramePr>
        <p:xfrm>
          <a:off x="914400" y="1447800"/>
          <a:ext cx="7696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+35.82%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8872481"/>
              </p:ext>
            </p:extLst>
          </p:nvPr>
        </p:nvGraphicFramePr>
        <p:xfrm>
          <a:off x="914400" y="1524000"/>
          <a:ext cx="7696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11413</TotalTime>
  <Words>615</Words>
  <Application>Microsoft Office PowerPoint</Application>
  <PresentationFormat>On-screen Show (4:3)</PresentationFormat>
  <Paragraphs>129</Paragraphs>
  <Slides>78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The Mad Hedge Fund Trader “Will She, or Won’t She?”</vt:lpstr>
      <vt:lpstr>MHFT Global Strategy Luncheons Buy tickets at www.madhedgefundtrader.com </vt:lpstr>
      <vt:lpstr>MHFT Global Strategy Luncheons Buy tickets at www.madhedgefundtrader.com </vt:lpstr>
      <vt:lpstr>MHFT Global Strategy Luncheons Buy tickets at www.madhedgefundtrader.com </vt:lpstr>
      <vt:lpstr>Trade Alert Performance Making Big Profits in Dire Market Conditions</vt:lpstr>
      <vt:lpstr>Slide 5</vt:lpstr>
      <vt:lpstr> The Method to My Madness Staying in Cash Until the Fed Decision </vt:lpstr>
      <vt:lpstr>Paid Subscriber Trailing 12 Month Audited Return +19.90%</vt:lpstr>
      <vt:lpstr>Slide 8</vt:lpstr>
      <vt:lpstr>Short Term Strategy Outlook-On the Sidelines</vt:lpstr>
      <vt:lpstr>Yikes!</vt:lpstr>
      <vt:lpstr>  The Bill Davis View A $1,500 Upgrade for the Mad Day Trader Service </vt:lpstr>
      <vt:lpstr>The Global Economy-On Again, Off Again</vt:lpstr>
      <vt:lpstr>Here’s Your Next International Crisis</vt:lpstr>
      <vt:lpstr>Weekly Jobless Claims –The Most Important Statistic  -1,000 to 267,000-Lowest since 1973! The Downtrend Lives!-Show Me the Recession!</vt:lpstr>
      <vt:lpstr>Bonds-Off to the Races</vt:lpstr>
      <vt:lpstr>Ten Year Treasury Yield ($TNX) 1.70% Trading the Range</vt:lpstr>
      <vt:lpstr>Ten Year Treasury ETF (TLT) 1.70% took profits on long 6/$124-$127 vertical bull call spread </vt:lpstr>
      <vt:lpstr>Junk Bonds (HYG) 6.68% Yield A Great Risk Coincident Indicator-”RISK ON” means new highs</vt:lpstr>
      <vt:lpstr>2X Short Treasuries (TBT)-Not Yet the Big Trade of 2016? Back in “BUY” Territory </vt:lpstr>
      <vt:lpstr>Emerging Market Debt (ELD) 5.81% Yield-  </vt:lpstr>
      <vt:lpstr>Municipal Bonds (MUB)-1.31% yield-New High  Mix of AAA, AA, and A rated bonds-flight to safety</vt:lpstr>
      <vt:lpstr>Stocks-Party On</vt:lpstr>
      <vt:lpstr>S&amp;P 500-  stopped out of 6/$210-$215, took profits on long 6/$212-$217</vt:lpstr>
      <vt:lpstr> Dow Average-Topping Out Too </vt:lpstr>
      <vt:lpstr> Russell 2000 (IWM)-Challenging the Highs </vt:lpstr>
      <vt:lpstr>NASDAQ (QQQ)-</vt:lpstr>
      <vt:lpstr>(VIX)-Back to the Bottom</vt:lpstr>
      <vt:lpstr>Technology Sector SPDR (XLK), (ROM) (AAPL), (MSFT), (VZ), (T), (FB), (IBM)  </vt:lpstr>
      <vt:lpstr>Apple (AAPL) –Buy the Dips Back to waiting for the next real catalyst-the iPhone 7 The “Buffet Put Option” kicks in with $1 billion purchase</vt:lpstr>
      <vt:lpstr>Microsoft (MSFT) Disappointment creates an entry point</vt:lpstr>
      <vt:lpstr>Facebook (FB) Tech Wreck creates an entry point</vt:lpstr>
      <vt:lpstr>Industrials Sector SPDR (XLI)-Dow Mainstay (GE), (MMM), (UNP), (UTX), (BA), (HON)</vt:lpstr>
      <vt:lpstr>Transports Sector SPDR (XTN)-Another Dow Mainstay (ALGT),  (ALK), (JBLU), (LUV), (CHRW), (DAL), </vt:lpstr>
      <vt:lpstr>Health Care Sector SPDR (XLV), (RXL) (JNJ), (PFE), (MRK), (GILD), (ACT), (AMGN)</vt:lpstr>
      <vt:lpstr>Biotech iShares (IBB)-A Political Football in 2016 </vt:lpstr>
      <vt:lpstr>Financial Select SPDR (XLF)-A big Fed Assist lower interest rates mean lower bank stocks (BLK/B), (WFC), (JPM), (BAC), (C), (GS) </vt:lpstr>
      <vt:lpstr>KRE Regional Bank ETF (KRE)-   </vt:lpstr>
      <vt:lpstr>Palo Alto Networks (PANW)- another entry point setting up </vt:lpstr>
      <vt:lpstr>Consumer Discretionary SPDR (XLY) (DIS), (AMZN), (HD), (CMCSA), (MCD), (SBUX) A Major Leader of the Rally</vt:lpstr>
      <vt:lpstr>Europe Hedged Equity (HEDJ)-Hedged European Equity Capped by strong euro</vt:lpstr>
      <vt:lpstr>Japan (DXJ)-Hedged Japan Equity Strong Yen Problem</vt:lpstr>
      <vt:lpstr> China ($SSEC)- The Bad Boy Market and font of volatility</vt:lpstr>
      <vt:lpstr> Emerging Markets (EEM)- </vt:lpstr>
      <vt:lpstr>Foreign Currencies-Dollar Deflates</vt:lpstr>
      <vt:lpstr>Japanese Yen (FXY)-Double Top Long 6/$94-$91 vertical bear put spread-7 days to expiration </vt:lpstr>
      <vt:lpstr>British Pound (FXB)-  Short Covering Ahead of June 23 Referendum   </vt:lpstr>
      <vt:lpstr>   Euro ($XEU), (FXE), (EUO)- “Brexit” fears Dead Weight took profits on long 5/$113-$116 vertical bear put spread </vt:lpstr>
      <vt:lpstr>Canadian Dollar (FXC)-Strong Dollar and Alberta Fires Hurt   </vt:lpstr>
      <vt:lpstr>Emerging Market Currencies (CEW)   </vt:lpstr>
      <vt:lpstr>Chinese Yuan- (CYB)-Sell Rallies on Weakening Economy Rolling Over?</vt:lpstr>
      <vt:lpstr>Energy-Levitating</vt:lpstr>
      <vt:lpstr>Oil-Topping Out</vt:lpstr>
      <vt:lpstr>United States Oil Fund (USO) took profits on long 5/$$11.50-$12.50 vertical bear put spread</vt:lpstr>
      <vt:lpstr>Energy Select Sector SPDR (XLE) (XOM), (CVX), (SLB), (KMI), (EOG), (COP) </vt:lpstr>
      <vt:lpstr>Alerian MLP ETF (AMLP)-9.08% Yield Basket Approach is the Only Safe Play here</vt:lpstr>
      <vt:lpstr>Exxon (XOM)-love that dividend! </vt:lpstr>
      <vt:lpstr>Occidental Petroleum (OXY)-  </vt:lpstr>
      <vt:lpstr>Conoco Phillips (COP)-The Buffet Favorite  </vt:lpstr>
      <vt:lpstr>Natural Gas (UNG)-Headed for Negative Prices</vt:lpstr>
      <vt:lpstr> Copper-The Bottom is In </vt:lpstr>
      <vt:lpstr>Precious Metals-Fed Revival</vt:lpstr>
      <vt:lpstr>Gold (GLD)-Stand aside took profits the 4/$109-$112 vertical bull call spread stopped out of long 5/$115-$118 call spread</vt:lpstr>
      <vt:lpstr>Market Vectors Gold Miners ETF- (GDX) </vt:lpstr>
      <vt:lpstr>Silver (SLV)-</vt:lpstr>
      <vt:lpstr>Silver Miners (SIL)-</vt:lpstr>
      <vt:lpstr>Platinum (PPLT)-The Gold Effect </vt:lpstr>
      <vt:lpstr>Palladium (PALL)-</vt:lpstr>
      <vt:lpstr>Agriculture-Finally!</vt:lpstr>
      <vt:lpstr>(CORN) – Recovery</vt:lpstr>
      <vt:lpstr>(WEAT) Short Squeeze</vt:lpstr>
      <vt:lpstr>(SOYB) On Fire</vt:lpstr>
      <vt:lpstr>Ag Commodities ETF (DBA)-</vt:lpstr>
      <vt:lpstr>Real Estate-Ticking Along</vt:lpstr>
      <vt:lpstr>March S&amp;P 500/Case–Shiller Home Price Index +5.0% YOY, Seattle, Denver, Portland</vt:lpstr>
      <vt:lpstr>US Home Construction Index (ITB) (DHI), (LEN), (PHM), (TOL), (NVR)   </vt:lpstr>
      <vt:lpstr>Trade Sheet So What Do We Do About All This?</vt:lpstr>
      <vt:lpstr> To buy lunch tickets, please go to www.madhedgefundtrader.com , click on “LUNCHES,” and then your desired country and city  Next Strategy Webinar  12:00 EST Wednesday,  July 6, 2016  Dubrovnik, Croatia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Nancy</dc:creator>
  <cp:lastModifiedBy>Nancy Milne</cp:lastModifiedBy>
  <cp:revision>2592</cp:revision>
  <cp:lastPrinted>2015-11-22T19:21:27Z</cp:lastPrinted>
  <dcterms:created xsi:type="dcterms:W3CDTF">2015-02-05T17:12:57Z</dcterms:created>
  <dcterms:modified xsi:type="dcterms:W3CDTF">2016-06-08T17:20:20Z</dcterms:modified>
</cp:coreProperties>
</file>