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79"/>
  </p:notesMasterIdLst>
  <p:sldIdLst>
    <p:sldId id="256" r:id="rId2"/>
    <p:sldId id="591" r:id="rId3"/>
    <p:sldId id="595" r:id="rId4"/>
    <p:sldId id="395" r:id="rId5"/>
    <p:sldId id="593" r:id="rId6"/>
    <p:sldId id="594" r:id="rId7"/>
    <p:sldId id="257" r:id="rId8"/>
    <p:sldId id="548" r:id="rId9"/>
    <p:sldId id="592" r:id="rId10"/>
    <p:sldId id="259" r:id="rId11"/>
    <p:sldId id="260" r:id="rId12"/>
    <p:sldId id="264" r:id="rId13"/>
    <p:sldId id="583" r:id="rId14"/>
    <p:sldId id="265" r:id="rId15"/>
    <p:sldId id="266" r:id="rId16"/>
    <p:sldId id="267" r:id="rId17"/>
    <p:sldId id="268" r:id="rId18"/>
    <p:sldId id="499" r:id="rId19"/>
    <p:sldId id="538" r:id="rId20"/>
    <p:sldId id="272" r:id="rId21"/>
    <p:sldId id="273" r:id="rId22"/>
    <p:sldId id="275" r:id="rId23"/>
    <p:sldId id="276" r:id="rId24"/>
    <p:sldId id="279" r:id="rId25"/>
    <p:sldId id="281" r:id="rId26"/>
    <p:sldId id="282" r:id="rId27"/>
    <p:sldId id="570" r:id="rId28"/>
    <p:sldId id="283" r:id="rId29"/>
    <p:sldId id="285" r:id="rId30"/>
    <p:sldId id="562" r:id="rId31"/>
    <p:sldId id="505" r:id="rId32"/>
    <p:sldId id="563" r:id="rId33"/>
    <p:sldId id="289" r:id="rId34"/>
    <p:sldId id="481" r:id="rId35"/>
    <p:sldId id="290" r:id="rId36"/>
    <p:sldId id="521" r:id="rId37"/>
    <p:sldId id="291" r:id="rId38"/>
    <p:sldId id="528" r:id="rId39"/>
    <p:sldId id="522" r:id="rId40"/>
    <p:sldId id="336" r:id="rId41"/>
    <p:sldId id="295" r:id="rId42"/>
    <p:sldId id="501" r:id="rId43"/>
    <p:sldId id="482" r:id="rId44"/>
    <p:sldId id="539" r:id="rId45"/>
    <p:sldId id="531" r:id="rId46"/>
    <p:sldId id="558" r:id="rId47"/>
    <p:sldId id="532" r:id="rId48"/>
    <p:sldId id="533" r:id="rId49"/>
    <p:sldId id="534" r:id="rId50"/>
    <p:sldId id="546" r:id="rId51"/>
    <p:sldId id="536" r:id="rId52"/>
    <p:sldId id="309" r:id="rId53"/>
    <p:sldId id="388" r:id="rId54"/>
    <p:sldId id="312" r:id="rId55"/>
    <p:sldId id="380" r:id="rId56"/>
    <p:sldId id="529" r:id="rId57"/>
    <p:sldId id="369" r:id="rId58"/>
    <p:sldId id="370" r:id="rId59"/>
    <p:sldId id="313" r:id="rId60"/>
    <p:sldId id="315" r:id="rId61"/>
    <p:sldId id="319" r:id="rId62"/>
    <p:sldId id="320" r:id="rId63"/>
    <p:sldId id="322" r:id="rId64"/>
    <p:sldId id="323" r:id="rId65"/>
    <p:sldId id="324" r:id="rId66"/>
    <p:sldId id="474" r:id="rId67"/>
    <p:sldId id="489" r:id="rId68"/>
    <p:sldId id="587" r:id="rId69"/>
    <p:sldId id="588" r:id="rId70"/>
    <p:sldId id="589" r:id="rId71"/>
    <p:sldId id="590" r:id="rId72"/>
    <p:sldId id="331" r:id="rId73"/>
    <p:sldId id="332" r:id="rId74"/>
    <p:sldId id="586" r:id="rId75"/>
    <p:sldId id="349" r:id="rId76"/>
    <p:sldId id="492" r:id="rId77"/>
    <p:sldId id="335" r:id="rId78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8" autoAdjust="0"/>
    <p:restoredTop sz="94660"/>
  </p:normalViewPr>
  <p:slideViewPr>
    <p:cSldViewPr>
      <p:cViewPr varScale="1">
        <p:scale>
          <a:sx n="82" d="100"/>
          <a:sy n="82" d="100"/>
        </p:scale>
        <p:origin x="-10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6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August:Position%20Sheet%202016081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August:Performance%20%2020160815-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August:Performance%20%2020160815-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>
        <c:manualLayout>
          <c:layoutTarget val="inner"/>
          <c:xMode val="edge"/>
          <c:yMode val="edge"/>
          <c:x val="5.1544981025978605E-2"/>
          <c:y val="1.4134275618374603E-2"/>
          <c:w val="0.82249742002063997"/>
          <c:h val="0.93875147232037726"/>
        </c:manualLayout>
      </c:layout>
      <c:pieChart>
        <c:varyColors val="1"/>
        <c:ser>
          <c:idx val="0"/>
          <c:order val="0"/>
          <c:explosion val="25"/>
          <c:val>
            <c:numRef>
              <c:f>Sheet1!$B$16:$B$23</c:f>
              <c:numCache>
                <c:formatCode>0.00%</c:formatCode>
                <c:ptCount val="8"/>
                <c:pt idx="0">
                  <c:v>0.1</c:v>
                </c:pt>
                <c:pt idx="1">
                  <c:v>0.1</c:v>
                </c:pt>
              </c:numCache>
            </c:numRef>
          </c:val>
        </c:ser>
        <c:dLbls/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Sheet1!$D$1162:$D$1414</c:f>
              <c:numCache>
                <c:formatCode>m/d/yy</c:formatCode>
                <c:ptCount val="253"/>
                <c:pt idx="0">
                  <c:v>42230</c:v>
                </c:pt>
                <c:pt idx="1">
                  <c:v>42233</c:v>
                </c:pt>
                <c:pt idx="2">
                  <c:v>42234</c:v>
                </c:pt>
                <c:pt idx="3">
                  <c:v>42235</c:v>
                </c:pt>
                <c:pt idx="4">
                  <c:v>42236</c:v>
                </c:pt>
                <c:pt idx="5">
                  <c:v>42237</c:v>
                </c:pt>
                <c:pt idx="6">
                  <c:v>42240</c:v>
                </c:pt>
                <c:pt idx="7">
                  <c:v>42241</c:v>
                </c:pt>
                <c:pt idx="8">
                  <c:v>42242</c:v>
                </c:pt>
                <c:pt idx="9">
                  <c:v>42243</c:v>
                </c:pt>
                <c:pt idx="10">
                  <c:v>42244</c:v>
                </c:pt>
                <c:pt idx="11">
                  <c:v>42247</c:v>
                </c:pt>
                <c:pt idx="12">
                  <c:v>42248</c:v>
                </c:pt>
                <c:pt idx="13">
                  <c:v>42249</c:v>
                </c:pt>
                <c:pt idx="14">
                  <c:v>42250</c:v>
                </c:pt>
                <c:pt idx="15">
                  <c:v>42251</c:v>
                </c:pt>
                <c:pt idx="16">
                  <c:v>42255</c:v>
                </c:pt>
                <c:pt idx="17">
                  <c:v>42256</c:v>
                </c:pt>
                <c:pt idx="18">
                  <c:v>42257</c:v>
                </c:pt>
                <c:pt idx="19">
                  <c:v>42258</c:v>
                </c:pt>
                <c:pt idx="20">
                  <c:v>42261</c:v>
                </c:pt>
                <c:pt idx="21">
                  <c:v>42262</c:v>
                </c:pt>
                <c:pt idx="22">
                  <c:v>42263</c:v>
                </c:pt>
                <c:pt idx="23">
                  <c:v>42264</c:v>
                </c:pt>
                <c:pt idx="24">
                  <c:v>42265</c:v>
                </c:pt>
                <c:pt idx="25">
                  <c:v>42268</c:v>
                </c:pt>
                <c:pt idx="26">
                  <c:v>42269</c:v>
                </c:pt>
                <c:pt idx="27">
                  <c:v>42270</c:v>
                </c:pt>
                <c:pt idx="28">
                  <c:v>42271</c:v>
                </c:pt>
                <c:pt idx="29">
                  <c:v>42272</c:v>
                </c:pt>
                <c:pt idx="30">
                  <c:v>42275</c:v>
                </c:pt>
                <c:pt idx="31">
                  <c:v>42276</c:v>
                </c:pt>
                <c:pt idx="32">
                  <c:v>42277</c:v>
                </c:pt>
                <c:pt idx="33">
                  <c:v>42278</c:v>
                </c:pt>
                <c:pt idx="34">
                  <c:v>42279</c:v>
                </c:pt>
                <c:pt idx="35">
                  <c:v>42282</c:v>
                </c:pt>
                <c:pt idx="36">
                  <c:v>42283</c:v>
                </c:pt>
                <c:pt idx="37">
                  <c:v>42284</c:v>
                </c:pt>
                <c:pt idx="38">
                  <c:v>42285</c:v>
                </c:pt>
                <c:pt idx="39">
                  <c:v>42286</c:v>
                </c:pt>
                <c:pt idx="40">
                  <c:v>42289</c:v>
                </c:pt>
                <c:pt idx="41">
                  <c:v>42290</c:v>
                </c:pt>
                <c:pt idx="42">
                  <c:v>42291</c:v>
                </c:pt>
                <c:pt idx="43">
                  <c:v>42292</c:v>
                </c:pt>
                <c:pt idx="44">
                  <c:v>42293</c:v>
                </c:pt>
                <c:pt idx="45">
                  <c:v>42296</c:v>
                </c:pt>
                <c:pt idx="46">
                  <c:v>42297</c:v>
                </c:pt>
                <c:pt idx="47">
                  <c:v>42298</c:v>
                </c:pt>
                <c:pt idx="48">
                  <c:v>42299</c:v>
                </c:pt>
                <c:pt idx="49">
                  <c:v>42300</c:v>
                </c:pt>
                <c:pt idx="50">
                  <c:v>42303</c:v>
                </c:pt>
                <c:pt idx="51">
                  <c:v>42304</c:v>
                </c:pt>
                <c:pt idx="52">
                  <c:v>42305</c:v>
                </c:pt>
                <c:pt idx="53">
                  <c:v>42306</c:v>
                </c:pt>
                <c:pt idx="54">
                  <c:v>42307</c:v>
                </c:pt>
                <c:pt idx="55">
                  <c:v>42310</c:v>
                </c:pt>
                <c:pt idx="56">
                  <c:v>42311</c:v>
                </c:pt>
                <c:pt idx="57">
                  <c:v>42312</c:v>
                </c:pt>
                <c:pt idx="58">
                  <c:v>42313</c:v>
                </c:pt>
                <c:pt idx="59">
                  <c:v>42314</c:v>
                </c:pt>
                <c:pt idx="60">
                  <c:v>42317</c:v>
                </c:pt>
                <c:pt idx="61">
                  <c:v>42318</c:v>
                </c:pt>
                <c:pt idx="62">
                  <c:v>42319</c:v>
                </c:pt>
                <c:pt idx="63">
                  <c:v>42320</c:v>
                </c:pt>
                <c:pt idx="64">
                  <c:v>42321</c:v>
                </c:pt>
                <c:pt idx="65">
                  <c:v>42324</c:v>
                </c:pt>
                <c:pt idx="66">
                  <c:v>42325</c:v>
                </c:pt>
                <c:pt idx="67">
                  <c:v>42326</c:v>
                </c:pt>
                <c:pt idx="68">
                  <c:v>42327</c:v>
                </c:pt>
                <c:pt idx="69">
                  <c:v>42328</c:v>
                </c:pt>
                <c:pt idx="70">
                  <c:v>42331</c:v>
                </c:pt>
                <c:pt idx="71">
                  <c:v>42332</c:v>
                </c:pt>
                <c:pt idx="72">
                  <c:v>42333</c:v>
                </c:pt>
                <c:pt idx="73">
                  <c:v>42335</c:v>
                </c:pt>
                <c:pt idx="74">
                  <c:v>42338</c:v>
                </c:pt>
                <c:pt idx="75">
                  <c:v>42339</c:v>
                </c:pt>
                <c:pt idx="76">
                  <c:v>42340</c:v>
                </c:pt>
                <c:pt idx="77">
                  <c:v>42341</c:v>
                </c:pt>
                <c:pt idx="78">
                  <c:v>42342</c:v>
                </c:pt>
                <c:pt idx="79">
                  <c:v>42345</c:v>
                </c:pt>
                <c:pt idx="80">
                  <c:v>42346</c:v>
                </c:pt>
                <c:pt idx="81">
                  <c:v>42347</c:v>
                </c:pt>
                <c:pt idx="82">
                  <c:v>42348</c:v>
                </c:pt>
                <c:pt idx="83">
                  <c:v>42349</c:v>
                </c:pt>
                <c:pt idx="84">
                  <c:v>42352</c:v>
                </c:pt>
                <c:pt idx="85">
                  <c:v>42353</c:v>
                </c:pt>
                <c:pt idx="86">
                  <c:v>42354</c:v>
                </c:pt>
                <c:pt idx="87">
                  <c:v>42355</c:v>
                </c:pt>
                <c:pt idx="88">
                  <c:v>42356</c:v>
                </c:pt>
                <c:pt idx="89">
                  <c:v>42359</c:v>
                </c:pt>
                <c:pt idx="90">
                  <c:v>42360</c:v>
                </c:pt>
                <c:pt idx="91">
                  <c:v>42361</c:v>
                </c:pt>
                <c:pt idx="92">
                  <c:v>42362</c:v>
                </c:pt>
                <c:pt idx="93">
                  <c:v>42366</c:v>
                </c:pt>
                <c:pt idx="94">
                  <c:v>42367</c:v>
                </c:pt>
                <c:pt idx="95">
                  <c:v>42368</c:v>
                </c:pt>
                <c:pt idx="96">
                  <c:v>42369</c:v>
                </c:pt>
                <c:pt idx="97">
                  <c:v>42373</c:v>
                </c:pt>
                <c:pt idx="98">
                  <c:v>42374</c:v>
                </c:pt>
                <c:pt idx="99">
                  <c:v>42375</c:v>
                </c:pt>
                <c:pt idx="100">
                  <c:v>42376</c:v>
                </c:pt>
                <c:pt idx="101">
                  <c:v>42377</c:v>
                </c:pt>
                <c:pt idx="102">
                  <c:v>42380</c:v>
                </c:pt>
                <c:pt idx="103">
                  <c:v>42381</c:v>
                </c:pt>
                <c:pt idx="104">
                  <c:v>42382</c:v>
                </c:pt>
                <c:pt idx="105">
                  <c:v>42383</c:v>
                </c:pt>
                <c:pt idx="106">
                  <c:v>42384</c:v>
                </c:pt>
                <c:pt idx="107">
                  <c:v>42388</c:v>
                </c:pt>
                <c:pt idx="108">
                  <c:v>42389</c:v>
                </c:pt>
                <c:pt idx="109">
                  <c:v>42390</c:v>
                </c:pt>
                <c:pt idx="110">
                  <c:v>42391</c:v>
                </c:pt>
                <c:pt idx="111">
                  <c:v>42394</c:v>
                </c:pt>
                <c:pt idx="112">
                  <c:v>42395</c:v>
                </c:pt>
                <c:pt idx="113">
                  <c:v>42396</c:v>
                </c:pt>
                <c:pt idx="114">
                  <c:v>42397</c:v>
                </c:pt>
                <c:pt idx="115">
                  <c:v>42398</c:v>
                </c:pt>
                <c:pt idx="116">
                  <c:v>42401</c:v>
                </c:pt>
                <c:pt idx="117">
                  <c:v>42402</c:v>
                </c:pt>
                <c:pt idx="118">
                  <c:v>42403</c:v>
                </c:pt>
                <c:pt idx="119">
                  <c:v>42404</c:v>
                </c:pt>
                <c:pt idx="120">
                  <c:v>42405</c:v>
                </c:pt>
                <c:pt idx="121">
                  <c:v>42408</c:v>
                </c:pt>
                <c:pt idx="122">
                  <c:v>42409</c:v>
                </c:pt>
                <c:pt idx="123">
                  <c:v>42410</c:v>
                </c:pt>
                <c:pt idx="124">
                  <c:v>42411</c:v>
                </c:pt>
                <c:pt idx="125">
                  <c:v>42412</c:v>
                </c:pt>
                <c:pt idx="126">
                  <c:v>42416</c:v>
                </c:pt>
                <c:pt idx="127">
                  <c:v>42417</c:v>
                </c:pt>
                <c:pt idx="128">
                  <c:v>42418</c:v>
                </c:pt>
                <c:pt idx="129">
                  <c:v>42419</c:v>
                </c:pt>
                <c:pt idx="130">
                  <c:v>42422</c:v>
                </c:pt>
                <c:pt idx="131">
                  <c:v>42423</c:v>
                </c:pt>
                <c:pt idx="132">
                  <c:v>42424</c:v>
                </c:pt>
                <c:pt idx="133">
                  <c:v>42425</c:v>
                </c:pt>
                <c:pt idx="134">
                  <c:v>42426</c:v>
                </c:pt>
                <c:pt idx="135">
                  <c:v>42429</c:v>
                </c:pt>
                <c:pt idx="136">
                  <c:v>42430</c:v>
                </c:pt>
                <c:pt idx="137">
                  <c:v>42431</c:v>
                </c:pt>
                <c:pt idx="138">
                  <c:v>42432</c:v>
                </c:pt>
                <c:pt idx="139">
                  <c:v>42433</c:v>
                </c:pt>
                <c:pt idx="140">
                  <c:v>42436</c:v>
                </c:pt>
                <c:pt idx="141">
                  <c:v>42437</c:v>
                </c:pt>
                <c:pt idx="142">
                  <c:v>42438</c:v>
                </c:pt>
                <c:pt idx="143">
                  <c:v>42439</c:v>
                </c:pt>
                <c:pt idx="144">
                  <c:v>42440</c:v>
                </c:pt>
                <c:pt idx="145">
                  <c:v>42443</c:v>
                </c:pt>
                <c:pt idx="146">
                  <c:v>42444</c:v>
                </c:pt>
                <c:pt idx="147">
                  <c:v>42445</c:v>
                </c:pt>
                <c:pt idx="148">
                  <c:v>42446</c:v>
                </c:pt>
                <c:pt idx="149">
                  <c:v>42447</c:v>
                </c:pt>
                <c:pt idx="150">
                  <c:v>42450</c:v>
                </c:pt>
                <c:pt idx="151">
                  <c:v>42451</c:v>
                </c:pt>
                <c:pt idx="152">
                  <c:v>42452</c:v>
                </c:pt>
                <c:pt idx="153">
                  <c:v>42453</c:v>
                </c:pt>
                <c:pt idx="154">
                  <c:v>42457</c:v>
                </c:pt>
                <c:pt idx="155">
                  <c:v>42458</c:v>
                </c:pt>
                <c:pt idx="156">
                  <c:v>42459</c:v>
                </c:pt>
                <c:pt idx="157">
                  <c:v>42460</c:v>
                </c:pt>
                <c:pt idx="158">
                  <c:v>42461</c:v>
                </c:pt>
                <c:pt idx="159">
                  <c:v>42464</c:v>
                </c:pt>
                <c:pt idx="160">
                  <c:v>42465</c:v>
                </c:pt>
                <c:pt idx="161">
                  <c:v>42466</c:v>
                </c:pt>
                <c:pt idx="162">
                  <c:v>42467</c:v>
                </c:pt>
                <c:pt idx="163">
                  <c:v>42468</c:v>
                </c:pt>
                <c:pt idx="164">
                  <c:v>42471</c:v>
                </c:pt>
                <c:pt idx="165">
                  <c:v>42472</c:v>
                </c:pt>
                <c:pt idx="166">
                  <c:v>42473</c:v>
                </c:pt>
                <c:pt idx="167">
                  <c:v>42474</c:v>
                </c:pt>
                <c:pt idx="168">
                  <c:v>42475</c:v>
                </c:pt>
                <c:pt idx="169">
                  <c:v>42478</c:v>
                </c:pt>
                <c:pt idx="170">
                  <c:v>42479</c:v>
                </c:pt>
                <c:pt idx="171">
                  <c:v>42480</c:v>
                </c:pt>
                <c:pt idx="172">
                  <c:v>42481</c:v>
                </c:pt>
                <c:pt idx="173">
                  <c:v>42482</c:v>
                </c:pt>
                <c:pt idx="174">
                  <c:v>42485</c:v>
                </c:pt>
                <c:pt idx="175">
                  <c:v>42486</c:v>
                </c:pt>
                <c:pt idx="176">
                  <c:v>42487</c:v>
                </c:pt>
                <c:pt idx="177">
                  <c:v>42488</c:v>
                </c:pt>
                <c:pt idx="178">
                  <c:v>42489</c:v>
                </c:pt>
                <c:pt idx="179">
                  <c:v>42492</c:v>
                </c:pt>
                <c:pt idx="180">
                  <c:v>42493</c:v>
                </c:pt>
                <c:pt idx="181">
                  <c:v>42494</c:v>
                </c:pt>
                <c:pt idx="182">
                  <c:v>42495</c:v>
                </c:pt>
                <c:pt idx="183">
                  <c:v>42496</c:v>
                </c:pt>
                <c:pt idx="184">
                  <c:v>42499</c:v>
                </c:pt>
                <c:pt idx="185">
                  <c:v>42500</c:v>
                </c:pt>
                <c:pt idx="186">
                  <c:v>42501</c:v>
                </c:pt>
                <c:pt idx="187">
                  <c:v>42502</c:v>
                </c:pt>
                <c:pt idx="188">
                  <c:v>42503</c:v>
                </c:pt>
                <c:pt idx="189">
                  <c:v>42506</c:v>
                </c:pt>
                <c:pt idx="190">
                  <c:v>42507</c:v>
                </c:pt>
                <c:pt idx="191">
                  <c:v>42508</c:v>
                </c:pt>
                <c:pt idx="192">
                  <c:v>42509</c:v>
                </c:pt>
                <c:pt idx="193">
                  <c:v>42510</c:v>
                </c:pt>
                <c:pt idx="194">
                  <c:v>42513</c:v>
                </c:pt>
                <c:pt idx="195">
                  <c:v>42514</c:v>
                </c:pt>
                <c:pt idx="196">
                  <c:v>42515</c:v>
                </c:pt>
                <c:pt idx="197">
                  <c:v>42516</c:v>
                </c:pt>
                <c:pt idx="198">
                  <c:v>42517</c:v>
                </c:pt>
                <c:pt idx="199">
                  <c:v>42521</c:v>
                </c:pt>
                <c:pt idx="200">
                  <c:v>42522</c:v>
                </c:pt>
                <c:pt idx="201">
                  <c:v>42523</c:v>
                </c:pt>
                <c:pt idx="202">
                  <c:v>42524</c:v>
                </c:pt>
                <c:pt idx="203">
                  <c:v>42527</c:v>
                </c:pt>
                <c:pt idx="204">
                  <c:v>42528</c:v>
                </c:pt>
                <c:pt idx="205">
                  <c:v>42529</c:v>
                </c:pt>
                <c:pt idx="206">
                  <c:v>42530</c:v>
                </c:pt>
                <c:pt idx="207">
                  <c:v>42531</c:v>
                </c:pt>
                <c:pt idx="208">
                  <c:v>42534</c:v>
                </c:pt>
                <c:pt idx="209">
                  <c:v>42535</c:v>
                </c:pt>
                <c:pt idx="210">
                  <c:v>42536</c:v>
                </c:pt>
                <c:pt idx="211">
                  <c:v>42537</c:v>
                </c:pt>
                <c:pt idx="212">
                  <c:v>42538</c:v>
                </c:pt>
                <c:pt idx="213">
                  <c:v>42541</c:v>
                </c:pt>
                <c:pt idx="214">
                  <c:v>42542</c:v>
                </c:pt>
                <c:pt idx="215">
                  <c:v>42543</c:v>
                </c:pt>
                <c:pt idx="216">
                  <c:v>42544</c:v>
                </c:pt>
                <c:pt idx="217">
                  <c:v>42545</c:v>
                </c:pt>
                <c:pt idx="218">
                  <c:v>42548</c:v>
                </c:pt>
                <c:pt idx="219">
                  <c:v>42549</c:v>
                </c:pt>
                <c:pt idx="220">
                  <c:v>42550</c:v>
                </c:pt>
                <c:pt idx="221">
                  <c:v>42551</c:v>
                </c:pt>
                <c:pt idx="222">
                  <c:v>42552</c:v>
                </c:pt>
                <c:pt idx="223">
                  <c:v>42556</c:v>
                </c:pt>
                <c:pt idx="224">
                  <c:v>42557</c:v>
                </c:pt>
                <c:pt idx="225">
                  <c:v>42558</c:v>
                </c:pt>
                <c:pt idx="226">
                  <c:v>42559</c:v>
                </c:pt>
                <c:pt idx="227">
                  <c:v>42562</c:v>
                </c:pt>
                <c:pt idx="228">
                  <c:v>42563</c:v>
                </c:pt>
                <c:pt idx="229">
                  <c:v>42564</c:v>
                </c:pt>
                <c:pt idx="230">
                  <c:v>42565</c:v>
                </c:pt>
                <c:pt idx="231">
                  <c:v>42566</c:v>
                </c:pt>
                <c:pt idx="232">
                  <c:v>42569</c:v>
                </c:pt>
                <c:pt idx="233">
                  <c:v>42570</c:v>
                </c:pt>
                <c:pt idx="234">
                  <c:v>42571</c:v>
                </c:pt>
                <c:pt idx="235">
                  <c:v>42572</c:v>
                </c:pt>
                <c:pt idx="236">
                  <c:v>42573</c:v>
                </c:pt>
                <c:pt idx="237">
                  <c:v>42576</c:v>
                </c:pt>
                <c:pt idx="238">
                  <c:v>42577</c:v>
                </c:pt>
                <c:pt idx="239">
                  <c:v>42578</c:v>
                </c:pt>
                <c:pt idx="240">
                  <c:v>42579</c:v>
                </c:pt>
                <c:pt idx="241">
                  <c:v>42580</c:v>
                </c:pt>
                <c:pt idx="242">
                  <c:v>42583</c:v>
                </c:pt>
                <c:pt idx="243">
                  <c:v>42584</c:v>
                </c:pt>
                <c:pt idx="244">
                  <c:v>42585</c:v>
                </c:pt>
                <c:pt idx="245">
                  <c:v>42586</c:v>
                </c:pt>
                <c:pt idx="246">
                  <c:v>42587</c:v>
                </c:pt>
                <c:pt idx="247">
                  <c:v>42590</c:v>
                </c:pt>
                <c:pt idx="248">
                  <c:v>42591</c:v>
                </c:pt>
                <c:pt idx="249">
                  <c:v>42592</c:v>
                </c:pt>
                <c:pt idx="250">
                  <c:v>42593</c:v>
                </c:pt>
                <c:pt idx="251">
                  <c:v>42594</c:v>
                </c:pt>
                <c:pt idx="252">
                  <c:v>42597</c:v>
                </c:pt>
              </c:numCache>
            </c:numRef>
          </c:cat>
          <c:val>
            <c:numRef>
              <c:f>Sheet1!$E$1162:$E$1414</c:f>
              <c:numCache>
                <c:formatCode>0.00%</c:formatCode>
                <c:ptCount val="253"/>
                <c:pt idx="0">
                  <c:v>9.9499999999999908E-2</c:v>
                </c:pt>
                <c:pt idx="1">
                  <c:v>0.10450000000000001</c:v>
                </c:pt>
                <c:pt idx="2">
                  <c:v>0.11660000000000001</c:v>
                </c:pt>
                <c:pt idx="3">
                  <c:v>0.11310000000000001</c:v>
                </c:pt>
                <c:pt idx="4">
                  <c:v>0.1101</c:v>
                </c:pt>
                <c:pt idx="5">
                  <c:v>8.5199999999999915E-2</c:v>
                </c:pt>
                <c:pt idx="6">
                  <c:v>5.9399999999999911E-2</c:v>
                </c:pt>
                <c:pt idx="7">
                  <c:v>6.9899999999999796E-2</c:v>
                </c:pt>
                <c:pt idx="8">
                  <c:v>5.7599999999999908E-2</c:v>
                </c:pt>
                <c:pt idx="9">
                  <c:v>2.5199999999999903E-2</c:v>
                </c:pt>
                <c:pt idx="10">
                  <c:v>4.4799999999999916E-2</c:v>
                </c:pt>
                <c:pt idx="11">
                  <c:v>5.5199999999999909E-2</c:v>
                </c:pt>
                <c:pt idx="12">
                  <c:v>4.9399999999999916E-2</c:v>
                </c:pt>
                <c:pt idx="13">
                  <c:v>7.3099999999999901E-2</c:v>
                </c:pt>
                <c:pt idx="14">
                  <c:v>8.3499999999999908E-2</c:v>
                </c:pt>
                <c:pt idx="15">
                  <c:v>8.3899999999999808E-2</c:v>
                </c:pt>
                <c:pt idx="16">
                  <c:v>8.4399999999999809E-2</c:v>
                </c:pt>
                <c:pt idx="17">
                  <c:v>8.779999999999992E-2</c:v>
                </c:pt>
                <c:pt idx="18">
                  <c:v>9.3599999999999905E-2</c:v>
                </c:pt>
                <c:pt idx="19">
                  <c:v>9.4499999999999806E-2</c:v>
                </c:pt>
                <c:pt idx="20">
                  <c:v>9.4499999999999806E-2</c:v>
                </c:pt>
                <c:pt idx="21">
                  <c:v>9.4499999999999806E-2</c:v>
                </c:pt>
                <c:pt idx="22">
                  <c:v>9.4499999999999806E-2</c:v>
                </c:pt>
                <c:pt idx="23">
                  <c:v>9.4499999999999806E-2</c:v>
                </c:pt>
                <c:pt idx="24">
                  <c:v>9.519999999999991E-2</c:v>
                </c:pt>
                <c:pt idx="25">
                  <c:v>0.1043</c:v>
                </c:pt>
                <c:pt idx="26">
                  <c:v>0.11370000000000001</c:v>
                </c:pt>
                <c:pt idx="27">
                  <c:v>0.1145</c:v>
                </c:pt>
                <c:pt idx="28">
                  <c:v>0.14450000000000002</c:v>
                </c:pt>
                <c:pt idx="29">
                  <c:v>0.1671</c:v>
                </c:pt>
                <c:pt idx="30">
                  <c:v>0.1678</c:v>
                </c:pt>
                <c:pt idx="31">
                  <c:v>0.18070000000000003</c:v>
                </c:pt>
                <c:pt idx="32">
                  <c:v>0.17510000000000001</c:v>
                </c:pt>
                <c:pt idx="33">
                  <c:v>0.1731</c:v>
                </c:pt>
                <c:pt idx="34">
                  <c:v>0.1696</c:v>
                </c:pt>
                <c:pt idx="35">
                  <c:v>0.12320000000000002</c:v>
                </c:pt>
                <c:pt idx="36">
                  <c:v>0.1125</c:v>
                </c:pt>
                <c:pt idx="37">
                  <c:v>0.10420000000000001</c:v>
                </c:pt>
                <c:pt idx="38">
                  <c:v>0.10640000000000001</c:v>
                </c:pt>
                <c:pt idx="39">
                  <c:v>0.10590000000000001</c:v>
                </c:pt>
                <c:pt idx="40">
                  <c:v>0.10520000000000002</c:v>
                </c:pt>
                <c:pt idx="41">
                  <c:v>0.10970000000000002</c:v>
                </c:pt>
                <c:pt idx="42">
                  <c:v>0.10810000000000002</c:v>
                </c:pt>
                <c:pt idx="43">
                  <c:v>9.3099999999999905E-2</c:v>
                </c:pt>
                <c:pt idx="44">
                  <c:v>9.09999999999999E-2</c:v>
                </c:pt>
                <c:pt idx="45">
                  <c:v>9.6999999999999906E-2</c:v>
                </c:pt>
                <c:pt idx="46">
                  <c:v>0.10370000000000001</c:v>
                </c:pt>
                <c:pt idx="47">
                  <c:v>0.10050000000000001</c:v>
                </c:pt>
                <c:pt idx="48">
                  <c:v>0.10250000000000001</c:v>
                </c:pt>
                <c:pt idx="49">
                  <c:v>0.10370000000000001</c:v>
                </c:pt>
                <c:pt idx="50">
                  <c:v>0.10070000000000001</c:v>
                </c:pt>
                <c:pt idx="51">
                  <c:v>0.10170000000000001</c:v>
                </c:pt>
                <c:pt idx="52">
                  <c:v>0.10120000000000001</c:v>
                </c:pt>
                <c:pt idx="53">
                  <c:v>0.10580000000000001</c:v>
                </c:pt>
                <c:pt idx="54">
                  <c:v>0.11320000000000001</c:v>
                </c:pt>
                <c:pt idx="55">
                  <c:v>0.1048</c:v>
                </c:pt>
                <c:pt idx="56">
                  <c:v>0.12130000000000001</c:v>
                </c:pt>
                <c:pt idx="57">
                  <c:v>0.12170000000000002</c:v>
                </c:pt>
                <c:pt idx="58">
                  <c:v>0.12400000000000001</c:v>
                </c:pt>
                <c:pt idx="59">
                  <c:v>0.13820000000000002</c:v>
                </c:pt>
                <c:pt idx="60">
                  <c:v>0.14330000000000001</c:v>
                </c:pt>
                <c:pt idx="61">
                  <c:v>0.13640000000000002</c:v>
                </c:pt>
                <c:pt idx="62">
                  <c:v>0.14420000000000002</c:v>
                </c:pt>
                <c:pt idx="63">
                  <c:v>0.14760000000000001</c:v>
                </c:pt>
                <c:pt idx="64">
                  <c:v>0.15620000000000003</c:v>
                </c:pt>
                <c:pt idx="65">
                  <c:v>0.15520000000000003</c:v>
                </c:pt>
                <c:pt idx="66">
                  <c:v>0.14740000000000003</c:v>
                </c:pt>
                <c:pt idx="67">
                  <c:v>0.1653</c:v>
                </c:pt>
                <c:pt idx="68">
                  <c:v>0.15020000000000003</c:v>
                </c:pt>
                <c:pt idx="69">
                  <c:v>0.15710000000000002</c:v>
                </c:pt>
                <c:pt idx="70">
                  <c:v>0.1623</c:v>
                </c:pt>
                <c:pt idx="71">
                  <c:v>0.15810000000000002</c:v>
                </c:pt>
                <c:pt idx="72">
                  <c:v>0.16170000000000001</c:v>
                </c:pt>
                <c:pt idx="73">
                  <c:v>0.1656</c:v>
                </c:pt>
                <c:pt idx="74">
                  <c:v>0.17100000000000001</c:v>
                </c:pt>
                <c:pt idx="75">
                  <c:v>0.1638</c:v>
                </c:pt>
                <c:pt idx="76">
                  <c:v>0.16270000000000001</c:v>
                </c:pt>
                <c:pt idx="77">
                  <c:v>0.1416</c:v>
                </c:pt>
                <c:pt idx="78">
                  <c:v>0.19890000000000002</c:v>
                </c:pt>
                <c:pt idx="79">
                  <c:v>0.1961</c:v>
                </c:pt>
                <c:pt idx="80">
                  <c:v>0.18180000000000002</c:v>
                </c:pt>
                <c:pt idx="81">
                  <c:v>0.13390000000000002</c:v>
                </c:pt>
                <c:pt idx="82">
                  <c:v>0.15030000000000002</c:v>
                </c:pt>
                <c:pt idx="83">
                  <c:v>0.1153</c:v>
                </c:pt>
                <c:pt idx="84">
                  <c:v>0.12110000000000001</c:v>
                </c:pt>
                <c:pt idx="85">
                  <c:v>0.13700000000000001</c:v>
                </c:pt>
                <c:pt idx="86">
                  <c:v>0.14420000000000002</c:v>
                </c:pt>
                <c:pt idx="87">
                  <c:v>0.13500000000000001</c:v>
                </c:pt>
                <c:pt idx="88">
                  <c:v>0.12210000000000001</c:v>
                </c:pt>
                <c:pt idx="89">
                  <c:v>0.12160000000000001</c:v>
                </c:pt>
                <c:pt idx="90">
                  <c:v>0.12160000000000001</c:v>
                </c:pt>
                <c:pt idx="91">
                  <c:v>0.12160000000000001</c:v>
                </c:pt>
                <c:pt idx="92">
                  <c:v>0.12160000000000001</c:v>
                </c:pt>
                <c:pt idx="93">
                  <c:v>0.12160000000000001</c:v>
                </c:pt>
                <c:pt idx="94">
                  <c:v>0.12160000000000001</c:v>
                </c:pt>
                <c:pt idx="95">
                  <c:v>0.12160000000000001</c:v>
                </c:pt>
                <c:pt idx="96">
                  <c:v>0.12160000000000001</c:v>
                </c:pt>
                <c:pt idx="97">
                  <c:v>0.1326</c:v>
                </c:pt>
                <c:pt idx="98">
                  <c:v>0.13930000000000001</c:v>
                </c:pt>
                <c:pt idx="99">
                  <c:v>0.13950000000000001</c:v>
                </c:pt>
                <c:pt idx="100">
                  <c:v>0.10720000000000002</c:v>
                </c:pt>
                <c:pt idx="101">
                  <c:v>0.10390000000000001</c:v>
                </c:pt>
                <c:pt idx="102">
                  <c:v>0.1103</c:v>
                </c:pt>
                <c:pt idx="103">
                  <c:v>9.849999999999981E-2</c:v>
                </c:pt>
                <c:pt idx="104">
                  <c:v>9.7699999999999912E-2</c:v>
                </c:pt>
                <c:pt idx="105">
                  <c:v>0.1158</c:v>
                </c:pt>
                <c:pt idx="106">
                  <c:v>0.13920000000000002</c:v>
                </c:pt>
                <c:pt idx="107">
                  <c:v>0.1318</c:v>
                </c:pt>
                <c:pt idx="108">
                  <c:v>0.12160000000000001</c:v>
                </c:pt>
                <c:pt idx="109">
                  <c:v>0.1333</c:v>
                </c:pt>
                <c:pt idx="110">
                  <c:v>0.10420000000000001</c:v>
                </c:pt>
                <c:pt idx="111">
                  <c:v>0.14140000000000003</c:v>
                </c:pt>
                <c:pt idx="112">
                  <c:v>0.11170000000000001</c:v>
                </c:pt>
                <c:pt idx="113">
                  <c:v>0.14500000000000002</c:v>
                </c:pt>
                <c:pt idx="114">
                  <c:v>0.14300000000000002</c:v>
                </c:pt>
                <c:pt idx="115">
                  <c:v>0.13390000000000002</c:v>
                </c:pt>
                <c:pt idx="116">
                  <c:v>0.12460000000000002</c:v>
                </c:pt>
                <c:pt idx="117">
                  <c:v>0.11670000000000001</c:v>
                </c:pt>
                <c:pt idx="118">
                  <c:v>0.12360000000000002</c:v>
                </c:pt>
                <c:pt idx="119">
                  <c:v>0.12959999999999999</c:v>
                </c:pt>
                <c:pt idx="120">
                  <c:v>0.1275</c:v>
                </c:pt>
                <c:pt idx="121">
                  <c:v>0.13040000000000002</c:v>
                </c:pt>
                <c:pt idx="122">
                  <c:v>0.1321</c:v>
                </c:pt>
                <c:pt idx="123">
                  <c:v>0.13780000000000001</c:v>
                </c:pt>
                <c:pt idx="124">
                  <c:v>0.12520000000000001</c:v>
                </c:pt>
                <c:pt idx="125">
                  <c:v>0.19209999999999999</c:v>
                </c:pt>
                <c:pt idx="126">
                  <c:v>0.17350000000000002</c:v>
                </c:pt>
                <c:pt idx="127">
                  <c:v>0.15250000000000002</c:v>
                </c:pt>
                <c:pt idx="128">
                  <c:v>0.16140000000000002</c:v>
                </c:pt>
                <c:pt idx="129">
                  <c:v>0.17430000000000001</c:v>
                </c:pt>
                <c:pt idx="130">
                  <c:v>0.14320000000000002</c:v>
                </c:pt>
                <c:pt idx="131">
                  <c:v>0.16009999999999999</c:v>
                </c:pt>
                <c:pt idx="132">
                  <c:v>0.1691</c:v>
                </c:pt>
                <c:pt idx="133">
                  <c:v>0.17430000000000001</c:v>
                </c:pt>
                <c:pt idx="134">
                  <c:v>0.1726</c:v>
                </c:pt>
                <c:pt idx="135">
                  <c:v>0.17890000000000003</c:v>
                </c:pt>
                <c:pt idx="136">
                  <c:v>0.15260000000000001</c:v>
                </c:pt>
                <c:pt idx="137">
                  <c:v>0.16009999999999999</c:v>
                </c:pt>
                <c:pt idx="138">
                  <c:v>0.15070000000000003</c:v>
                </c:pt>
                <c:pt idx="139">
                  <c:v>0.14170000000000002</c:v>
                </c:pt>
                <c:pt idx="140">
                  <c:v>0.14480000000000001</c:v>
                </c:pt>
                <c:pt idx="141">
                  <c:v>0.15800000000000003</c:v>
                </c:pt>
                <c:pt idx="142">
                  <c:v>0.15150000000000002</c:v>
                </c:pt>
                <c:pt idx="143">
                  <c:v>0.16309999999999999</c:v>
                </c:pt>
                <c:pt idx="144">
                  <c:v>0.14370000000000002</c:v>
                </c:pt>
                <c:pt idx="145">
                  <c:v>0.15200000000000002</c:v>
                </c:pt>
                <c:pt idx="146">
                  <c:v>0.161</c:v>
                </c:pt>
                <c:pt idx="147">
                  <c:v>0.15960000000000002</c:v>
                </c:pt>
                <c:pt idx="148">
                  <c:v>0.14630000000000001</c:v>
                </c:pt>
                <c:pt idx="149">
                  <c:v>0.13970000000000002</c:v>
                </c:pt>
                <c:pt idx="150">
                  <c:v>0.14430000000000001</c:v>
                </c:pt>
                <c:pt idx="151">
                  <c:v>0.14560000000000001</c:v>
                </c:pt>
                <c:pt idx="152">
                  <c:v>0.15170000000000003</c:v>
                </c:pt>
                <c:pt idx="153">
                  <c:v>0.15160000000000001</c:v>
                </c:pt>
                <c:pt idx="154">
                  <c:v>0.15510000000000002</c:v>
                </c:pt>
                <c:pt idx="155">
                  <c:v>0.15500000000000003</c:v>
                </c:pt>
                <c:pt idx="156">
                  <c:v>0.14920000000000003</c:v>
                </c:pt>
                <c:pt idx="157">
                  <c:v>0.15470000000000003</c:v>
                </c:pt>
                <c:pt idx="158">
                  <c:v>0.14670000000000002</c:v>
                </c:pt>
                <c:pt idx="159">
                  <c:v>0.15100000000000002</c:v>
                </c:pt>
                <c:pt idx="160">
                  <c:v>0.15360000000000001</c:v>
                </c:pt>
                <c:pt idx="161">
                  <c:v>0.15540000000000004</c:v>
                </c:pt>
                <c:pt idx="162">
                  <c:v>0.15660000000000002</c:v>
                </c:pt>
                <c:pt idx="163">
                  <c:v>0.15650000000000003</c:v>
                </c:pt>
                <c:pt idx="164">
                  <c:v>0.15960000000000002</c:v>
                </c:pt>
                <c:pt idx="165">
                  <c:v>0.15450000000000003</c:v>
                </c:pt>
                <c:pt idx="166">
                  <c:v>0.14630000000000001</c:v>
                </c:pt>
                <c:pt idx="167">
                  <c:v>0.14720000000000003</c:v>
                </c:pt>
                <c:pt idx="168">
                  <c:v>0.14970000000000003</c:v>
                </c:pt>
                <c:pt idx="169">
                  <c:v>0.14430000000000001</c:v>
                </c:pt>
                <c:pt idx="170">
                  <c:v>0.13920000000000002</c:v>
                </c:pt>
                <c:pt idx="171">
                  <c:v>0.1363</c:v>
                </c:pt>
                <c:pt idx="172">
                  <c:v>0.14710000000000001</c:v>
                </c:pt>
                <c:pt idx="173">
                  <c:v>0.14730000000000001</c:v>
                </c:pt>
                <c:pt idx="174">
                  <c:v>0.14910000000000001</c:v>
                </c:pt>
                <c:pt idx="175">
                  <c:v>0.14620000000000002</c:v>
                </c:pt>
                <c:pt idx="176">
                  <c:v>0.14760000000000001</c:v>
                </c:pt>
                <c:pt idx="177">
                  <c:v>0.14510000000000001</c:v>
                </c:pt>
                <c:pt idx="178">
                  <c:v>0.13370000000000001</c:v>
                </c:pt>
                <c:pt idx="179">
                  <c:v>0.1323</c:v>
                </c:pt>
                <c:pt idx="180">
                  <c:v>0.1351</c:v>
                </c:pt>
                <c:pt idx="181">
                  <c:v>0.14100000000000001</c:v>
                </c:pt>
                <c:pt idx="182">
                  <c:v>0.14440000000000003</c:v>
                </c:pt>
                <c:pt idx="183">
                  <c:v>0.16850000000000001</c:v>
                </c:pt>
                <c:pt idx="184">
                  <c:v>0.1938</c:v>
                </c:pt>
                <c:pt idx="185">
                  <c:v>0.17250000000000001</c:v>
                </c:pt>
                <c:pt idx="186">
                  <c:v>0.20780000000000001</c:v>
                </c:pt>
                <c:pt idx="187">
                  <c:v>0.21370000000000003</c:v>
                </c:pt>
                <c:pt idx="188">
                  <c:v>0.23690000000000003</c:v>
                </c:pt>
                <c:pt idx="189">
                  <c:v>0.23370000000000002</c:v>
                </c:pt>
                <c:pt idx="190">
                  <c:v>0.2515</c:v>
                </c:pt>
                <c:pt idx="191">
                  <c:v>0.22540000000000002</c:v>
                </c:pt>
                <c:pt idx="192">
                  <c:v>0.2218</c:v>
                </c:pt>
                <c:pt idx="193">
                  <c:v>0.21960000000000002</c:v>
                </c:pt>
                <c:pt idx="194">
                  <c:v>0.22290000000000001</c:v>
                </c:pt>
                <c:pt idx="195">
                  <c:v>0.18520000000000003</c:v>
                </c:pt>
                <c:pt idx="196">
                  <c:v>0.17300000000000001</c:v>
                </c:pt>
                <c:pt idx="197">
                  <c:v>0.17490000000000003</c:v>
                </c:pt>
                <c:pt idx="198">
                  <c:v>0.17140000000000002</c:v>
                </c:pt>
                <c:pt idx="199">
                  <c:v>0.17750000000000002</c:v>
                </c:pt>
                <c:pt idx="200">
                  <c:v>0.1711</c:v>
                </c:pt>
                <c:pt idx="201">
                  <c:v>0.18260000000000001</c:v>
                </c:pt>
                <c:pt idx="202">
                  <c:v>0.16550000000000001</c:v>
                </c:pt>
                <c:pt idx="203">
                  <c:v>0.17690000000000003</c:v>
                </c:pt>
                <c:pt idx="204">
                  <c:v>0.17500000000000002</c:v>
                </c:pt>
                <c:pt idx="205">
                  <c:v>0.17500000000000002</c:v>
                </c:pt>
                <c:pt idx="206">
                  <c:v>0.17240000000000003</c:v>
                </c:pt>
                <c:pt idx="207">
                  <c:v>0.17240000000000003</c:v>
                </c:pt>
                <c:pt idx="208">
                  <c:v>0.17240000000000003</c:v>
                </c:pt>
                <c:pt idx="209">
                  <c:v>0.17240000000000003</c:v>
                </c:pt>
                <c:pt idx="210">
                  <c:v>0.17240000000000003</c:v>
                </c:pt>
                <c:pt idx="211">
                  <c:v>0.17240000000000003</c:v>
                </c:pt>
                <c:pt idx="212">
                  <c:v>0.17240000000000003</c:v>
                </c:pt>
                <c:pt idx="213">
                  <c:v>0.17240000000000003</c:v>
                </c:pt>
                <c:pt idx="214">
                  <c:v>0.17240000000000003</c:v>
                </c:pt>
                <c:pt idx="215">
                  <c:v>0.17240000000000003</c:v>
                </c:pt>
                <c:pt idx="216">
                  <c:v>0.17240000000000003</c:v>
                </c:pt>
                <c:pt idx="217">
                  <c:v>0.17240000000000003</c:v>
                </c:pt>
                <c:pt idx="218">
                  <c:v>0.17240000000000003</c:v>
                </c:pt>
                <c:pt idx="219">
                  <c:v>0.17240000000000003</c:v>
                </c:pt>
                <c:pt idx="220">
                  <c:v>0.17240000000000003</c:v>
                </c:pt>
                <c:pt idx="221">
                  <c:v>0.17240000000000003</c:v>
                </c:pt>
                <c:pt idx="222">
                  <c:v>0.17240000000000003</c:v>
                </c:pt>
                <c:pt idx="223">
                  <c:v>0.17240000000000003</c:v>
                </c:pt>
                <c:pt idx="224">
                  <c:v>0.17240000000000003</c:v>
                </c:pt>
                <c:pt idx="225">
                  <c:v>0.17240000000000003</c:v>
                </c:pt>
                <c:pt idx="226">
                  <c:v>0.17240000000000003</c:v>
                </c:pt>
                <c:pt idx="227">
                  <c:v>0.17240000000000003</c:v>
                </c:pt>
                <c:pt idx="228">
                  <c:v>0.17240000000000003</c:v>
                </c:pt>
                <c:pt idx="229">
                  <c:v>0.17240000000000003</c:v>
                </c:pt>
                <c:pt idx="230">
                  <c:v>0.17240000000000003</c:v>
                </c:pt>
                <c:pt idx="231">
                  <c:v>0.17240000000000003</c:v>
                </c:pt>
                <c:pt idx="232">
                  <c:v>0.1741</c:v>
                </c:pt>
                <c:pt idx="233">
                  <c:v>0.17690000000000003</c:v>
                </c:pt>
                <c:pt idx="234">
                  <c:v>0.1716</c:v>
                </c:pt>
                <c:pt idx="235">
                  <c:v>0.17580000000000001</c:v>
                </c:pt>
                <c:pt idx="236">
                  <c:v>0.17350000000000002</c:v>
                </c:pt>
                <c:pt idx="237">
                  <c:v>0.17880000000000001</c:v>
                </c:pt>
                <c:pt idx="238">
                  <c:v>0.17880000000000001</c:v>
                </c:pt>
                <c:pt idx="239">
                  <c:v>0.17880000000000001</c:v>
                </c:pt>
                <c:pt idx="240">
                  <c:v>0.17880000000000001</c:v>
                </c:pt>
                <c:pt idx="241">
                  <c:v>0.17910000000000001</c:v>
                </c:pt>
                <c:pt idx="242">
                  <c:v>0.18250000000000002</c:v>
                </c:pt>
                <c:pt idx="243">
                  <c:v>0.18820000000000003</c:v>
                </c:pt>
                <c:pt idx="244">
                  <c:v>0.18820000000000003</c:v>
                </c:pt>
                <c:pt idx="245">
                  <c:v>0.19009999999999999</c:v>
                </c:pt>
                <c:pt idx="246">
                  <c:v>0.19270000000000001</c:v>
                </c:pt>
                <c:pt idx="247">
                  <c:v>0.1958</c:v>
                </c:pt>
                <c:pt idx="248">
                  <c:v>0.19650000000000001</c:v>
                </c:pt>
                <c:pt idx="249">
                  <c:v>0.192</c:v>
                </c:pt>
                <c:pt idx="250">
                  <c:v>0.21450000000000002</c:v>
                </c:pt>
                <c:pt idx="251">
                  <c:v>0.2046</c:v>
                </c:pt>
                <c:pt idx="252">
                  <c:v>0.20850000000000002</c:v>
                </c:pt>
              </c:numCache>
            </c:numRef>
          </c:val>
        </c:ser>
        <c:dLbls/>
        <c:axId val="102124928"/>
        <c:axId val="102126720"/>
      </c:areaChart>
      <c:dateAx>
        <c:axId val="102124928"/>
        <c:scaling>
          <c:orientation val="minMax"/>
        </c:scaling>
        <c:axPos val="b"/>
        <c:numFmt formatCode="m/d/yy" sourceLinked="1"/>
        <c:tickLblPos val="nextTo"/>
        <c:crossAx val="102126720"/>
        <c:crosses val="autoZero"/>
        <c:auto val="1"/>
        <c:lblOffset val="100"/>
        <c:baseTimeUnit val="days"/>
      </c:dateAx>
      <c:valAx>
        <c:axId val="102126720"/>
        <c:scaling>
          <c:orientation val="minMax"/>
        </c:scaling>
        <c:axPos val="l"/>
        <c:majorGridlines/>
        <c:numFmt formatCode="0.00%" sourceLinked="1"/>
        <c:tickLblPos val="nextTo"/>
        <c:crossAx val="102124928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Sheet1!$A$10:$A$1414</c:f>
              <c:numCache>
                <c:formatCode>m/d/yy</c:formatCode>
                <c:ptCount val="1405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  <c:pt idx="1279">
                  <c:v>42417</c:v>
                </c:pt>
                <c:pt idx="1280">
                  <c:v>42418</c:v>
                </c:pt>
                <c:pt idx="1281">
                  <c:v>42419</c:v>
                </c:pt>
                <c:pt idx="1282">
                  <c:v>42422</c:v>
                </c:pt>
                <c:pt idx="1283">
                  <c:v>42423</c:v>
                </c:pt>
                <c:pt idx="1284">
                  <c:v>42424</c:v>
                </c:pt>
                <c:pt idx="1285">
                  <c:v>42425</c:v>
                </c:pt>
                <c:pt idx="1286">
                  <c:v>42426</c:v>
                </c:pt>
                <c:pt idx="1287">
                  <c:v>42429</c:v>
                </c:pt>
                <c:pt idx="1288">
                  <c:v>42430</c:v>
                </c:pt>
                <c:pt idx="1289">
                  <c:v>42431</c:v>
                </c:pt>
                <c:pt idx="1290">
                  <c:v>42432</c:v>
                </c:pt>
                <c:pt idx="1291">
                  <c:v>42433</c:v>
                </c:pt>
                <c:pt idx="1292">
                  <c:v>42436</c:v>
                </c:pt>
                <c:pt idx="1293">
                  <c:v>42437</c:v>
                </c:pt>
                <c:pt idx="1294">
                  <c:v>42438</c:v>
                </c:pt>
                <c:pt idx="1295">
                  <c:v>42439</c:v>
                </c:pt>
                <c:pt idx="1296">
                  <c:v>42440</c:v>
                </c:pt>
                <c:pt idx="1297">
                  <c:v>42443</c:v>
                </c:pt>
                <c:pt idx="1298">
                  <c:v>42444</c:v>
                </c:pt>
                <c:pt idx="1299">
                  <c:v>42445</c:v>
                </c:pt>
                <c:pt idx="1300">
                  <c:v>42446</c:v>
                </c:pt>
                <c:pt idx="1301">
                  <c:v>42447</c:v>
                </c:pt>
                <c:pt idx="1302">
                  <c:v>42450</c:v>
                </c:pt>
                <c:pt idx="1303">
                  <c:v>42451</c:v>
                </c:pt>
                <c:pt idx="1304">
                  <c:v>42452</c:v>
                </c:pt>
                <c:pt idx="1305">
                  <c:v>42453</c:v>
                </c:pt>
                <c:pt idx="1306">
                  <c:v>42457</c:v>
                </c:pt>
                <c:pt idx="1307">
                  <c:v>42458</c:v>
                </c:pt>
                <c:pt idx="1308">
                  <c:v>42459</c:v>
                </c:pt>
                <c:pt idx="1309">
                  <c:v>42460</c:v>
                </c:pt>
                <c:pt idx="1310">
                  <c:v>42461</c:v>
                </c:pt>
                <c:pt idx="1311">
                  <c:v>42464</c:v>
                </c:pt>
                <c:pt idx="1312">
                  <c:v>42465</c:v>
                </c:pt>
                <c:pt idx="1313">
                  <c:v>42466</c:v>
                </c:pt>
                <c:pt idx="1314">
                  <c:v>42467</c:v>
                </c:pt>
                <c:pt idx="1315">
                  <c:v>42468</c:v>
                </c:pt>
                <c:pt idx="1316">
                  <c:v>42471</c:v>
                </c:pt>
                <c:pt idx="1317">
                  <c:v>42472</c:v>
                </c:pt>
                <c:pt idx="1318">
                  <c:v>42473</c:v>
                </c:pt>
                <c:pt idx="1319">
                  <c:v>42474</c:v>
                </c:pt>
                <c:pt idx="1320">
                  <c:v>42475</c:v>
                </c:pt>
                <c:pt idx="1321">
                  <c:v>42478</c:v>
                </c:pt>
                <c:pt idx="1322">
                  <c:v>42479</c:v>
                </c:pt>
                <c:pt idx="1323">
                  <c:v>42480</c:v>
                </c:pt>
                <c:pt idx="1324">
                  <c:v>42481</c:v>
                </c:pt>
                <c:pt idx="1325">
                  <c:v>42482</c:v>
                </c:pt>
                <c:pt idx="1326">
                  <c:v>42485</c:v>
                </c:pt>
                <c:pt idx="1327">
                  <c:v>42486</c:v>
                </c:pt>
                <c:pt idx="1328">
                  <c:v>42487</c:v>
                </c:pt>
                <c:pt idx="1329">
                  <c:v>42488</c:v>
                </c:pt>
                <c:pt idx="1330">
                  <c:v>42489</c:v>
                </c:pt>
                <c:pt idx="1331">
                  <c:v>42492</c:v>
                </c:pt>
                <c:pt idx="1332">
                  <c:v>42493</c:v>
                </c:pt>
                <c:pt idx="1333">
                  <c:v>42494</c:v>
                </c:pt>
                <c:pt idx="1334">
                  <c:v>42495</c:v>
                </c:pt>
                <c:pt idx="1335">
                  <c:v>42496</c:v>
                </c:pt>
                <c:pt idx="1336">
                  <c:v>42499</c:v>
                </c:pt>
                <c:pt idx="1337">
                  <c:v>42500</c:v>
                </c:pt>
                <c:pt idx="1338">
                  <c:v>42501</c:v>
                </c:pt>
                <c:pt idx="1339">
                  <c:v>42502</c:v>
                </c:pt>
                <c:pt idx="1340">
                  <c:v>42503</c:v>
                </c:pt>
                <c:pt idx="1341">
                  <c:v>42506</c:v>
                </c:pt>
                <c:pt idx="1342">
                  <c:v>42507</c:v>
                </c:pt>
                <c:pt idx="1343">
                  <c:v>42508</c:v>
                </c:pt>
                <c:pt idx="1344">
                  <c:v>42509</c:v>
                </c:pt>
                <c:pt idx="1345">
                  <c:v>42510</c:v>
                </c:pt>
                <c:pt idx="1346">
                  <c:v>42513</c:v>
                </c:pt>
                <c:pt idx="1347">
                  <c:v>42514</c:v>
                </c:pt>
                <c:pt idx="1348">
                  <c:v>42515</c:v>
                </c:pt>
                <c:pt idx="1349">
                  <c:v>42516</c:v>
                </c:pt>
                <c:pt idx="1350">
                  <c:v>42517</c:v>
                </c:pt>
                <c:pt idx="1351">
                  <c:v>42521</c:v>
                </c:pt>
                <c:pt idx="1352">
                  <c:v>42522</c:v>
                </c:pt>
                <c:pt idx="1353">
                  <c:v>42523</c:v>
                </c:pt>
                <c:pt idx="1354">
                  <c:v>42524</c:v>
                </c:pt>
                <c:pt idx="1355">
                  <c:v>42527</c:v>
                </c:pt>
                <c:pt idx="1356">
                  <c:v>42528</c:v>
                </c:pt>
                <c:pt idx="1357">
                  <c:v>42529</c:v>
                </c:pt>
                <c:pt idx="1358">
                  <c:v>42530</c:v>
                </c:pt>
                <c:pt idx="1359">
                  <c:v>42531</c:v>
                </c:pt>
                <c:pt idx="1360">
                  <c:v>42534</c:v>
                </c:pt>
                <c:pt idx="1361">
                  <c:v>42535</c:v>
                </c:pt>
                <c:pt idx="1362">
                  <c:v>42536</c:v>
                </c:pt>
                <c:pt idx="1363">
                  <c:v>42537</c:v>
                </c:pt>
                <c:pt idx="1364">
                  <c:v>42538</c:v>
                </c:pt>
                <c:pt idx="1365">
                  <c:v>42541</c:v>
                </c:pt>
                <c:pt idx="1366">
                  <c:v>42542</c:v>
                </c:pt>
                <c:pt idx="1367">
                  <c:v>42543</c:v>
                </c:pt>
                <c:pt idx="1368">
                  <c:v>42544</c:v>
                </c:pt>
                <c:pt idx="1369">
                  <c:v>42545</c:v>
                </c:pt>
                <c:pt idx="1370">
                  <c:v>42548</c:v>
                </c:pt>
                <c:pt idx="1371">
                  <c:v>42549</c:v>
                </c:pt>
                <c:pt idx="1372">
                  <c:v>42550</c:v>
                </c:pt>
                <c:pt idx="1373">
                  <c:v>42551</c:v>
                </c:pt>
                <c:pt idx="1374">
                  <c:v>42552</c:v>
                </c:pt>
                <c:pt idx="1375">
                  <c:v>42556</c:v>
                </c:pt>
                <c:pt idx="1376">
                  <c:v>42557</c:v>
                </c:pt>
                <c:pt idx="1377">
                  <c:v>42558</c:v>
                </c:pt>
                <c:pt idx="1378">
                  <c:v>42559</c:v>
                </c:pt>
                <c:pt idx="1379">
                  <c:v>42562</c:v>
                </c:pt>
                <c:pt idx="1380">
                  <c:v>42563</c:v>
                </c:pt>
                <c:pt idx="1381">
                  <c:v>42564</c:v>
                </c:pt>
                <c:pt idx="1382">
                  <c:v>42565</c:v>
                </c:pt>
                <c:pt idx="1383">
                  <c:v>42566</c:v>
                </c:pt>
                <c:pt idx="1384">
                  <c:v>42569</c:v>
                </c:pt>
                <c:pt idx="1385">
                  <c:v>42570</c:v>
                </c:pt>
                <c:pt idx="1386">
                  <c:v>42571</c:v>
                </c:pt>
                <c:pt idx="1387">
                  <c:v>42572</c:v>
                </c:pt>
                <c:pt idx="1388">
                  <c:v>42573</c:v>
                </c:pt>
                <c:pt idx="1389">
                  <c:v>42576</c:v>
                </c:pt>
                <c:pt idx="1390">
                  <c:v>42577</c:v>
                </c:pt>
                <c:pt idx="1391">
                  <c:v>42578</c:v>
                </c:pt>
                <c:pt idx="1392">
                  <c:v>42579</c:v>
                </c:pt>
                <c:pt idx="1393">
                  <c:v>42580</c:v>
                </c:pt>
                <c:pt idx="1394">
                  <c:v>42583</c:v>
                </c:pt>
                <c:pt idx="1395">
                  <c:v>42584</c:v>
                </c:pt>
                <c:pt idx="1396">
                  <c:v>42585</c:v>
                </c:pt>
                <c:pt idx="1397">
                  <c:v>42586</c:v>
                </c:pt>
                <c:pt idx="1398">
                  <c:v>42587</c:v>
                </c:pt>
                <c:pt idx="1399">
                  <c:v>42590</c:v>
                </c:pt>
                <c:pt idx="1400">
                  <c:v>42591</c:v>
                </c:pt>
                <c:pt idx="1401">
                  <c:v>42592</c:v>
                </c:pt>
                <c:pt idx="1402">
                  <c:v>42593</c:v>
                </c:pt>
                <c:pt idx="1403">
                  <c:v>42594</c:v>
                </c:pt>
                <c:pt idx="1404">
                  <c:v>42597</c:v>
                </c:pt>
              </c:numCache>
            </c:numRef>
          </c:cat>
          <c:val>
            <c:numRef>
              <c:f>Sheet1!$B$10:$B$1414</c:f>
              <c:numCache>
                <c:formatCode>0.00%</c:formatCode>
                <c:ptCount val="1405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1.4259999999999986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1.4278999999999986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1.4218999999999986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1.4924999999999999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1.5618999999999998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1.6840000000000002</c:v>
                </c:pt>
                <c:pt idx="1065">
                  <c:v>1.6996</c:v>
                </c:pt>
                <c:pt idx="1066">
                  <c:v>1.6880000000000002</c:v>
                </c:pt>
                <c:pt idx="1067">
                  <c:v>1.7205999999999999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1.7307999999999999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1.7451999999999999</c:v>
                </c:pt>
                <c:pt idx="1077">
                  <c:v>1.7650999999999999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1.7407999999999999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1.7848999999999999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1.9117999999999988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1.9623000000000002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1.9703000000000002</c:v>
                </c:pt>
                <c:pt idx="1185">
                  <c:v>1.9683000000000002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1.8956999999999999</c:v>
                </c:pt>
                <c:pt idx="1200">
                  <c:v>1.8976999999999999</c:v>
                </c:pt>
                <c:pt idx="1201">
                  <c:v>1.8989</c:v>
                </c:pt>
                <c:pt idx="1202">
                  <c:v>1.8958999999999999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1.9385000000000001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1.9504000000000001</c:v>
                </c:pt>
                <c:pt idx="1218">
                  <c:v>1.9426000000000001</c:v>
                </c:pt>
                <c:pt idx="1219">
                  <c:v>1.9605000000000001</c:v>
                </c:pt>
                <c:pt idx="1220">
                  <c:v>1.9454</c:v>
                </c:pt>
                <c:pt idx="1221">
                  <c:v>1.9523000000000001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1.9662000000000002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1.9941000000000002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1.9163000000000001</c:v>
                </c:pt>
                <c:pt idx="1237">
                  <c:v>1.9322000000000001</c:v>
                </c:pt>
                <c:pt idx="1238">
                  <c:v>1.9394</c:v>
                </c:pt>
                <c:pt idx="1239">
                  <c:v>1.9302000000000001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1.8936999999999999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1.9344000000000001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1.9402000000000001</c:v>
                </c:pt>
                <c:pt idx="1266">
                  <c:v>1.9382000000000001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1.9118999999999988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1.9687000000000001</c:v>
                </c:pt>
                <c:pt idx="1279">
                  <c:v>1.9477</c:v>
                </c:pt>
                <c:pt idx="1280">
                  <c:v>1.9566000000000001</c:v>
                </c:pt>
                <c:pt idx="1281">
                  <c:v>1.9695</c:v>
                </c:pt>
                <c:pt idx="1282">
                  <c:v>1.9384000000000001</c:v>
                </c:pt>
                <c:pt idx="1283">
                  <c:v>1.9553</c:v>
                </c:pt>
                <c:pt idx="1284">
                  <c:v>1.9643000000000002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1.9741000000000002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1.9369000000000001</c:v>
                </c:pt>
                <c:pt idx="1292">
                  <c:v>1.9400000000000002</c:v>
                </c:pt>
                <c:pt idx="1293">
                  <c:v>1.9532</c:v>
                </c:pt>
                <c:pt idx="1294">
                  <c:v>1.9467000000000001</c:v>
                </c:pt>
                <c:pt idx="1295">
                  <c:v>1.9583000000000002</c:v>
                </c:pt>
                <c:pt idx="1296">
                  <c:v>1.9389000000000001</c:v>
                </c:pt>
                <c:pt idx="1297">
                  <c:v>1.9472</c:v>
                </c:pt>
                <c:pt idx="1298">
                  <c:v>1.9562000000000002</c:v>
                </c:pt>
                <c:pt idx="1299">
                  <c:v>1.9548000000000001</c:v>
                </c:pt>
                <c:pt idx="1300">
                  <c:v>1.9415</c:v>
                </c:pt>
                <c:pt idx="1301">
                  <c:v>1.9349000000000001</c:v>
                </c:pt>
                <c:pt idx="1302">
                  <c:v>1.9395</c:v>
                </c:pt>
                <c:pt idx="1303">
                  <c:v>1.9408000000000001</c:v>
                </c:pt>
                <c:pt idx="1304">
                  <c:v>1.9469000000000001</c:v>
                </c:pt>
                <c:pt idx="1305">
                  <c:v>1.9468000000000001</c:v>
                </c:pt>
                <c:pt idx="1306">
                  <c:v>1.9503000000000001</c:v>
                </c:pt>
                <c:pt idx="1307">
                  <c:v>1.9502000000000002</c:v>
                </c:pt>
                <c:pt idx="1308">
                  <c:v>1.9444000000000001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1.9462000000000002</c:v>
                </c:pt>
                <c:pt idx="1312">
                  <c:v>1.9488000000000001</c:v>
                </c:pt>
                <c:pt idx="1313">
                  <c:v>1.9506000000000001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1.9548000000000001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1.9424000000000001</c:v>
                </c:pt>
                <c:pt idx="1320">
                  <c:v>1.9449000000000001</c:v>
                </c:pt>
                <c:pt idx="1321">
                  <c:v>1.9395</c:v>
                </c:pt>
                <c:pt idx="1322">
                  <c:v>1.9344000000000001</c:v>
                </c:pt>
                <c:pt idx="1323">
                  <c:v>1.9315</c:v>
                </c:pt>
                <c:pt idx="1324">
                  <c:v>1.9423000000000001</c:v>
                </c:pt>
                <c:pt idx="1325">
                  <c:v>1.9425000000000001</c:v>
                </c:pt>
                <c:pt idx="1326">
                  <c:v>1.9443000000000001</c:v>
                </c:pt>
                <c:pt idx="1327">
                  <c:v>1.9414</c:v>
                </c:pt>
                <c:pt idx="1328">
                  <c:v>1.9428000000000001</c:v>
                </c:pt>
                <c:pt idx="1329">
                  <c:v>1.9403000000000001</c:v>
                </c:pt>
                <c:pt idx="1330">
                  <c:v>1.9289000000000001</c:v>
                </c:pt>
                <c:pt idx="1331">
                  <c:v>1.9275</c:v>
                </c:pt>
                <c:pt idx="1332">
                  <c:v>1.9303000000000001</c:v>
                </c:pt>
                <c:pt idx="1333">
                  <c:v>1.9362000000000001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1.9890000000000001</c:v>
                </c:pt>
                <c:pt idx="1337">
                  <c:v>1.9677</c:v>
                </c:pt>
                <c:pt idx="1338">
                  <c:v>2.0030000000000001</c:v>
                </c:pt>
                <c:pt idx="1339">
                  <c:v>2.0089000000000001</c:v>
                </c:pt>
                <c:pt idx="1340">
                  <c:v>2.0320999999999976</c:v>
                </c:pt>
                <c:pt idx="1341">
                  <c:v>2.0289000000000001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2.0169999999999986</c:v>
                </c:pt>
                <c:pt idx="1345">
                  <c:v>2.0147999999999997</c:v>
                </c:pt>
                <c:pt idx="1346">
                  <c:v>2.0181</c:v>
                </c:pt>
                <c:pt idx="1347">
                  <c:v>1.9804000000000002</c:v>
                </c:pt>
                <c:pt idx="1348">
                  <c:v>1.9682000000000002</c:v>
                </c:pt>
                <c:pt idx="1349">
                  <c:v>1.9701000000000002</c:v>
                </c:pt>
                <c:pt idx="1350">
                  <c:v>1.9666000000000001</c:v>
                </c:pt>
                <c:pt idx="1351">
                  <c:v>1.9727000000000001</c:v>
                </c:pt>
                <c:pt idx="1352">
                  <c:v>1.9663000000000002</c:v>
                </c:pt>
                <c:pt idx="1353">
                  <c:v>1.9778</c:v>
                </c:pt>
                <c:pt idx="1354">
                  <c:v>1.9607000000000001</c:v>
                </c:pt>
                <c:pt idx="1355">
                  <c:v>1.9721000000000002</c:v>
                </c:pt>
                <c:pt idx="1356">
                  <c:v>1.9702000000000002</c:v>
                </c:pt>
                <c:pt idx="1357">
                  <c:v>1.9702000000000002</c:v>
                </c:pt>
                <c:pt idx="1358">
                  <c:v>1.9676</c:v>
                </c:pt>
                <c:pt idx="1359">
                  <c:v>1.9676</c:v>
                </c:pt>
                <c:pt idx="1360">
                  <c:v>1.9676</c:v>
                </c:pt>
                <c:pt idx="1361">
                  <c:v>1.9676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  <c:pt idx="1376">
                  <c:v>1.9676</c:v>
                </c:pt>
                <c:pt idx="1377">
                  <c:v>1.9676</c:v>
                </c:pt>
                <c:pt idx="1378">
                  <c:v>1.9676</c:v>
                </c:pt>
                <c:pt idx="1379">
                  <c:v>1.9676</c:v>
                </c:pt>
                <c:pt idx="1380">
                  <c:v>1.9676</c:v>
                </c:pt>
                <c:pt idx="1381">
                  <c:v>1.9676</c:v>
                </c:pt>
                <c:pt idx="1382">
                  <c:v>1.9676</c:v>
                </c:pt>
                <c:pt idx="1383">
                  <c:v>1.9676</c:v>
                </c:pt>
                <c:pt idx="1384">
                  <c:v>1.9693000000000001</c:v>
                </c:pt>
                <c:pt idx="1385">
                  <c:v>1.9721000000000002</c:v>
                </c:pt>
                <c:pt idx="1386">
                  <c:v>1.9668000000000001</c:v>
                </c:pt>
                <c:pt idx="1387">
                  <c:v>1.9710000000000001</c:v>
                </c:pt>
                <c:pt idx="1388">
                  <c:v>1.9687000000000001</c:v>
                </c:pt>
                <c:pt idx="1389">
                  <c:v>1.9740000000000002</c:v>
                </c:pt>
                <c:pt idx="1390">
                  <c:v>1.9740000000000002</c:v>
                </c:pt>
                <c:pt idx="1391">
                  <c:v>1.9740000000000002</c:v>
                </c:pt>
                <c:pt idx="1392">
                  <c:v>1.9740000000000002</c:v>
                </c:pt>
                <c:pt idx="1393">
                  <c:v>1.9743000000000002</c:v>
                </c:pt>
                <c:pt idx="1394">
                  <c:v>1.9777</c:v>
                </c:pt>
                <c:pt idx="1395">
                  <c:v>1.9834000000000001</c:v>
                </c:pt>
                <c:pt idx="1396">
                  <c:v>1.9834000000000001</c:v>
                </c:pt>
                <c:pt idx="1397">
                  <c:v>1.9853000000000001</c:v>
                </c:pt>
                <c:pt idx="1398">
                  <c:v>1.9879</c:v>
                </c:pt>
                <c:pt idx="1399">
                  <c:v>1.9910000000000001</c:v>
                </c:pt>
                <c:pt idx="1400">
                  <c:v>1.9917</c:v>
                </c:pt>
                <c:pt idx="1401">
                  <c:v>1.9872000000000001</c:v>
                </c:pt>
                <c:pt idx="1402">
                  <c:v>2.0097</c:v>
                </c:pt>
                <c:pt idx="1403">
                  <c:v>1.9998</c:v>
                </c:pt>
                <c:pt idx="1404">
                  <c:v>2.0037000000000003</c:v>
                </c:pt>
              </c:numCache>
            </c:numRef>
          </c:val>
        </c:ser>
        <c:dLbls/>
        <c:axId val="102164352"/>
        <c:axId val="102165888"/>
      </c:areaChart>
      <c:dateAx>
        <c:axId val="102164352"/>
        <c:scaling>
          <c:orientation val="minMax"/>
        </c:scaling>
        <c:axPos val="b"/>
        <c:numFmt formatCode="m/d/yy" sourceLinked="1"/>
        <c:tickLblPos val="nextTo"/>
        <c:crossAx val="102165888"/>
        <c:crosses val="autoZero"/>
        <c:auto val="1"/>
        <c:lblOffset val="100"/>
        <c:baseTimeUnit val="days"/>
      </c:dateAx>
      <c:valAx>
        <c:axId val="102165888"/>
        <c:scaling>
          <c:orientation val="minMax"/>
        </c:scaling>
        <c:axPos val="l"/>
        <c:majorGridlines/>
        <c:numFmt formatCode="0.00%" sourceLinked="1"/>
        <c:tickLblPos val="nextTo"/>
        <c:crossAx val="102164352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8927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06842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5774852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33604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192672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09028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582742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640132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098531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555929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559908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346655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0609190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667565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61653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139388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762015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5241439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496667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78057154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90080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04875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support@madhedgefundtrader.com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bay182.mail.live.com/?fid=flinboxhttp://members.madhedgefundtrader.com/category/luncheons/usa/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MELT UP IS EARLY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4294967295"/>
          </p:nvPr>
        </p:nvSpPr>
        <p:spPr>
          <a:xfrm>
            <a:off x="0" y="5105400"/>
            <a:ext cx="91440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August 17,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TimeCover-EdelRodrigue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600" y="1828800"/>
            <a:ext cx="2286000" cy="3048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Return 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20.85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Taking Another Run at the Highs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22052571"/>
              </p:ext>
            </p:extLst>
          </p:nvPr>
        </p:nvGraphicFramePr>
        <p:xfrm>
          <a:off x="533400" y="1676400"/>
          <a:ext cx="80772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4572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68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return +35.35%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51195054"/>
              </p:ext>
            </p:extLst>
          </p:nvPr>
        </p:nvGraphicFramePr>
        <p:xfrm>
          <a:off x="685800" y="1676400"/>
          <a:ext cx="7848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Term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Outlook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4294967295"/>
          </p:nvPr>
        </p:nvSpPr>
        <p:spPr>
          <a:xfrm>
            <a:off x="457200" y="1493837"/>
            <a:ext cx="8229600" cy="5287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*Global central bank coordination to flood markets with money is lifting equities everywhere, QE with a turbocharger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*Volatility is trading close to decade lows, buy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as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 hedge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against other assets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*Trump melt down moves up the pre election stock melt up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*No chance of a rate rise in 2016, but Fed will tease us in September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Oil trying to establish bottom of new range, bounces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hard on the first attempt to break $40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*Bonds will struggle until the next “RISK OFF” cycle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*Gold uptrend still lives, but is stalled for now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*Stay away from ags, perfect weather to bring new lows.</a:t>
            </a:r>
            <a:endParaRPr lang="en-US" sz="180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43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3962400"/>
            <a:ext cx="2316861" cy="25419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Middle Range of Greed at 80</a:t>
            </a:r>
            <a:endParaRPr 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905000"/>
            <a:ext cx="6028083" cy="379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57569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1737240"/>
            <a:ext cx="6553200" cy="4739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1800" b="1" u="sng" dirty="0"/>
              <a:t>Buys:</a:t>
            </a:r>
          </a:p>
          <a:p>
            <a:endParaRPr lang="en-US" sz="1800" b="1" dirty="0"/>
          </a:p>
          <a:p>
            <a:r>
              <a:rPr lang="is-IS" sz="1800" b="1" dirty="0"/>
              <a:t>Baidu, Inc. (BIDU)      </a:t>
            </a:r>
            <a:r>
              <a:rPr lang="is-IS" sz="1800" b="1" dirty="0" smtClean="0"/>
              <a:t>      </a:t>
            </a:r>
            <a:r>
              <a:rPr lang="is-IS" sz="1800" b="1" dirty="0"/>
              <a:t>  $172          Target to $181</a:t>
            </a:r>
          </a:p>
          <a:p>
            <a:r>
              <a:rPr lang="is-IS" sz="1800" b="1" dirty="0"/>
              <a:t>CF Industries (CF)         </a:t>
            </a:r>
            <a:r>
              <a:rPr lang="is-IS" sz="1800" b="1" dirty="0" smtClean="0"/>
              <a:t>    </a:t>
            </a:r>
            <a:r>
              <a:rPr lang="is-IS" sz="1800" b="1" dirty="0"/>
              <a:t>$21          </a:t>
            </a:r>
            <a:r>
              <a:rPr lang="is-IS" sz="1800" b="1" dirty="0" smtClean="0"/>
              <a:t>  Target </a:t>
            </a:r>
            <a:r>
              <a:rPr lang="is-IS" sz="1800" b="1" dirty="0"/>
              <a:t>to $28</a:t>
            </a:r>
          </a:p>
          <a:p>
            <a:r>
              <a:rPr lang="is-IS" sz="1800" b="1" dirty="0"/>
              <a:t>Amazon, Inc (AMZN)       </a:t>
            </a:r>
            <a:r>
              <a:rPr lang="is-IS" sz="1800" b="1" dirty="0" smtClean="0"/>
              <a:t>  </a:t>
            </a:r>
            <a:r>
              <a:rPr lang="is-IS" sz="1800" b="1" dirty="0"/>
              <a:t>$765          Target to $781</a:t>
            </a:r>
          </a:p>
          <a:p>
            <a:r>
              <a:rPr lang="is-IS" sz="1800" b="1" dirty="0"/>
              <a:t>Tesoro (TSO)               </a:t>
            </a:r>
            <a:r>
              <a:rPr lang="is-IS" sz="1800" b="1" dirty="0" smtClean="0"/>
              <a:t>      </a:t>
            </a:r>
            <a:r>
              <a:rPr lang="is-IS" sz="1800" b="1" dirty="0"/>
              <a:t>$75         </a:t>
            </a:r>
            <a:r>
              <a:rPr lang="is-IS" sz="1800" b="1" dirty="0" smtClean="0"/>
              <a:t>   </a:t>
            </a:r>
            <a:r>
              <a:rPr lang="is-IS" sz="1800" b="1" dirty="0"/>
              <a:t>Target to $88</a:t>
            </a:r>
          </a:p>
          <a:p>
            <a:r>
              <a:rPr lang="is-IS" sz="1800" b="1" dirty="0"/>
              <a:t>Amgen, Inc. (AMGN)         </a:t>
            </a:r>
            <a:r>
              <a:rPr lang="is-IS" sz="1800" b="1" dirty="0" smtClean="0"/>
              <a:t>$</a:t>
            </a:r>
            <a:r>
              <a:rPr lang="is-IS" sz="1800" b="1" dirty="0"/>
              <a:t>172          Target to $181</a:t>
            </a:r>
          </a:p>
          <a:p>
            <a:r>
              <a:rPr lang="is-IS" sz="1800" b="1" dirty="0"/>
              <a:t>General Dynamics (GD)    </a:t>
            </a:r>
            <a:r>
              <a:rPr lang="is-IS" sz="1800" b="1" dirty="0" smtClean="0"/>
              <a:t>$</a:t>
            </a:r>
            <a:r>
              <a:rPr lang="is-IS" sz="1800" b="1" dirty="0"/>
              <a:t>150          Target to $158</a:t>
            </a:r>
          </a:p>
          <a:p>
            <a:r>
              <a:rPr lang="pl-PL" sz="1800" b="1" dirty="0"/>
              <a:t>  </a:t>
            </a:r>
          </a:p>
          <a:p>
            <a:r>
              <a:rPr lang="pl-PL" sz="1800" b="1" u="sng" dirty="0" err="1"/>
              <a:t>Sells</a:t>
            </a:r>
            <a:r>
              <a:rPr lang="pl-PL" sz="1800" b="1" u="sng" dirty="0"/>
              <a:t>:</a:t>
            </a:r>
          </a:p>
          <a:p>
            <a:endParaRPr lang="pl-PL" sz="1800" b="1" dirty="0"/>
          </a:p>
          <a:p>
            <a:r>
              <a:rPr lang="is-IS" sz="1800" b="1" dirty="0"/>
              <a:t>Akamai Tech (AKAM)       </a:t>
            </a:r>
            <a:r>
              <a:rPr lang="is-IS" sz="1800" b="1" dirty="0" smtClean="0"/>
              <a:t> </a:t>
            </a:r>
            <a:r>
              <a:rPr lang="is-IS" sz="1800" b="1" dirty="0"/>
              <a:t>$55        </a:t>
            </a:r>
            <a:r>
              <a:rPr lang="is-IS" sz="1800" b="1" dirty="0" smtClean="0"/>
              <a:t>  </a:t>
            </a:r>
            <a:r>
              <a:rPr lang="is-IS" sz="1800" b="1" dirty="0"/>
              <a:t>  Target to $43</a:t>
            </a:r>
          </a:p>
          <a:p>
            <a:r>
              <a:rPr lang="is-IS" sz="1800" b="1" dirty="0"/>
              <a:t>Signet Jewelers (SIG)        </a:t>
            </a:r>
            <a:r>
              <a:rPr lang="is-IS" sz="1800" b="1" dirty="0" smtClean="0"/>
              <a:t>$</a:t>
            </a:r>
            <a:r>
              <a:rPr lang="is-IS" sz="1800" b="1" dirty="0"/>
              <a:t>100          </a:t>
            </a:r>
            <a:r>
              <a:rPr lang="is-IS" sz="1800" b="1" dirty="0" smtClean="0"/>
              <a:t>Target </a:t>
            </a:r>
            <a:r>
              <a:rPr lang="is-IS" sz="1800" b="1" dirty="0"/>
              <a:t>to $87</a:t>
            </a:r>
          </a:p>
          <a:p>
            <a:r>
              <a:rPr lang="is-IS" sz="1800" b="1" dirty="0"/>
              <a:t>Anthem, Inc. (ANTM)         </a:t>
            </a:r>
            <a:r>
              <a:rPr lang="is-IS" sz="1800" b="1" dirty="0" smtClean="0"/>
              <a:t>$</a:t>
            </a:r>
            <a:r>
              <a:rPr lang="is-IS" sz="1800" b="1" dirty="0"/>
              <a:t>135       </a:t>
            </a:r>
            <a:r>
              <a:rPr lang="is-IS" sz="1800" b="1" dirty="0" smtClean="0"/>
              <a:t>  </a:t>
            </a:r>
            <a:r>
              <a:rPr lang="is-IS" sz="1800" b="1" dirty="0"/>
              <a:t>  Target to $120</a:t>
            </a:r>
          </a:p>
          <a:p>
            <a:r>
              <a:rPr lang="is-IS" sz="1800" b="1" dirty="0"/>
              <a:t>Incyte Corp (INCY)            </a:t>
            </a:r>
            <a:r>
              <a:rPr lang="is-IS" sz="1800" b="1" dirty="0" smtClean="0"/>
              <a:t> $</a:t>
            </a:r>
            <a:r>
              <a:rPr lang="is-IS" sz="1800" b="1" dirty="0"/>
              <a:t>91         </a:t>
            </a:r>
            <a:r>
              <a:rPr lang="is-IS" sz="1800" b="1" dirty="0" smtClean="0"/>
              <a:t>   </a:t>
            </a:r>
            <a:r>
              <a:rPr lang="is-IS" sz="1800" b="1" dirty="0"/>
              <a:t>Target to $75</a:t>
            </a:r>
          </a:p>
          <a:p>
            <a:r>
              <a:rPr lang="is-IS" sz="1800" b="1" dirty="0"/>
              <a:t>Teva Pharm (TEVA)           </a:t>
            </a:r>
            <a:r>
              <a:rPr lang="is-IS" sz="1800" b="1" dirty="0" smtClean="0"/>
              <a:t>$</a:t>
            </a:r>
            <a:r>
              <a:rPr lang="is-IS" sz="1800" b="1" dirty="0"/>
              <a:t>55         </a:t>
            </a:r>
            <a:r>
              <a:rPr lang="is-IS" sz="1800" b="1" dirty="0" smtClean="0"/>
              <a:t>   </a:t>
            </a:r>
            <a:r>
              <a:rPr lang="is-IS" sz="1800" b="1" dirty="0"/>
              <a:t>Target to $48	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Choppy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4294967295"/>
          </p:nvPr>
        </p:nvSpPr>
        <p:spPr>
          <a:xfrm>
            <a:off x="381000" y="10668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*SF Fed John Williams says “We can pull our foot off the gas a bit” hinting at September rate hike, but July producer prices and retail sales came in very weak, July PPI off -0.4%, only auto sales still doing well, thanks to 0% interest rates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*Fed Fund futures showing an 18% chance of a rate rise in September, 51% in December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*German Q2 GDP a weak 0.40%, but is still the strongest in Europe,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 Brexit drag not yet reflected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*Bank of England does surprise interest rate cut from 0.50% to 0.25%, lowest in history, launches UK QE, pound craters</a:t>
            </a:r>
            <a:b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*Japan Q2 GDP comes in at only 0.2% vs. 0.7% expected, capital spending fell, and consumer spending is in the tank, but yen 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strengthens </a:t>
            </a: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anyway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*Despite all this, US stocks and bonds are still the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 most attractive, highest yielding assets in the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world, both should move to new highs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*Fortress American looking strong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latin typeface="Calibri"/>
                <a:ea typeface="Calibri"/>
                <a:cs typeface="Calibri"/>
                <a:sym typeface="Calibri"/>
              </a:rPr>
            </a:br>
            <a:endParaRPr lang="en-US" sz="1700" dirty="0" smtClean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choppy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200" y="5029200"/>
            <a:ext cx="3177232" cy="1600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14,000 to</a:t>
            </a:r>
            <a:r>
              <a:rPr lang="en-US" sz="2000" b="1" i="0" u="none" strike="noStrike" cap="none" baseline="0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4,000-Lowest since 1973!</a:t>
            </a:r>
            <a:b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he Downtrend Lives!-Show Me the Recession!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 descr="Screen Shot 2016-06-07 at 3.0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525304"/>
            <a:ext cx="7110841" cy="518029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Struggling at Highs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4294967295"/>
          </p:nvPr>
        </p:nvSpPr>
        <p:spPr>
          <a:xfrm>
            <a:off x="457200" y="12954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*Ten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US Treasuries rally to 1.54%, is the bull market over?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*Global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negative yielding debt hits $13.4 trillion</a:t>
            </a: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*JGBs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ease to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-0.08%, German bunds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to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-0.09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%, the UK is next to see negative bonds rates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*Even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emerging market debt rockets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thanks to high yields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unk bonds (HYG)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maintain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new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highs on global “RISK ON”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*Watch the price action,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we could be turning here</a:t>
            </a:r>
            <a:endParaRPr lang="en-US" sz="22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truggle-bus-market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4038600"/>
            <a:ext cx="3771900" cy="2514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1.54%</a:t>
            </a:r>
            <a:br>
              <a:rPr lang="en-US" sz="2400" dirty="0" smtClean="0"/>
            </a:br>
            <a:r>
              <a:rPr lang="en-US" sz="2000" dirty="0" smtClean="0"/>
              <a:t>Coiling for an Upside Breakout?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819" y="1371600"/>
            <a:ext cx="674298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4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2400" dirty="0" smtClean="0"/>
              <a:t>Ten Year Treasury ETF (TLT) 1.54%</a:t>
            </a:r>
            <a:br>
              <a:rPr lang="en-US" sz="2400" dirty="0" smtClean="0"/>
            </a:br>
            <a:r>
              <a:rPr lang="en-US" sz="1800" dirty="0" smtClean="0"/>
              <a:t>Looking at long 9/$132-$135 vertical bull call spread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035800" cy="53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20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6019800"/>
            <a:ext cx="9144000" cy="762000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2000" b="1" dirty="0" smtClean="0"/>
              <a:t>https</a:t>
            </a:r>
            <a:r>
              <a:rPr lang="en-US" sz="2000" b="1" dirty="0"/>
              <a:t>://members.madhedgefundtrader.com/roaring-twenties-book/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1905000"/>
            <a:ext cx="25106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 the Store </a:t>
            </a:r>
            <a:br>
              <a:rPr lang="en-US" sz="3200" b="1" dirty="0" smtClean="0"/>
            </a:br>
            <a:r>
              <a:rPr lang="en-US" sz="3200" b="1" dirty="0" smtClean="0"/>
              <a:t>Now for $49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839200" y="19812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3429000"/>
            <a:ext cx="30780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Sectors and stocks that</a:t>
            </a:r>
            <a:br>
              <a:rPr lang="en-US" sz="2000" b="1" dirty="0" smtClean="0"/>
            </a:br>
            <a:r>
              <a:rPr lang="en-US" sz="2000" b="1" dirty="0" smtClean="0"/>
              <a:t> will lead the market for</a:t>
            </a:r>
            <a:br>
              <a:rPr lang="en-US" sz="2000" b="1" dirty="0" smtClean="0"/>
            </a:br>
            <a:r>
              <a:rPr lang="en-US" sz="2000" b="1" dirty="0" smtClean="0"/>
              <a:t> the next 20 years</a:t>
            </a:r>
            <a:endParaRPr lang="en-US" sz="2000" b="1" dirty="0"/>
          </a:p>
        </p:txBody>
      </p:sp>
      <p:pic>
        <p:nvPicPr>
          <p:cNvPr id="8" name="Picture 7" descr="Roaring Twenties 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231648"/>
            <a:ext cx="4419600" cy="57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5080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6.33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Indicator-”RISK ON” means new highs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1371600"/>
            <a:ext cx="6807200" cy="515402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-Base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Building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399"/>
            <a:ext cx="7012796" cy="53096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5.75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Wow!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93734"/>
            <a:ext cx="6915030" cy="523566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1.21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flight to safety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35" y="1295400"/>
            <a:ext cx="6944265" cy="5257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-Melt Up Light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4294967295"/>
          </p:nvPr>
        </p:nvSpPr>
        <p:spPr>
          <a:xfrm>
            <a:off x="228600" y="11430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*Stocks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give us a very grudging upside breakout on non existent volume, deliver new daily highs in all indexes, but the conviction isn’t there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*Much of smart money is now playing from the short side, Soros, Tudor Jones, David Tepper is cutting back, announced stock buy backs hit a four year low at $1.8 billion/day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*Dancing to TINA: “There Is No Alternative”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*Japanese government is now largest shareholder in the top Japanese companies, thanks to QE</a:t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*Stocks are now a low return, high risk play with PE multiples approaching 20X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*Volumes typical of summer doldrums, falling off a cliff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*FANG stocks reaccelerate as technology takes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market share from the old economy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*The world is looking for a tradable dip to “BUY”</a:t>
            </a: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BN-OZ233_0719pa_D_201607191015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4571418"/>
            <a:ext cx="3098800" cy="205798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Highs!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79" y="11303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246189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34683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FANG is Back!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065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Decade Low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1186906"/>
            <a:ext cx="7188200" cy="54424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Mad Options Trader</a:t>
            </a:r>
            <a:endParaRPr lang="en-US" sz="32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066800"/>
            <a:ext cx="8229600" cy="4525963"/>
          </a:xfrm>
        </p:spPr>
        <p:txBody>
          <a:bodyPr/>
          <a:lstStyle/>
          <a:p>
            <a:pPr marL="203200" indent="0">
              <a:spcBef>
                <a:spcPts val="0"/>
              </a:spcBef>
              <a:buNone/>
            </a:pPr>
            <a:r>
              <a:rPr lang="en-US" sz="1800" dirty="0" smtClean="0"/>
              <a:t>*Net Trading Profits are up 20% in August</a:t>
            </a:r>
            <a:r>
              <a:rPr lang="en-US" sz="1800" dirty="0"/>
              <a:t> </a:t>
            </a:r>
            <a:r>
              <a:rPr lang="en-US" sz="1800" dirty="0" smtClean="0"/>
              <a:t>on the weekly options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*Demand for the new $1,500 a year service will be overwhelming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*Get your upgrade order in now to avoid the</a:t>
            </a:r>
            <a:br>
              <a:rPr lang="en-US" sz="1800" dirty="0" smtClean="0"/>
            </a:br>
            <a:r>
              <a:rPr lang="en-US" sz="1800" dirty="0" smtClean="0"/>
              <a:t> month end crush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*Email Nancy in Customer support at</a:t>
            </a:r>
            <a:br>
              <a:rPr lang="en-US" sz="1800" dirty="0" smtClean="0"/>
            </a:br>
            <a:r>
              <a:rPr lang="en-US" sz="1800" dirty="0" smtClean="0"/>
              <a:t> </a:t>
            </a:r>
            <a:r>
              <a:rPr lang="en-US" sz="1800" dirty="0" smtClean="0">
                <a:hlinkClick r:id="rId2"/>
              </a:rPr>
              <a:t>support@madhedgefundtrader.com</a:t>
            </a:r>
            <a:r>
              <a:rPr lang="en-US" sz="1800" dirty="0" smtClean="0"/>
              <a:t> and put</a:t>
            </a:r>
            <a:br>
              <a:rPr lang="en-US" sz="1800" dirty="0" smtClean="0"/>
            </a:br>
            <a:r>
              <a:rPr lang="en-US" sz="1800" dirty="0" smtClean="0"/>
              <a:t> “</a:t>
            </a:r>
            <a:r>
              <a:rPr lang="en-US" sz="1800" b="1" dirty="0" smtClean="0"/>
              <a:t>MOT Upgrade” </a:t>
            </a:r>
            <a:r>
              <a:rPr lang="en-US" sz="1800" dirty="0" smtClean="0"/>
              <a:t>in the subject line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</a:t>
            </a:r>
            <a:r>
              <a:rPr lang="en-US" sz="1800" dirty="0" smtClean="0"/>
              <a:t>Nancy </a:t>
            </a:r>
            <a:r>
              <a:rPr lang="en-US" sz="1800" dirty="0" smtClean="0"/>
              <a:t>will calculate a </a:t>
            </a:r>
            <a:r>
              <a:rPr lang="en-US" sz="1800" b="1" i="1" dirty="0" smtClean="0"/>
              <a:t>pro rata </a:t>
            </a:r>
            <a:r>
              <a:rPr lang="en-US" sz="1800" dirty="0" smtClean="0"/>
              <a:t>credit for the balance</a:t>
            </a:r>
            <a:br>
              <a:rPr lang="en-US" sz="1800" dirty="0" smtClean="0"/>
            </a:br>
            <a:r>
              <a:rPr lang="en-US" sz="1800" dirty="0" smtClean="0"/>
              <a:t>of </a:t>
            </a:r>
            <a:r>
              <a:rPr lang="en-US" sz="1800" dirty="0" smtClean="0"/>
              <a:t>your existing subscription</a:t>
            </a:r>
            <a:r>
              <a:rPr lang="en-US" sz="1800" dirty="0" smtClean="0"/>
              <a:t>, and then bill</a:t>
            </a:r>
            <a:br>
              <a:rPr lang="en-US" sz="1800" dirty="0" smtClean="0"/>
            </a:br>
            <a:r>
              <a:rPr lang="en-US" sz="1800" dirty="0" smtClean="0"/>
              <a:t>you new subscription fee less </a:t>
            </a:r>
            <a:r>
              <a:rPr lang="en-US" sz="1800" dirty="0" smtClean="0"/>
              <a:t>credit. MOT remains </a:t>
            </a:r>
          </a:p>
          <a:p>
            <a:pPr marL="203200" indent="0">
              <a:spcBef>
                <a:spcPts val="0"/>
              </a:spcBef>
              <a:buNone/>
            </a:pPr>
            <a:r>
              <a:rPr lang="en-US" sz="1800" dirty="0" smtClean="0"/>
              <a:t>free </a:t>
            </a:r>
            <a:r>
              <a:rPr lang="en-US" sz="1800" dirty="0" smtClean="0"/>
              <a:t>until </a:t>
            </a:r>
            <a:r>
              <a:rPr lang="en-US" sz="1800" dirty="0" smtClean="0"/>
              <a:t>August 31.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*Upgrade now to avoid interruption of service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*”Whiz” will guest host the August 31 biweekly</a:t>
            </a:r>
            <a:br>
              <a:rPr lang="en-US" sz="1800" dirty="0" smtClean="0"/>
            </a:br>
            <a:r>
              <a:rPr lang="en-US" sz="1800" b="1" i="1" dirty="0" smtClean="0"/>
              <a:t>Global Strategy Webinar </a:t>
            </a:r>
            <a:r>
              <a:rPr lang="en-US" sz="1800" dirty="0" smtClean="0"/>
              <a:t>with me</a:t>
            </a:r>
            <a:endParaRPr lang="en-US" sz="1800" dirty="0"/>
          </a:p>
        </p:txBody>
      </p:sp>
      <p:pic>
        <p:nvPicPr>
          <p:cNvPr id="4" name="Picture 3" descr="CME Flo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3600" y="2286000"/>
            <a:ext cx="2819400" cy="421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4680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–Buy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Dips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waiting for the next real catalyst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iPhone 7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“Buffet Put Option” kicks in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$1 billion purchase, then increases position by 55%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1524000"/>
            <a:ext cx="6578600" cy="498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New Big Cap Tech Leader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1378494"/>
            <a:ext cx="7035800" cy="53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721" y="11430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Mainstay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38" y="12192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 Imminent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20800"/>
            <a:ext cx="7112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SPDR 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Biotech iShares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)-A Political Football in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Own for 2017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0" y="1340757"/>
            <a:ext cx="6985000" cy="528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6654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big Value Play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 Regional Bank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Breakout Coming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24618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28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entry point setting up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Isn’t Going Away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21" y="12954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Still</a:t>
            </a:r>
            <a:r>
              <a:rPr lang="en-U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Beating the Dow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4294967295"/>
          </p:nvPr>
        </p:nvSpPr>
        <p:spPr>
          <a:xfrm>
            <a:off x="381000" y="1646237"/>
            <a:ext cx="7239000" cy="4373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1.23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0.67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+4.50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4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+2.94% 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-2.42%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11.99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-2.10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*October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-6.19%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+4.38%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*November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5.78%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-0.56%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-4.94%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*2016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+8.69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7.1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20.85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200.37%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35.35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16002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315088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Major Leader of the Rally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19861"/>
            <a:ext cx="6880524" cy="520953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European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06500"/>
            <a:ext cx="7262963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Killed by Strong Yen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62" y="12827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Finally Participates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 to the Races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17600"/>
            <a:ext cx="7380377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-Negative Rates Are the Driver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381000" y="1219200"/>
            <a:ext cx="8229600" cy="586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*Japanese yen breaks out two year highs, given up exactly one half of three year bear market, more yen weakening government action is imminent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*However, JGBs have just rallied from -0.29% to 0.09%, prospects of positive rates are holding yen up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*With the government now owning most of the bonds in Japan, it is running out of paper to buy, allowing rates to drift up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*Outlook of negative rates for longer is pulling down the Euro, taking a run at new multi year lows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*Oil recovery gives Aussie (FXA)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and		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Loonie (FXC) a lift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*Chinese Yuan (CYB) holding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on mixed economic data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4648200"/>
            <a:ext cx="32480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Year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the 8/$97-100 put spread-expires in 2 days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the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99-102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spread-expires in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days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604" y="13589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597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Lows on Weakening Economy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60714"/>
            <a:ext cx="6858000" cy="51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7638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Fading Economy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 to buy the 9/$111-$114 bear put spread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50917"/>
            <a:ext cx="7088996" cy="536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FXC)-Strong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Oil Boost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303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984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1905000"/>
            <a:ext cx="2279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Portland, Oregon </a:t>
            </a:r>
            <a:br>
              <a:rPr lang="en-US" sz="2000" b="1" dirty="0" smtClean="0"/>
            </a:br>
            <a:r>
              <a:rPr lang="en-US" sz="2000" b="1" dirty="0" smtClean="0"/>
              <a:t>September 16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105400" y="1905000"/>
            <a:ext cx="2673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Incline Village, Nevada</a:t>
            </a:r>
            <a:br>
              <a:rPr lang="en-US" sz="1800" b="1" dirty="0" smtClean="0"/>
            </a:br>
            <a:r>
              <a:rPr lang="en-US" sz="1800" b="1" dirty="0" smtClean="0"/>
              <a:t>October 7</a:t>
            </a:r>
            <a:endParaRPr lang="en-US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743200"/>
            <a:ext cx="2934940" cy="373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2819400"/>
            <a:ext cx="4289898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1226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827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827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Bouncing Off the Bottom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57200" y="1387475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*Saudi oil production hits all time high of 10.67 million b/d in July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*New Saudi Oil minister says that he would be willing to discuss “ways to stabilize oil prices”, sparking sharp 10% rise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*Oil is in over supply up and down the entire products spectrum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>
                <a:solidFill>
                  <a:schemeClr val="tx1"/>
                </a:solidFill>
              </a:rPr>
              <a:t>*Alternatives jump 70% in five years, with Germany leading at 36% of electric power, accelerating demise of oil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*Baker-Hughes US oil rig count up 17 to 381,</a:t>
            </a:r>
            <a:br>
              <a:rPr lang="en-US" sz="1600" dirty="0" smtClean="0"/>
            </a:br>
            <a:r>
              <a:rPr lang="en-US" sz="1600" dirty="0" smtClean="0"/>
              <a:t>continuing a 10 week trend up, 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*Oil now stuck in $40-$60 range,</a:t>
            </a:r>
            <a:br>
              <a:rPr lang="en-US" sz="1600" dirty="0" smtClean="0"/>
            </a:br>
            <a:r>
              <a:rPr lang="en-US" sz="1600" dirty="0" smtClean="0"/>
              <a:t>a break takes us to $35 quickly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resiz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3962400"/>
            <a:ext cx="3685239" cy="2438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-Hard Bounce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823"/>
            <a:ext cx="7416800" cy="561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21" y="12827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45547" cy="5410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8.89% Yield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704490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ividend is Not Enough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29211"/>
            <a:ext cx="7264400" cy="55001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065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2016 Highs!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55" y="1054100"/>
            <a:ext cx="7464245" cy="5651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1959114"/>
            <a:ext cx="24509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San Francisco, CA</a:t>
            </a:r>
            <a:br>
              <a:rPr lang="en-US" sz="2000" b="1" dirty="0" smtClean="0"/>
            </a:br>
            <a:r>
              <a:rPr lang="en-US" sz="2000" b="1" dirty="0" smtClean="0"/>
              <a:t>October 21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971800"/>
            <a:ext cx="4481286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1200" y="1981200"/>
            <a:ext cx="2508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Las Vegas, Nevada</a:t>
            </a:r>
            <a:br>
              <a:rPr lang="en-US" sz="2000" b="1" dirty="0" smtClean="0"/>
            </a:br>
            <a:r>
              <a:rPr lang="en-US" sz="2000" b="1" dirty="0" smtClean="0"/>
              <a:t>November 18</a:t>
            </a:r>
            <a:endParaRPr lang="en-US" sz="2000" b="1" dirty="0"/>
          </a:p>
        </p:txBody>
      </p:sp>
      <p:pic>
        <p:nvPicPr>
          <p:cNvPr id="8" name="Picture 7" descr="Welcome-to-Las-Veg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2971800"/>
            <a:ext cx="3658684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0301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Copper-Capped on Over Supply</a:t>
            </a: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53" y="1143000"/>
            <a:ext cx="7145547" cy="5410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-W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aiting for the Fed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4294967295"/>
          </p:nvPr>
        </p:nvSpPr>
        <p:spPr>
          <a:xfrm>
            <a:off x="228600" y="1189037"/>
            <a:ext cx="7924800" cy="5135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*With stocks going to new highs daily, gold takes a break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*Another tea cup, triangle formation setting up on the charts, Presaging another upside breakout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*Massive drop in rates to negative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numbers in many countries creates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a de </a:t>
            </a:r>
            <a:r>
              <a:rPr lang="en-US" sz="2000" b="1" i="1" dirty="0" smtClean="0">
                <a:latin typeface="Calibri"/>
                <a:ea typeface="Calibri"/>
                <a:cs typeface="Calibri"/>
                <a:sym typeface="Calibri"/>
              </a:rPr>
              <a:t>facto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positive return on non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yielding gold assets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*The opportunity cost of gold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ownership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is now the lowest in history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*If Fed fails to raise rates in September,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look for a new leg up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DSCN037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2895600"/>
            <a:ext cx="3526965" cy="3505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70" y="1066800"/>
            <a:ext cx="7346830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827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246189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70" y="1143000"/>
            <a:ext cx="7346830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PPLT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Gold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Effect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50" y="1163321"/>
            <a:ext cx="7219350" cy="546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99480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065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9545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-Still More New Lows!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09600" y="13716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*Friday USDA WASDE report was terrible</a:t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*Corn crop forecast now 15 billion bushels, yields up big</a:t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*However,</a:t>
            </a:r>
            <a:r>
              <a:rPr lang="en-US" sz="1800" i="0" u="none" strike="noStrike" cap="none" dirty="0" smtClean="0">
                <a:sym typeface="Arial"/>
              </a:rPr>
              <a:t> </a:t>
            </a:r>
            <a:r>
              <a:rPr lang="en-US" sz="1800" b="1" i="0" u="sng" strike="noStrike" cap="none" dirty="0" smtClean="0">
                <a:sym typeface="Arial"/>
              </a:rPr>
              <a:t>prices DID NOT FALL!</a:t>
            </a:r>
            <a:r>
              <a:rPr lang="en-US" sz="1800" b="1" i="0" u="sng" strike="noStrike" cap="none" baseline="0" dirty="0" smtClean="0">
                <a:sym typeface="Arial"/>
              </a:rPr>
              <a:t/>
            </a:r>
            <a:br>
              <a:rPr lang="en-US" sz="1800" b="1" i="0" u="sng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*Massive</a:t>
            </a:r>
            <a:r>
              <a:rPr lang="en-US" sz="1800" i="0" u="none" strike="noStrike" cap="none" dirty="0" smtClean="0">
                <a:sym typeface="Arial"/>
              </a:rPr>
              <a:t> floods in Louisiana, 36 inches in 48 hours, give another boost</a:t>
            </a: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800" dirty="0" smtClean="0"/>
              <a:t>*No trade, there are NO fish to fry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*My main job here is to keep traders</a:t>
            </a:r>
            <a:br>
              <a:rPr lang="en-US" sz="1800" dirty="0" smtClean="0"/>
            </a:br>
            <a:r>
              <a:rPr lang="en-US" sz="1800" dirty="0" smtClean="0"/>
              <a:t>away from this sector this year, and</a:t>
            </a:r>
            <a:br>
              <a:rPr lang="en-US" sz="1800" dirty="0" smtClean="0"/>
            </a:br>
            <a:r>
              <a:rPr lang="en-US" sz="1800" dirty="0" smtClean="0"/>
              <a:t>that approach has worked one more time</a:t>
            </a: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endParaRPr lang="en-US" sz="1800" b="0" i="0" u="none" strike="noStrike" cap="none" baseline="0" dirty="0" smtClean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160311-louisiana-flooding-horses-yh-0930a_02597ba4388c3fc72f0698d2f3adf40d.nbcnews-fp-1200-8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3962400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8937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827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781828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12674" y="304800"/>
            <a:ext cx="27790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Playing Cautious</a:t>
            </a:r>
            <a:endParaRPr lang="en-US" sz="20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36225686"/>
              </p:ext>
            </p:extLst>
          </p:nvPr>
        </p:nvGraphicFramePr>
        <p:xfrm>
          <a:off x="609600" y="1828800"/>
          <a:ext cx="4950272" cy="4539984"/>
        </p:xfrm>
        <a:graphic>
          <a:graphicData uri="http://schemas.openxmlformats.org/drawingml/2006/table">
            <a:tbl>
              <a:tblPr/>
              <a:tblGrid>
                <a:gridCol w="3564196"/>
                <a:gridCol w="1386076"/>
              </a:tblGrid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(FXY) 8/$97-$100 put spread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(FXY) 9/$99-$102 put spread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endParaRPr lang="en-US" sz="18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position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20.00%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39479417"/>
              </p:ext>
            </p:extLst>
          </p:nvPr>
        </p:nvGraphicFramePr>
        <p:xfrm>
          <a:off x="5715000" y="3581400"/>
          <a:ext cx="2771775" cy="2619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43600" y="2514600"/>
            <a:ext cx="20229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Expiration P&amp;L</a:t>
            </a:r>
            <a:br>
              <a:rPr lang="en-US" sz="2000" b="1" dirty="0" smtClean="0"/>
            </a:br>
            <a:r>
              <a:rPr lang="en-US" sz="2000" b="1" dirty="0" smtClean="0"/>
              <a:t>9.80%</a:t>
            </a:r>
            <a:br>
              <a:rPr lang="en-US" sz="2000" b="1" dirty="0" smtClean="0"/>
            </a:br>
            <a:endParaRPr lang="en-US" sz="2000" b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303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0504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 Longer the Sole Survivor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77900"/>
            <a:ext cx="7564887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7928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Shortage of Supply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4294967295"/>
          </p:nvPr>
        </p:nvSpPr>
        <p:spPr>
          <a:xfrm>
            <a:off x="457200" y="1036637"/>
            <a:ext cx="8229600" cy="5821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new home sales hit eight year high, July New Home Sales up 2.1%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*US home ownership drops to 62.9%, a 51 year low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*July homebuilder sentiment rises from 58 to 60 thanks to home shortage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*Weekly Mortgage Applications jump 7% on low rates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*Conventional 30-year fixed rate plunges to a new low of 3.40%, qualifies 1 million more new home buyers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*London high end real estate in free fall,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thanks to Brexit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May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Case Shiller S&amp;P 500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National index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continues upward grind, May +5.2%,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Portland, Seattle, Denver lead, San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Francisco lags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63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4114800"/>
            <a:ext cx="4114800" cy="22872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500/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Portland, Seattle, Denver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General Growth Properties (GGP)</a:t>
            </a:r>
            <a:br>
              <a:rPr lang="en-US" sz="2800" dirty="0" smtClean="0"/>
            </a:br>
            <a:r>
              <a:rPr lang="en-US" sz="2000" dirty="0" smtClean="0"/>
              <a:t>Yield Play Profit Taking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82339"/>
            <a:ext cx="7162800" cy="542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</a:t>
            </a:r>
            <a:br>
              <a:rPr lang="en-US" sz="1800" dirty="0" smtClean="0"/>
            </a:br>
            <a:r>
              <a:rPr lang="en-US" sz="1800" dirty="0" smtClean="0"/>
              <a:t>Another Big Brexit Winner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93883"/>
            <a:ext cx="6883400" cy="5211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4294967295"/>
          </p:nvPr>
        </p:nvSpPr>
        <p:spPr>
          <a:xfrm>
            <a:off x="609600" y="19050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stand aside-wait for a big dip to buy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b="1" i="1" dirty="0" smtClean="0">
                <a:latin typeface="Calibri"/>
                <a:ea typeface="Calibri"/>
                <a:cs typeface="Calibri"/>
                <a:sym typeface="Calibri"/>
              </a:rPr>
              <a:t>buy dips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*Commodities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dips long term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*Currencies-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sell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Yen and Euro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on rallies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dips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-sell short spikes over $25, buy dips to $12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the homebuilders LT</a:t>
            </a:r>
            <a:endParaRPr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6482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buy lunch tickets, please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http://members.madhedgefundtrader</a:t>
            </a:r>
            <a:b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</a:b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.com/category/luncheons/</a:t>
            </a:r>
            <a:r>
              <a:rPr lang="en-US" sz="2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usa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/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select the city of your choice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August 31,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5" name="Shape 6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400" y="1371600"/>
            <a:ext cx="3048000" cy="398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/>
              <a:t>Dipping a Toe Back Into the Water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81000" y="2027237"/>
            <a:ext cx="8229600" cy="4525963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*Starting to take small positions against the most extreme moves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*Early Trump Melt Down is Triggering Early Stock Melt Up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*Buy “RISK ON” assets on every substantial dip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*Wait the extra day and let the market come to you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*The game from here on is to position yourself for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a pre/post US presidential election stock melt up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and a global risk on rally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 descr="IMG_4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6600" y="4419600"/>
            <a:ext cx="1573269" cy="19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75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2800" dirty="0" smtClean="0"/>
              <a:t>What Could Make the Market Sell Off?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28600" y="1636713"/>
            <a:ext cx="8229600" cy="4525962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/>
              <a:t>*Geopolitical events aren’t working anymore, everyone has figured out that each one is a “BUY”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*Oil takes a new run at $25/barrel, will kill energy sector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*A shockingly negative monthly nonfarm payroll report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*Fed raises interest rates in September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*The end of the presidential election,</a:t>
            </a:r>
            <a:br>
              <a:rPr lang="en-US" sz="1800" dirty="0" smtClean="0"/>
            </a:br>
            <a:r>
              <a:rPr lang="en-US" sz="1800" dirty="0" smtClean="0"/>
              <a:t> 85 days off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*Upside exhaustion when (SPY) hits</a:t>
            </a:r>
            <a:br>
              <a:rPr lang="en-US" sz="1800" dirty="0" smtClean="0"/>
            </a:br>
            <a:r>
              <a:rPr lang="en-US" sz="1800" dirty="0" smtClean="0"/>
              <a:t>+10% in 2016 at 2,247, is now up 7%</a:t>
            </a:r>
            <a:endParaRPr lang="en-US" sz="1800" dirty="0"/>
          </a:p>
        </p:txBody>
      </p:sp>
      <p:pic>
        <p:nvPicPr>
          <p:cNvPr id="4" name="Picture 3" descr="stock-market-d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4038600"/>
            <a:ext cx="3937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2436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13229</TotalTime>
  <Words>645</Words>
  <Application>Microsoft Office PowerPoint</Application>
  <PresentationFormat>On-screen Show (4:3)</PresentationFormat>
  <Paragraphs>133</Paragraphs>
  <Slides>77</Slides>
  <Notes>66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The Mad Hedge Fund Trader “THE MELT UP IS EARLY”</vt:lpstr>
      <vt:lpstr>Slide 1</vt:lpstr>
      <vt:lpstr>Mad Options Trader</vt:lpstr>
      <vt:lpstr>Trade Alert Performance Still Beating the Dow</vt:lpstr>
      <vt:lpstr>MHFT Global Strategy Luncheons Buy tickets at www.madhedgefundtrader.com </vt:lpstr>
      <vt:lpstr>MHFT Global Strategy Luncheons Buy tickets at www.madhedgefundtrader.com </vt:lpstr>
      <vt:lpstr>Slide 6</vt:lpstr>
      <vt:lpstr> The Method to My Madness Dipping a Toe Back Into the Water </vt:lpstr>
      <vt:lpstr>What Could Make the Market Sell Off?</vt:lpstr>
      <vt:lpstr>Paid Subscriber Trailing 12 Month Audited Return +20.85%-Taking Another Run at the Highs</vt:lpstr>
      <vt:lpstr>Slide 10</vt:lpstr>
      <vt:lpstr>Short Term Strategy Outlook</vt:lpstr>
      <vt:lpstr>Middle Range of Greed at 80</vt:lpstr>
      <vt:lpstr>  The Bill Davis View A $1,500 Upgrade for the Mad Day Trader Service </vt:lpstr>
      <vt:lpstr>The Global Economy-Choppy</vt:lpstr>
      <vt:lpstr>Weekly Jobless Claims –The Most Important Statistic  +14,000 to 264,000-Lowest since 1973! The Downtrend Lives!-Show Me the Recession!</vt:lpstr>
      <vt:lpstr>Bonds-Struggling at Highs</vt:lpstr>
      <vt:lpstr>Ten Year Treasury Yield ($TNX) 1.54% Coiling for an Upside Breakout?</vt:lpstr>
      <vt:lpstr>Ten Year Treasury ETF (TLT) 1.54% Looking at long 9/$132-$135 vertical bull call spread </vt:lpstr>
      <vt:lpstr>Junk Bonds (HYG) 6.33% Yield A Great Risk Coincident Indicator-”RISK ON” means new highs</vt:lpstr>
      <vt:lpstr>2X Short Treasuries (TBT)-Base Building</vt:lpstr>
      <vt:lpstr>Emerging Market Debt (ELD) 5.75% Yield- Wow!  </vt:lpstr>
      <vt:lpstr>Municipal Bonds (MUB)-1.21% yield-New High  Mix of AAA, AA, and A rated bonds-flight to safety</vt:lpstr>
      <vt:lpstr>Stocks-Melt Up Light</vt:lpstr>
      <vt:lpstr>S&amp;P 500- New Highs! </vt:lpstr>
      <vt:lpstr> Dow Average-New Highs </vt:lpstr>
      <vt:lpstr> Russell 2000 (IWM)- </vt:lpstr>
      <vt:lpstr>NASDAQ (QQQ)- FANG is Back!</vt:lpstr>
      <vt:lpstr>(VIX)-A New Decade Low</vt:lpstr>
      <vt:lpstr>Apple (AAPL) –Buy the Dips Back to waiting for the next real catalyst-the iPhone 7 The “Buffet Put Option” kicks in with $1 billion purchase, then increases position by 55%</vt:lpstr>
      <vt:lpstr>Microsoft (MSFT) The New Big Cap Tech Leader</vt:lpstr>
      <vt:lpstr>Facebook (FB)-  </vt:lpstr>
      <vt:lpstr>Industrials Sector SPDR (XLI)-Dow Mainstay (GE), (MMM), (UNP), (UTX), (BA), (HON)</vt:lpstr>
      <vt:lpstr>Transports Sector SPDR (XTN)-Upside Breakout Imminent (ALGT),  (ALK), (JBLU), (LUV), (CHRW), (DAL) </vt:lpstr>
      <vt:lpstr>Health Care Sector SPDR (XLV), (RXL) (JNJ), (PFE), (MRK), (GILD), (ACT), (AMGN) Upside Breakout Came</vt:lpstr>
      <vt:lpstr>Biotech iShares (IBB)-A Political Football in 2016 Own for 2017  </vt:lpstr>
      <vt:lpstr>Financial Select SPDR (XLF)-A big Value Play (BLK/B), (WFC), (JPM), (BAC), (C), (GS) </vt:lpstr>
      <vt:lpstr>KRE Regional Bank ETF (KRE)- Breakout Coming   </vt:lpstr>
      <vt:lpstr>Palo Alto Networks (PANW)- another entry point setting up-Hacking Isn’t Going Away</vt:lpstr>
      <vt:lpstr>Consumer Discretionary SPDR (XLY) (DIS), (AMZN), (HD), (CMCSA), (MCD), (SBUX) A Major Leader of the Rally</vt:lpstr>
      <vt:lpstr>Europe Hedged Equity (HEDJ)-Hedged European Equity </vt:lpstr>
      <vt:lpstr>Japan (DXJ)-Hedged Japan Equity Killed by Strong Yen</vt:lpstr>
      <vt:lpstr> China ($SSEC)- China Finally Participates</vt:lpstr>
      <vt:lpstr> Emerging Markets (EEM)- Off to the Races</vt:lpstr>
      <vt:lpstr>Foreign Currencies-Negative Rates Are the Driver</vt:lpstr>
      <vt:lpstr>Japanese Yen (FXY)-2 Year High long the 8/$97-100 put spread-expires in 2 days long the 9/$99-102 put spread-expires in 21 days  </vt:lpstr>
      <vt:lpstr>    British Pound (FXB)-New Lows on Weakening Economy   </vt:lpstr>
      <vt:lpstr>  Euro ($XEU), (FXE), (EUO)- Fading Economy looking to buy the 9/$111-$114 bear put spread </vt:lpstr>
      <vt:lpstr>   Canadian Dollar (FXC)-Strong Oil Boost   </vt:lpstr>
      <vt:lpstr>   Emerging Market Currencies (CEW)   </vt:lpstr>
      <vt:lpstr>Chinese Yuan- (CYB)-</vt:lpstr>
      <vt:lpstr>Energy-Bouncing Off the Bottom</vt:lpstr>
      <vt:lpstr>Oil-Hard Bounce</vt:lpstr>
      <vt:lpstr>United States Oil Fund (USO) </vt:lpstr>
      <vt:lpstr>Energy Select Sector SPDR (XLE) (XOM), (CVX), (SLB), (KMI), (EOG), (COP) </vt:lpstr>
      <vt:lpstr>Alerian MLP ETF (AMLP)- 8.89% Yield Basket Approach is the Only Safe Play here</vt:lpstr>
      <vt:lpstr>Exxon (XOM)-Dividend is Not Enough</vt:lpstr>
      <vt:lpstr>Occidental Petroleum (OXY)-  </vt:lpstr>
      <vt:lpstr>Natural Gas (UNG)-New 2016 Highs!</vt:lpstr>
      <vt:lpstr> Copper-Capped on Over Supply </vt:lpstr>
      <vt:lpstr>Precious Metals-Waiting for the Fed</vt:lpstr>
      <vt:lpstr>Gold (GLD)-Buy Dips </vt:lpstr>
      <vt:lpstr>Market Vectors Gold Miners ETF- (GDX) </vt:lpstr>
      <vt:lpstr>Silver (SLV)-</vt:lpstr>
      <vt:lpstr>Silver Miners (SIL)-</vt:lpstr>
      <vt:lpstr>Platinum (PPLT)-The Gold Effect </vt:lpstr>
      <vt:lpstr>Palladium (PALL)-</vt:lpstr>
      <vt:lpstr>Agriculture-Still More New Lows!</vt:lpstr>
      <vt:lpstr>(CORN) – New Lows!</vt:lpstr>
      <vt:lpstr>(WEAT) New Lows!</vt:lpstr>
      <vt:lpstr>(SOYB) No Longer the Sole Survivor</vt:lpstr>
      <vt:lpstr>Real Estate-Shortage of Supply</vt:lpstr>
      <vt:lpstr>April S&amp;P 500/Case–Shiller Home Price Index +5.0% YOY, Portland, Seattle, Denver leaders</vt:lpstr>
      <vt:lpstr>General Growth Properties (GGP) Yield Play Profit Taking</vt:lpstr>
      <vt:lpstr>US Home Construction Index (ITB) (DHI), (LEN), (PHM), (TOL), (NVR)  Another Big Brexit Winner  </vt:lpstr>
      <vt:lpstr>Trade Sheet So What Do We Do About All This?</vt:lpstr>
      <vt:lpstr> To buy lunch tickets, please click  http://members.madhedgefundtrader .com/category/luncheons/usa/ and select the city of your choice  Next Strategy Webinar  12:00 EST Wednesday August 31, 2016  San Francisco, CA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2904</cp:revision>
  <cp:lastPrinted>2015-11-22T19:21:27Z</cp:lastPrinted>
  <dcterms:created xsi:type="dcterms:W3CDTF">2015-02-05T17:12:57Z</dcterms:created>
  <dcterms:modified xsi:type="dcterms:W3CDTF">2016-08-17T17:03:56Z</dcterms:modified>
</cp:coreProperties>
</file>