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591" r:id="rId3"/>
    <p:sldId id="593" r:id="rId4"/>
    <p:sldId id="594" r:id="rId5"/>
    <p:sldId id="604" r:id="rId6"/>
    <p:sldId id="605" r:id="rId7"/>
    <p:sldId id="606" r:id="rId8"/>
    <p:sldId id="607" r:id="rId9"/>
    <p:sldId id="616" r:id="rId10"/>
    <p:sldId id="608" r:id="rId11"/>
    <p:sldId id="264" r:id="rId12"/>
    <p:sldId id="583" r:id="rId13"/>
    <p:sldId id="615" r:id="rId14"/>
    <p:sldId id="266" r:id="rId15"/>
    <p:sldId id="267" r:id="rId16"/>
    <p:sldId id="268" r:id="rId17"/>
    <p:sldId id="499" r:id="rId18"/>
    <p:sldId id="538" r:id="rId19"/>
    <p:sldId id="272" r:id="rId20"/>
    <p:sldId id="273" r:id="rId21"/>
    <p:sldId id="275" r:id="rId22"/>
    <p:sldId id="276" r:id="rId23"/>
    <p:sldId id="279" r:id="rId24"/>
    <p:sldId id="281" r:id="rId25"/>
    <p:sldId id="282" r:id="rId26"/>
    <p:sldId id="570" r:id="rId27"/>
    <p:sldId id="283" r:id="rId28"/>
    <p:sldId id="285" r:id="rId29"/>
    <p:sldId id="603" r:id="rId30"/>
    <p:sldId id="562" r:id="rId31"/>
    <p:sldId id="505" r:id="rId32"/>
    <p:sldId id="563" r:id="rId33"/>
    <p:sldId id="613" r:id="rId34"/>
    <p:sldId id="614" r:id="rId35"/>
    <p:sldId id="289" r:id="rId36"/>
    <p:sldId id="481" r:id="rId37"/>
    <p:sldId id="290" r:id="rId38"/>
    <p:sldId id="521" r:id="rId39"/>
    <p:sldId id="291" r:id="rId40"/>
    <p:sldId id="528" r:id="rId41"/>
    <p:sldId id="522" r:id="rId42"/>
    <p:sldId id="336" r:id="rId43"/>
    <p:sldId id="295" r:id="rId44"/>
    <p:sldId id="501" r:id="rId45"/>
    <p:sldId id="482" r:id="rId46"/>
    <p:sldId id="539" r:id="rId47"/>
    <p:sldId id="531" r:id="rId48"/>
    <p:sldId id="610" r:id="rId49"/>
    <p:sldId id="558" r:id="rId50"/>
    <p:sldId id="532" r:id="rId51"/>
    <p:sldId id="533" r:id="rId52"/>
    <p:sldId id="534" r:id="rId53"/>
    <p:sldId id="546" r:id="rId54"/>
    <p:sldId id="536" r:id="rId55"/>
    <p:sldId id="309" r:id="rId56"/>
    <p:sldId id="388" r:id="rId57"/>
    <p:sldId id="312" r:id="rId58"/>
    <p:sldId id="380" r:id="rId59"/>
    <p:sldId id="529" r:id="rId60"/>
    <p:sldId id="369" r:id="rId61"/>
    <p:sldId id="370" r:id="rId62"/>
    <p:sldId id="313" r:id="rId63"/>
    <p:sldId id="315" r:id="rId64"/>
    <p:sldId id="319" r:id="rId65"/>
    <p:sldId id="612" r:id="rId66"/>
    <p:sldId id="320" r:id="rId67"/>
    <p:sldId id="322" r:id="rId68"/>
    <p:sldId id="323" r:id="rId69"/>
    <p:sldId id="324" r:id="rId70"/>
    <p:sldId id="587" r:id="rId71"/>
    <p:sldId id="588" r:id="rId72"/>
    <p:sldId id="589" r:id="rId73"/>
    <p:sldId id="590" r:id="rId74"/>
    <p:sldId id="331" r:id="rId75"/>
    <p:sldId id="332" r:id="rId76"/>
    <p:sldId id="586" r:id="rId77"/>
    <p:sldId id="349" r:id="rId78"/>
    <p:sldId id="492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8" autoAdjust="0"/>
    <p:restoredTop sz="94660"/>
  </p:normalViewPr>
  <p:slideViewPr>
    <p:cSldViewPr>
      <p:cViewPr varScale="1">
        <p:scale>
          <a:sx n="72" d="100"/>
          <a:sy n="72" d="100"/>
        </p:scale>
        <p:origin x="-95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2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September:Position%20Sheet%202016091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September:Performance%20%202016091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September:Performance%20%20201609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pieChart>
        <c:varyColors val="1"/>
        <c:ser>
          <c:idx val="0"/>
          <c:order val="0"/>
          <c:explosion val="25"/>
          <c:val>
            <c:numRef>
              <c:f>Sheet1!$B$16:$B$22</c:f>
              <c:numCache>
                <c:formatCode>0.00%</c:formatCode>
                <c:ptCount val="7"/>
                <c:pt idx="0">
                  <c:v>0.1</c:v>
                </c:pt>
                <c:pt idx="1">
                  <c:v>0.1</c:v>
                </c:pt>
              </c:numCache>
            </c:numRef>
          </c:val>
        </c:ser>
        <c:dLbls/>
        <c:firstSliceAng val="0"/>
      </c:pieChart>
    </c:plotArea>
    <c:legend>
      <c:legendPos val="r"/>
      <c:layout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Sheet1!$D$1181:$D$1434</c:f>
              <c:numCache>
                <c:formatCode>m/d/yy</c:formatCode>
                <c:ptCount val="254"/>
                <c:pt idx="0">
                  <c:v>42258</c:v>
                </c:pt>
                <c:pt idx="1">
                  <c:v>42261</c:v>
                </c:pt>
                <c:pt idx="2">
                  <c:v>42262</c:v>
                </c:pt>
                <c:pt idx="3">
                  <c:v>42263</c:v>
                </c:pt>
                <c:pt idx="4">
                  <c:v>42264</c:v>
                </c:pt>
                <c:pt idx="5">
                  <c:v>42265</c:v>
                </c:pt>
                <c:pt idx="6">
                  <c:v>42268</c:v>
                </c:pt>
                <c:pt idx="7">
                  <c:v>42269</c:v>
                </c:pt>
                <c:pt idx="8">
                  <c:v>42270</c:v>
                </c:pt>
                <c:pt idx="9">
                  <c:v>42271</c:v>
                </c:pt>
                <c:pt idx="10">
                  <c:v>42272</c:v>
                </c:pt>
                <c:pt idx="11">
                  <c:v>42275</c:v>
                </c:pt>
                <c:pt idx="12">
                  <c:v>42276</c:v>
                </c:pt>
                <c:pt idx="13">
                  <c:v>42277</c:v>
                </c:pt>
                <c:pt idx="14">
                  <c:v>42278</c:v>
                </c:pt>
                <c:pt idx="15">
                  <c:v>42279</c:v>
                </c:pt>
                <c:pt idx="16">
                  <c:v>42282</c:v>
                </c:pt>
                <c:pt idx="17">
                  <c:v>42283</c:v>
                </c:pt>
                <c:pt idx="18">
                  <c:v>42284</c:v>
                </c:pt>
                <c:pt idx="19">
                  <c:v>42285</c:v>
                </c:pt>
                <c:pt idx="20">
                  <c:v>42286</c:v>
                </c:pt>
                <c:pt idx="21">
                  <c:v>42289</c:v>
                </c:pt>
                <c:pt idx="22">
                  <c:v>42290</c:v>
                </c:pt>
                <c:pt idx="23">
                  <c:v>42291</c:v>
                </c:pt>
                <c:pt idx="24">
                  <c:v>42292</c:v>
                </c:pt>
                <c:pt idx="25">
                  <c:v>42293</c:v>
                </c:pt>
                <c:pt idx="26">
                  <c:v>42296</c:v>
                </c:pt>
                <c:pt idx="27">
                  <c:v>42297</c:v>
                </c:pt>
                <c:pt idx="28">
                  <c:v>42298</c:v>
                </c:pt>
                <c:pt idx="29">
                  <c:v>42299</c:v>
                </c:pt>
                <c:pt idx="30">
                  <c:v>42300</c:v>
                </c:pt>
                <c:pt idx="31">
                  <c:v>42303</c:v>
                </c:pt>
                <c:pt idx="32">
                  <c:v>42304</c:v>
                </c:pt>
                <c:pt idx="33">
                  <c:v>42305</c:v>
                </c:pt>
                <c:pt idx="34">
                  <c:v>42306</c:v>
                </c:pt>
                <c:pt idx="35">
                  <c:v>42307</c:v>
                </c:pt>
                <c:pt idx="36">
                  <c:v>42310</c:v>
                </c:pt>
                <c:pt idx="37">
                  <c:v>42311</c:v>
                </c:pt>
                <c:pt idx="38">
                  <c:v>42312</c:v>
                </c:pt>
                <c:pt idx="39">
                  <c:v>42313</c:v>
                </c:pt>
                <c:pt idx="40">
                  <c:v>42314</c:v>
                </c:pt>
                <c:pt idx="41">
                  <c:v>42317</c:v>
                </c:pt>
                <c:pt idx="42">
                  <c:v>42318</c:v>
                </c:pt>
                <c:pt idx="43">
                  <c:v>42319</c:v>
                </c:pt>
                <c:pt idx="44">
                  <c:v>42320</c:v>
                </c:pt>
                <c:pt idx="45">
                  <c:v>42321</c:v>
                </c:pt>
                <c:pt idx="46">
                  <c:v>42324</c:v>
                </c:pt>
                <c:pt idx="47">
                  <c:v>42325</c:v>
                </c:pt>
                <c:pt idx="48">
                  <c:v>42326</c:v>
                </c:pt>
                <c:pt idx="49">
                  <c:v>42327</c:v>
                </c:pt>
                <c:pt idx="50">
                  <c:v>42328</c:v>
                </c:pt>
                <c:pt idx="51">
                  <c:v>42331</c:v>
                </c:pt>
                <c:pt idx="52">
                  <c:v>42332</c:v>
                </c:pt>
                <c:pt idx="53">
                  <c:v>42333</c:v>
                </c:pt>
                <c:pt idx="54">
                  <c:v>42335</c:v>
                </c:pt>
                <c:pt idx="55">
                  <c:v>42338</c:v>
                </c:pt>
                <c:pt idx="56">
                  <c:v>42339</c:v>
                </c:pt>
                <c:pt idx="57">
                  <c:v>42340</c:v>
                </c:pt>
                <c:pt idx="58">
                  <c:v>42341</c:v>
                </c:pt>
                <c:pt idx="59">
                  <c:v>42342</c:v>
                </c:pt>
                <c:pt idx="60">
                  <c:v>42345</c:v>
                </c:pt>
                <c:pt idx="61">
                  <c:v>42346</c:v>
                </c:pt>
                <c:pt idx="62">
                  <c:v>42347</c:v>
                </c:pt>
                <c:pt idx="63">
                  <c:v>42348</c:v>
                </c:pt>
                <c:pt idx="64">
                  <c:v>42349</c:v>
                </c:pt>
                <c:pt idx="65">
                  <c:v>42352</c:v>
                </c:pt>
                <c:pt idx="66">
                  <c:v>42353</c:v>
                </c:pt>
                <c:pt idx="67">
                  <c:v>42354</c:v>
                </c:pt>
                <c:pt idx="68">
                  <c:v>42355</c:v>
                </c:pt>
                <c:pt idx="69">
                  <c:v>42356</c:v>
                </c:pt>
                <c:pt idx="70">
                  <c:v>42359</c:v>
                </c:pt>
                <c:pt idx="71">
                  <c:v>42360</c:v>
                </c:pt>
                <c:pt idx="72">
                  <c:v>42361</c:v>
                </c:pt>
                <c:pt idx="73">
                  <c:v>42362</c:v>
                </c:pt>
                <c:pt idx="74">
                  <c:v>42366</c:v>
                </c:pt>
                <c:pt idx="75">
                  <c:v>42367</c:v>
                </c:pt>
                <c:pt idx="76">
                  <c:v>42368</c:v>
                </c:pt>
                <c:pt idx="77">
                  <c:v>42369</c:v>
                </c:pt>
                <c:pt idx="78">
                  <c:v>42373</c:v>
                </c:pt>
                <c:pt idx="79">
                  <c:v>42374</c:v>
                </c:pt>
                <c:pt idx="80">
                  <c:v>42375</c:v>
                </c:pt>
                <c:pt idx="81">
                  <c:v>42376</c:v>
                </c:pt>
                <c:pt idx="82">
                  <c:v>42377</c:v>
                </c:pt>
                <c:pt idx="83">
                  <c:v>42380</c:v>
                </c:pt>
                <c:pt idx="84">
                  <c:v>42381</c:v>
                </c:pt>
                <c:pt idx="85">
                  <c:v>42382</c:v>
                </c:pt>
                <c:pt idx="86">
                  <c:v>42383</c:v>
                </c:pt>
                <c:pt idx="87">
                  <c:v>42384</c:v>
                </c:pt>
                <c:pt idx="88">
                  <c:v>42388</c:v>
                </c:pt>
                <c:pt idx="89">
                  <c:v>42389</c:v>
                </c:pt>
                <c:pt idx="90">
                  <c:v>42390</c:v>
                </c:pt>
                <c:pt idx="91">
                  <c:v>42391</c:v>
                </c:pt>
                <c:pt idx="92">
                  <c:v>42394</c:v>
                </c:pt>
                <c:pt idx="93">
                  <c:v>42395</c:v>
                </c:pt>
                <c:pt idx="94">
                  <c:v>42396</c:v>
                </c:pt>
                <c:pt idx="95">
                  <c:v>42397</c:v>
                </c:pt>
                <c:pt idx="96">
                  <c:v>42398</c:v>
                </c:pt>
                <c:pt idx="97">
                  <c:v>42401</c:v>
                </c:pt>
                <c:pt idx="98">
                  <c:v>42402</c:v>
                </c:pt>
                <c:pt idx="99">
                  <c:v>42403</c:v>
                </c:pt>
                <c:pt idx="100">
                  <c:v>42404</c:v>
                </c:pt>
                <c:pt idx="101">
                  <c:v>42405</c:v>
                </c:pt>
                <c:pt idx="102">
                  <c:v>42408</c:v>
                </c:pt>
                <c:pt idx="103">
                  <c:v>42409</c:v>
                </c:pt>
                <c:pt idx="104">
                  <c:v>42410</c:v>
                </c:pt>
                <c:pt idx="105">
                  <c:v>42411</c:v>
                </c:pt>
                <c:pt idx="106">
                  <c:v>42412</c:v>
                </c:pt>
                <c:pt idx="107">
                  <c:v>42416</c:v>
                </c:pt>
                <c:pt idx="108">
                  <c:v>42417</c:v>
                </c:pt>
                <c:pt idx="109">
                  <c:v>42418</c:v>
                </c:pt>
                <c:pt idx="110">
                  <c:v>42419</c:v>
                </c:pt>
                <c:pt idx="111">
                  <c:v>42422</c:v>
                </c:pt>
                <c:pt idx="112">
                  <c:v>42423</c:v>
                </c:pt>
                <c:pt idx="113">
                  <c:v>42424</c:v>
                </c:pt>
                <c:pt idx="114">
                  <c:v>42425</c:v>
                </c:pt>
                <c:pt idx="115">
                  <c:v>42426</c:v>
                </c:pt>
                <c:pt idx="116">
                  <c:v>42429</c:v>
                </c:pt>
                <c:pt idx="117">
                  <c:v>42430</c:v>
                </c:pt>
                <c:pt idx="118">
                  <c:v>42431</c:v>
                </c:pt>
                <c:pt idx="119">
                  <c:v>42432</c:v>
                </c:pt>
                <c:pt idx="120">
                  <c:v>42433</c:v>
                </c:pt>
                <c:pt idx="121">
                  <c:v>42436</c:v>
                </c:pt>
                <c:pt idx="122">
                  <c:v>42437</c:v>
                </c:pt>
                <c:pt idx="123">
                  <c:v>42438</c:v>
                </c:pt>
                <c:pt idx="124">
                  <c:v>42439</c:v>
                </c:pt>
                <c:pt idx="125">
                  <c:v>42440</c:v>
                </c:pt>
                <c:pt idx="126">
                  <c:v>42443</c:v>
                </c:pt>
                <c:pt idx="127">
                  <c:v>42444</c:v>
                </c:pt>
                <c:pt idx="128">
                  <c:v>42445</c:v>
                </c:pt>
                <c:pt idx="129">
                  <c:v>42446</c:v>
                </c:pt>
                <c:pt idx="130">
                  <c:v>42447</c:v>
                </c:pt>
                <c:pt idx="131">
                  <c:v>42450</c:v>
                </c:pt>
                <c:pt idx="132">
                  <c:v>42451</c:v>
                </c:pt>
                <c:pt idx="133">
                  <c:v>42452</c:v>
                </c:pt>
                <c:pt idx="134">
                  <c:v>42453</c:v>
                </c:pt>
                <c:pt idx="135">
                  <c:v>42457</c:v>
                </c:pt>
                <c:pt idx="136">
                  <c:v>42458</c:v>
                </c:pt>
                <c:pt idx="137">
                  <c:v>42459</c:v>
                </c:pt>
                <c:pt idx="138">
                  <c:v>42460</c:v>
                </c:pt>
                <c:pt idx="139">
                  <c:v>42461</c:v>
                </c:pt>
                <c:pt idx="140">
                  <c:v>42464</c:v>
                </c:pt>
                <c:pt idx="141">
                  <c:v>42465</c:v>
                </c:pt>
                <c:pt idx="142">
                  <c:v>42466</c:v>
                </c:pt>
                <c:pt idx="143">
                  <c:v>42467</c:v>
                </c:pt>
                <c:pt idx="144">
                  <c:v>42468</c:v>
                </c:pt>
                <c:pt idx="145">
                  <c:v>42471</c:v>
                </c:pt>
                <c:pt idx="146">
                  <c:v>42472</c:v>
                </c:pt>
                <c:pt idx="147">
                  <c:v>42473</c:v>
                </c:pt>
                <c:pt idx="148">
                  <c:v>42474</c:v>
                </c:pt>
                <c:pt idx="149">
                  <c:v>42475</c:v>
                </c:pt>
                <c:pt idx="150">
                  <c:v>42478</c:v>
                </c:pt>
                <c:pt idx="151">
                  <c:v>42479</c:v>
                </c:pt>
                <c:pt idx="152">
                  <c:v>42480</c:v>
                </c:pt>
                <c:pt idx="153">
                  <c:v>42481</c:v>
                </c:pt>
                <c:pt idx="154">
                  <c:v>42482</c:v>
                </c:pt>
                <c:pt idx="155">
                  <c:v>42485</c:v>
                </c:pt>
                <c:pt idx="156">
                  <c:v>42486</c:v>
                </c:pt>
                <c:pt idx="157">
                  <c:v>42487</c:v>
                </c:pt>
                <c:pt idx="158">
                  <c:v>42488</c:v>
                </c:pt>
                <c:pt idx="159">
                  <c:v>42489</c:v>
                </c:pt>
                <c:pt idx="160">
                  <c:v>42492</c:v>
                </c:pt>
                <c:pt idx="161">
                  <c:v>42493</c:v>
                </c:pt>
                <c:pt idx="162">
                  <c:v>42494</c:v>
                </c:pt>
                <c:pt idx="163">
                  <c:v>42495</c:v>
                </c:pt>
                <c:pt idx="164">
                  <c:v>42496</c:v>
                </c:pt>
                <c:pt idx="165">
                  <c:v>42499</c:v>
                </c:pt>
                <c:pt idx="166">
                  <c:v>42500</c:v>
                </c:pt>
                <c:pt idx="167">
                  <c:v>42501</c:v>
                </c:pt>
                <c:pt idx="168">
                  <c:v>42502</c:v>
                </c:pt>
                <c:pt idx="169">
                  <c:v>42503</c:v>
                </c:pt>
                <c:pt idx="170">
                  <c:v>42506</c:v>
                </c:pt>
                <c:pt idx="171">
                  <c:v>42507</c:v>
                </c:pt>
                <c:pt idx="172">
                  <c:v>42508</c:v>
                </c:pt>
                <c:pt idx="173">
                  <c:v>42509</c:v>
                </c:pt>
                <c:pt idx="174">
                  <c:v>42510</c:v>
                </c:pt>
                <c:pt idx="175">
                  <c:v>42513</c:v>
                </c:pt>
                <c:pt idx="176">
                  <c:v>42514</c:v>
                </c:pt>
                <c:pt idx="177">
                  <c:v>42515</c:v>
                </c:pt>
                <c:pt idx="178">
                  <c:v>42516</c:v>
                </c:pt>
                <c:pt idx="179">
                  <c:v>42517</c:v>
                </c:pt>
                <c:pt idx="180">
                  <c:v>42521</c:v>
                </c:pt>
                <c:pt idx="181">
                  <c:v>42522</c:v>
                </c:pt>
                <c:pt idx="182">
                  <c:v>42523</c:v>
                </c:pt>
                <c:pt idx="183">
                  <c:v>42524</c:v>
                </c:pt>
                <c:pt idx="184">
                  <c:v>42527</c:v>
                </c:pt>
                <c:pt idx="185">
                  <c:v>42528</c:v>
                </c:pt>
                <c:pt idx="186">
                  <c:v>42529</c:v>
                </c:pt>
                <c:pt idx="187">
                  <c:v>42530</c:v>
                </c:pt>
                <c:pt idx="188">
                  <c:v>42531</c:v>
                </c:pt>
                <c:pt idx="189">
                  <c:v>42534</c:v>
                </c:pt>
                <c:pt idx="190">
                  <c:v>42535</c:v>
                </c:pt>
                <c:pt idx="191">
                  <c:v>42536</c:v>
                </c:pt>
                <c:pt idx="192">
                  <c:v>42537</c:v>
                </c:pt>
                <c:pt idx="193">
                  <c:v>42538</c:v>
                </c:pt>
                <c:pt idx="194">
                  <c:v>42541</c:v>
                </c:pt>
                <c:pt idx="195">
                  <c:v>42542</c:v>
                </c:pt>
                <c:pt idx="196">
                  <c:v>42543</c:v>
                </c:pt>
                <c:pt idx="197">
                  <c:v>42544</c:v>
                </c:pt>
                <c:pt idx="198">
                  <c:v>42545</c:v>
                </c:pt>
                <c:pt idx="199">
                  <c:v>42548</c:v>
                </c:pt>
                <c:pt idx="200">
                  <c:v>42549</c:v>
                </c:pt>
                <c:pt idx="201">
                  <c:v>42550</c:v>
                </c:pt>
                <c:pt idx="202">
                  <c:v>42551</c:v>
                </c:pt>
                <c:pt idx="203">
                  <c:v>42552</c:v>
                </c:pt>
                <c:pt idx="204">
                  <c:v>42556</c:v>
                </c:pt>
                <c:pt idx="205">
                  <c:v>42557</c:v>
                </c:pt>
                <c:pt idx="206">
                  <c:v>42558</c:v>
                </c:pt>
                <c:pt idx="207">
                  <c:v>42559</c:v>
                </c:pt>
                <c:pt idx="208">
                  <c:v>42562</c:v>
                </c:pt>
                <c:pt idx="209">
                  <c:v>42563</c:v>
                </c:pt>
                <c:pt idx="210">
                  <c:v>42564</c:v>
                </c:pt>
                <c:pt idx="211">
                  <c:v>42565</c:v>
                </c:pt>
                <c:pt idx="212">
                  <c:v>42566</c:v>
                </c:pt>
                <c:pt idx="213">
                  <c:v>42569</c:v>
                </c:pt>
                <c:pt idx="214">
                  <c:v>42570</c:v>
                </c:pt>
                <c:pt idx="215">
                  <c:v>42571</c:v>
                </c:pt>
                <c:pt idx="216">
                  <c:v>42572</c:v>
                </c:pt>
                <c:pt idx="217">
                  <c:v>42573</c:v>
                </c:pt>
                <c:pt idx="218">
                  <c:v>42576</c:v>
                </c:pt>
                <c:pt idx="219">
                  <c:v>42577</c:v>
                </c:pt>
                <c:pt idx="220">
                  <c:v>42578</c:v>
                </c:pt>
                <c:pt idx="221">
                  <c:v>42579</c:v>
                </c:pt>
                <c:pt idx="222">
                  <c:v>42580</c:v>
                </c:pt>
                <c:pt idx="223">
                  <c:v>42583</c:v>
                </c:pt>
                <c:pt idx="224">
                  <c:v>42584</c:v>
                </c:pt>
                <c:pt idx="225">
                  <c:v>42585</c:v>
                </c:pt>
                <c:pt idx="226">
                  <c:v>42586</c:v>
                </c:pt>
                <c:pt idx="227">
                  <c:v>42587</c:v>
                </c:pt>
                <c:pt idx="228">
                  <c:v>42590</c:v>
                </c:pt>
                <c:pt idx="229">
                  <c:v>42591</c:v>
                </c:pt>
                <c:pt idx="230">
                  <c:v>42592</c:v>
                </c:pt>
                <c:pt idx="231">
                  <c:v>42593</c:v>
                </c:pt>
                <c:pt idx="232">
                  <c:v>42594</c:v>
                </c:pt>
                <c:pt idx="233">
                  <c:v>42597</c:v>
                </c:pt>
                <c:pt idx="234">
                  <c:v>42598</c:v>
                </c:pt>
                <c:pt idx="235">
                  <c:v>42599</c:v>
                </c:pt>
                <c:pt idx="236">
                  <c:v>42600</c:v>
                </c:pt>
                <c:pt idx="237">
                  <c:v>42601</c:v>
                </c:pt>
                <c:pt idx="238">
                  <c:v>42604</c:v>
                </c:pt>
                <c:pt idx="239">
                  <c:v>42605</c:v>
                </c:pt>
                <c:pt idx="240">
                  <c:v>42606</c:v>
                </c:pt>
                <c:pt idx="241">
                  <c:v>42607</c:v>
                </c:pt>
                <c:pt idx="242">
                  <c:v>42608</c:v>
                </c:pt>
                <c:pt idx="243">
                  <c:v>42611</c:v>
                </c:pt>
                <c:pt idx="244">
                  <c:v>42612</c:v>
                </c:pt>
                <c:pt idx="245">
                  <c:v>42613</c:v>
                </c:pt>
                <c:pt idx="246">
                  <c:v>42614</c:v>
                </c:pt>
                <c:pt idx="247">
                  <c:v>42615</c:v>
                </c:pt>
                <c:pt idx="248">
                  <c:v>42619</c:v>
                </c:pt>
                <c:pt idx="249">
                  <c:v>42620</c:v>
                </c:pt>
                <c:pt idx="250">
                  <c:v>42621</c:v>
                </c:pt>
                <c:pt idx="251">
                  <c:v>42622</c:v>
                </c:pt>
                <c:pt idx="252">
                  <c:v>42625</c:v>
                </c:pt>
                <c:pt idx="253">
                  <c:v>42626</c:v>
                </c:pt>
              </c:numCache>
            </c:numRef>
          </c:cat>
          <c:val>
            <c:numRef>
              <c:f>Sheet1!$E$1181:$E$1434</c:f>
              <c:numCache>
                <c:formatCode>0.00%</c:formatCode>
                <c:ptCount val="254"/>
                <c:pt idx="0">
                  <c:v>9.4499999999999806E-2</c:v>
                </c:pt>
                <c:pt idx="1">
                  <c:v>9.4499999999999806E-2</c:v>
                </c:pt>
                <c:pt idx="2">
                  <c:v>9.4499999999999806E-2</c:v>
                </c:pt>
                <c:pt idx="3">
                  <c:v>9.4499999999999806E-2</c:v>
                </c:pt>
                <c:pt idx="4">
                  <c:v>9.4499999999999806E-2</c:v>
                </c:pt>
                <c:pt idx="5">
                  <c:v>9.519999999999991E-2</c:v>
                </c:pt>
                <c:pt idx="6">
                  <c:v>0.1043</c:v>
                </c:pt>
                <c:pt idx="7">
                  <c:v>0.11370000000000001</c:v>
                </c:pt>
                <c:pt idx="8">
                  <c:v>0.1145</c:v>
                </c:pt>
                <c:pt idx="9">
                  <c:v>0.14450000000000002</c:v>
                </c:pt>
                <c:pt idx="10">
                  <c:v>0.1671</c:v>
                </c:pt>
                <c:pt idx="11">
                  <c:v>0.1678</c:v>
                </c:pt>
                <c:pt idx="12">
                  <c:v>0.18070000000000003</c:v>
                </c:pt>
                <c:pt idx="13">
                  <c:v>0.17510000000000001</c:v>
                </c:pt>
                <c:pt idx="14">
                  <c:v>0.1731</c:v>
                </c:pt>
                <c:pt idx="15">
                  <c:v>0.1696</c:v>
                </c:pt>
                <c:pt idx="16">
                  <c:v>0.12320000000000002</c:v>
                </c:pt>
                <c:pt idx="17">
                  <c:v>0.1125</c:v>
                </c:pt>
                <c:pt idx="18">
                  <c:v>0.10420000000000001</c:v>
                </c:pt>
                <c:pt idx="19">
                  <c:v>0.10640000000000001</c:v>
                </c:pt>
                <c:pt idx="20">
                  <c:v>0.10590000000000001</c:v>
                </c:pt>
                <c:pt idx="21">
                  <c:v>0.10520000000000002</c:v>
                </c:pt>
                <c:pt idx="22">
                  <c:v>0.10970000000000002</c:v>
                </c:pt>
                <c:pt idx="23">
                  <c:v>0.10810000000000002</c:v>
                </c:pt>
                <c:pt idx="24">
                  <c:v>9.3099999999999905E-2</c:v>
                </c:pt>
                <c:pt idx="25">
                  <c:v>9.09999999999999E-2</c:v>
                </c:pt>
                <c:pt idx="26">
                  <c:v>9.6999999999999906E-2</c:v>
                </c:pt>
                <c:pt idx="27">
                  <c:v>0.10370000000000001</c:v>
                </c:pt>
                <c:pt idx="28">
                  <c:v>0.10050000000000001</c:v>
                </c:pt>
                <c:pt idx="29">
                  <c:v>0.10250000000000001</c:v>
                </c:pt>
                <c:pt idx="30">
                  <c:v>0.10370000000000001</c:v>
                </c:pt>
                <c:pt idx="31">
                  <c:v>0.10070000000000001</c:v>
                </c:pt>
                <c:pt idx="32">
                  <c:v>0.10170000000000001</c:v>
                </c:pt>
                <c:pt idx="33">
                  <c:v>0.10120000000000001</c:v>
                </c:pt>
                <c:pt idx="34">
                  <c:v>0.10580000000000001</c:v>
                </c:pt>
                <c:pt idx="35">
                  <c:v>0.11320000000000001</c:v>
                </c:pt>
                <c:pt idx="36">
                  <c:v>0.1048</c:v>
                </c:pt>
                <c:pt idx="37">
                  <c:v>0.12130000000000001</c:v>
                </c:pt>
                <c:pt idx="38">
                  <c:v>0.12170000000000002</c:v>
                </c:pt>
                <c:pt idx="39">
                  <c:v>0.12400000000000001</c:v>
                </c:pt>
                <c:pt idx="40">
                  <c:v>0.13820000000000002</c:v>
                </c:pt>
                <c:pt idx="41">
                  <c:v>0.14330000000000001</c:v>
                </c:pt>
                <c:pt idx="42">
                  <c:v>0.13640000000000002</c:v>
                </c:pt>
                <c:pt idx="43">
                  <c:v>0.14420000000000002</c:v>
                </c:pt>
                <c:pt idx="44">
                  <c:v>0.14760000000000001</c:v>
                </c:pt>
                <c:pt idx="45">
                  <c:v>0.15620000000000003</c:v>
                </c:pt>
                <c:pt idx="46">
                  <c:v>0.15520000000000003</c:v>
                </c:pt>
                <c:pt idx="47">
                  <c:v>0.14740000000000003</c:v>
                </c:pt>
                <c:pt idx="48">
                  <c:v>0.1653</c:v>
                </c:pt>
                <c:pt idx="49">
                  <c:v>0.15020000000000003</c:v>
                </c:pt>
                <c:pt idx="50">
                  <c:v>0.15710000000000002</c:v>
                </c:pt>
                <c:pt idx="51">
                  <c:v>0.1623</c:v>
                </c:pt>
                <c:pt idx="52">
                  <c:v>0.15810000000000002</c:v>
                </c:pt>
                <c:pt idx="53">
                  <c:v>0.16170000000000001</c:v>
                </c:pt>
                <c:pt idx="54">
                  <c:v>0.1656</c:v>
                </c:pt>
                <c:pt idx="55">
                  <c:v>0.17100000000000001</c:v>
                </c:pt>
                <c:pt idx="56">
                  <c:v>0.1638</c:v>
                </c:pt>
                <c:pt idx="57">
                  <c:v>0.16270000000000001</c:v>
                </c:pt>
                <c:pt idx="58">
                  <c:v>0.1416</c:v>
                </c:pt>
                <c:pt idx="59">
                  <c:v>0.19890000000000002</c:v>
                </c:pt>
                <c:pt idx="60">
                  <c:v>0.1961</c:v>
                </c:pt>
                <c:pt idx="61">
                  <c:v>0.18180000000000002</c:v>
                </c:pt>
                <c:pt idx="62">
                  <c:v>0.13390000000000002</c:v>
                </c:pt>
                <c:pt idx="63">
                  <c:v>0.15030000000000002</c:v>
                </c:pt>
                <c:pt idx="64">
                  <c:v>0.1153</c:v>
                </c:pt>
                <c:pt idx="65">
                  <c:v>0.12110000000000001</c:v>
                </c:pt>
                <c:pt idx="66">
                  <c:v>0.13700000000000001</c:v>
                </c:pt>
                <c:pt idx="67">
                  <c:v>0.14420000000000002</c:v>
                </c:pt>
                <c:pt idx="68">
                  <c:v>0.13500000000000001</c:v>
                </c:pt>
                <c:pt idx="69">
                  <c:v>0.12210000000000001</c:v>
                </c:pt>
                <c:pt idx="70">
                  <c:v>0.12160000000000001</c:v>
                </c:pt>
                <c:pt idx="71">
                  <c:v>0.12160000000000001</c:v>
                </c:pt>
                <c:pt idx="72">
                  <c:v>0.12160000000000001</c:v>
                </c:pt>
                <c:pt idx="73">
                  <c:v>0.12160000000000001</c:v>
                </c:pt>
                <c:pt idx="74">
                  <c:v>0.12160000000000001</c:v>
                </c:pt>
                <c:pt idx="75">
                  <c:v>0.12160000000000001</c:v>
                </c:pt>
                <c:pt idx="76">
                  <c:v>0.12160000000000001</c:v>
                </c:pt>
                <c:pt idx="77">
                  <c:v>0.12160000000000001</c:v>
                </c:pt>
                <c:pt idx="78">
                  <c:v>0.1326</c:v>
                </c:pt>
                <c:pt idx="79">
                  <c:v>0.13930000000000001</c:v>
                </c:pt>
                <c:pt idx="80">
                  <c:v>0.13950000000000001</c:v>
                </c:pt>
                <c:pt idx="81">
                  <c:v>0.10720000000000002</c:v>
                </c:pt>
                <c:pt idx="82">
                  <c:v>0.10390000000000001</c:v>
                </c:pt>
                <c:pt idx="83">
                  <c:v>0.1103</c:v>
                </c:pt>
                <c:pt idx="84">
                  <c:v>9.849999999999981E-2</c:v>
                </c:pt>
                <c:pt idx="85">
                  <c:v>9.7699999999999912E-2</c:v>
                </c:pt>
                <c:pt idx="86">
                  <c:v>0.1158</c:v>
                </c:pt>
                <c:pt idx="87">
                  <c:v>0.13920000000000002</c:v>
                </c:pt>
                <c:pt idx="88">
                  <c:v>0.1318</c:v>
                </c:pt>
                <c:pt idx="89">
                  <c:v>0.12160000000000001</c:v>
                </c:pt>
                <c:pt idx="90">
                  <c:v>0.1333</c:v>
                </c:pt>
                <c:pt idx="91">
                  <c:v>0.10420000000000001</c:v>
                </c:pt>
                <c:pt idx="92">
                  <c:v>0.14140000000000003</c:v>
                </c:pt>
                <c:pt idx="93">
                  <c:v>0.11170000000000001</c:v>
                </c:pt>
                <c:pt idx="94">
                  <c:v>0.14500000000000002</c:v>
                </c:pt>
                <c:pt idx="95">
                  <c:v>0.14300000000000002</c:v>
                </c:pt>
                <c:pt idx="96">
                  <c:v>0.13390000000000002</c:v>
                </c:pt>
                <c:pt idx="97">
                  <c:v>0.12460000000000002</c:v>
                </c:pt>
                <c:pt idx="98">
                  <c:v>0.11670000000000001</c:v>
                </c:pt>
                <c:pt idx="99">
                  <c:v>0.12360000000000002</c:v>
                </c:pt>
                <c:pt idx="100">
                  <c:v>0.12959999999999999</c:v>
                </c:pt>
                <c:pt idx="101">
                  <c:v>0.1275</c:v>
                </c:pt>
                <c:pt idx="102">
                  <c:v>0.13040000000000002</c:v>
                </c:pt>
                <c:pt idx="103">
                  <c:v>0.1321</c:v>
                </c:pt>
                <c:pt idx="104">
                  <c:v>0.13780000000000001</c:v>
                </c:pt>
                <c:pt idx="105">
                  <c:v>0.12520000000000001</c:v>
                </c:pt>
                <c:pt idx="106">
                  <c:v>0.19209999999999999</c:v>
                </c:pt>
                <c:pt idx="107">
                  <c:v>0.17350000000000002</c:v>
                </c:pt>
                <c:pt idx="108">
                  <c:v>0.15250000000000002</c:v>
                </c:pt>
                <c:pt idx="109">
                  <c:v>0.16140000000000002</c:v>
                </c:pt>
                <c:pt idx="110">
                  <c:v>0.17430000000000001</c:v>
                </c:pt>
                <c:pt idx="111">
                  <c:v>0.14320000000000002</c:v>
                </c:pt>
                <c:pt idx="112">
                  <c:v>0.16009999999999999</c:v>
                </c:pt>
                <c:pt idx="113">
                  <c:v>0.1691</c:v>
                </c:pt>
                <c:pt idx="114">
                  <c:v>0.17430000000000001</c:v>
                </c:pt>
                <c:pt idx="115">
                  <c:v>0.1726</c:v>
                </c:pt>
                <c:pt idx="116">
                  <c:v>0.17890000000000003</c:v>
                </c:pt>
                <c:pt idx="117">
                  <c:v>0.15260000000000001</c:v>
                </c:pt>
                <c:pt idx="118">
                  <c:v>0.16009999999999999</c:v>
                </c:pt>
                <c:pt idx="119">
                  <c:v>0.15070000000000003</c:v>
                </c:pt>
                <c:pt idx="120">
                  <c:v>0.14170000000000002</c:v>
                </c:pt>
                <c:pt idx="121">
                  <c:v>0.14480000000000001</c:v>
                </c:pt>
                <c:pt idx="122">
                  <c:v>0.15800000000000003</c:v>
                </c:pt>
                <c:pt idx="123">
                  <c:v>0.15150000000000002</c:v>
                </c:pt>
                <c:pt idx="124">
                  <c:v>0.16309999999999999</c:v>
                </c:pt>
                <c:pt idx="125">
                  <c:v>0.14370000000000002</c:v>
                </c:pt>
                <c:pt idx="126">
                  <c:v>0.15200000000000002</c:v>
                </c:pt>
                <c:pt idx="127">
                  <c:v>0.161</c:v>
                </c:pt>
                <c:pt idx="128">
                  <c:v>0.15960000000000002</c:v>
                </c:pt>
                <c:pt idx="129">
                  <c:v>0.14630000000000001</c:v>
                </c:pt>
                <c:pt idx="130">
                  <c:v>0.13970000000000002</c:v>
                </c:pt>
                <c:pt idx="131">
                  <c:v>0.14430000000000001</c:v>
                </c:pt>
                <c:pt idx="132">
                  <c:v>0.14560000000000001</c:v>
                </c:pt>
                <c:pt idx="133">
                  <c:v>0.15170000000000003</c:v>
                </c:pt>
                <c:pt idx="134">
                  <c:v>0.15160000000000001</c:v>
                </c:pt>
                <c:pt idx="135">
                  <c:v>0.15510000000000002</c:v>
                </c:pt>
                <c:pt idx="136">
                  <c:v>0.15500000000000003</c:v>
                </c:pt>
                <c:pt idx="137">
                  <c:v>0.14920000000000003</c:v>
                </c:pt>
                <c:pt idx="138">
                  <c:v>0.15470000000000003</c:v>
                </c:pt>
                <c:pt idx="139">
                  <c:v>0.14670000000000002</c:v>
                </c:pt>
                <c:pt idx="140">
                  <c:v>0.15100000000000002</c:v>
                </c:pt>
                <c:pt idx="141">
                  <c:v>0.15360000000000001</c:v>
                </c:pt>
                <c:pt idx="142">
                  <c:v>0.15540000000000004</c:v>
                </c:pt>
                <c:pt idx="143">
                  <c:v>0.15660000000000002</c:v>
                </c:pt>
                <c:pt idx="144">
                  <c:v>0.15650000000000003</c:v>
                </c:pt>
                <c:pt idx="145">
                  <c:v>0.15960000000000002</c:v>
                </c:pt>
                <c:pt idx="146">
                  <c:v>0.15450000000000003</c:v>
                </c:pt>
                <c:pt idx="147">
                  <c:v>0.14630000000000001</c:v>
                </c:pt>
                <c:pt idx="148">
                  <c:v>0.14720000000000003</c:v>
                </c:pt>
                <c:pt idx="149">
                  <c:v>0.14970000000000003</c:v>
                </c:pt>
                <c:pt idx="150">
                  <c:v>0.14430000000000001</c:v>
                </c:pt>
                <c:pt idx="151">
                  <c:v>0.13920000000000002</c:v>
                </c:pt>
                <c:pt idx="152">
                  <c:v>0.1363</c:v>
                </c:pt>
                <c:pt idx="153">
                  <c:v>0.14710000000000001</c:v>
                </c:pt>
                <c:pt idx="154">
                  <c:v>0.14730000000000001</c:v>
                </c:pt>
                <c:pt idx="155">
                  <c:v>0.14910000000000001</c:v>
                </c:pt>
                <c:pt idx="156">
                  <c:v>0.14620000000000002</c:v>
                </c:pt>
                <c:pt idx="157">
                  <c:v>0.14760000000000001</c:v>
                </c:pt>
                <c:pt idx="158">
                  <c:v>0.14510000000000001</c:v>
                </c:pt>
                <c:pt idx="159">
                  <c:v>0.13370000000000001</c:v>
                </c:pt>
                <c:pt idx="160">
                  <c:v>0.1323</c:v>
                </c:pt>
                <c:pt idx="161">
                  <c:v>0.1351</c:v>
                </c:pt>
                <c:pt idx="162">
                  <c:v>0.14100000000000001</c:v>
                </c:pt>
                <c:pt idx="163">
                  <c:v>0.14440000000000003</c:v>
                </c:pt>
                <c:pt idx="164">
                  <c:v>0.16850000000000001</c:v>
                </c:pt>
                <c:pt idx="165">
                  <c:v>0.1938</c:v>
                </c:pt>
                <c:pt idx="166">
                  <c:v>0.17250000000000001</c:v>
                </c:pt>
                <c:pt idx="167">
                  <c:v>0.20780000000000001</c:v>
                </c:pt>
                <c:pt idx="168">
                  <c:v>0.21370000000000003</c:v>
                </c:pt>
                <c:pt idx="169">
                  <c:v>0.23690000000000003</c:v>
                </c:pt>
                <c:pt idx="170">
                  <c:v>0.23370000000000002</c:v>
                </c:pt>
                <c:pt idx="171">
                  <c:v>0.2515</c:v>
                </c:pt>
                <c:pt idx="172">
                  <c:v>0.22540000000000002</c:v>
                </c:pt>
                <c:pt idx="173">
                  <c:v>0.2218</c:v>
                </c:pt>
                <c:pt idx="174">
                  <c:v>0.21960000000000002</c:v>
                </c:pt>
                <c:pt idx="175">
                  <c:v>0.22290000000000001</c:v>
                </c:pt>
                <c:pt idx="176">
                  <c:v>0.18520000000000003</c:v>
                </c:pt>
                <c:pt idx="177">
                  <c:v>0.17300000000000001</c:v>
                </c:pt>
                <c:pt idx="178">
                  <c:v>0.17490000000000003</c:v>
                </c:pt>
                <c:pt idx="179">
                  <c:v>0.17140000000000002</c:v>
                </c:pt>
                <c:pt idx="180">
                  <c:v>0.17750000000000002</c:v>
                </c:pt>
                <c:pt idx="181">
                  <c:v>0.1711</c:v>
                </c:pt>
                <c:pt idx="182">
                  <c:v>0.18260000000000001</c:v>
                </c:pt>
                <c:pt idx="183">
                  <c:v>0.16550000000000001</c:v>
                </c:pt>
                <c:pt idx="184">
                  <c:v>0.17690000000000003</c:v>
                </c:pt>
                <c:pt idx="185">
                  <c:v>0.17500000000000002</c:v>
                </c:pt>
                <c:pt idx="186">
                  <c:v>0.17500000000000002</c:v>
                </c:pt>
                <c:pt idx="187">
                  <c:v>0.17240000000000003</c:v>
                </c:pt>
                <c:pt idx="188">
                  <c:v>0.17240000000000003</c:v>
                </c:pt>
                <c:pt idx="189">
                  <c:v>0.17240000000000003</c:v>
                </c:pt>
                <c:pt idx="190">
                  <c:v>0.17240000000000003</c:v>
                </c:pt>
                <c:pt idx="191">
                  <c:v>0.17240000000000003</c:v>
                </c:pt>
                <c:pt idx="192">
                  <c:v>0.17240000000000003</c:v>
                </c:pt>
                <c:pt idx="193">
                  <c:v>0.17240000000000003</c:v>
                </c:pt>
                <c:pt idx="194">
                  <c:v>0.17240000000000003</c:v>
                </c:pt>
                <c:pt idx="195">
                  <c:v>0.17240000000000003</c:v>
                </c:pt>
                <c:pt idx="196">
                  <c:v>0.17240000000000003</c:v>
                </c:pt>
                <c:pt idx="197">
                  <c:v>0.17240000000000003</c:v>
                </c:pt>
                <c:pt idx="198">
                  <c:v>0.17240000000000003</c:v>
                </c:pt>
                <c:pt idx="199">
                  <c:v>0.17240000000000003</c:v>
                </c:pt>
                <c:pt idx="200">
                  <c:v>0.17240000000000003</c:v>
                </c:pt>
                <c:pt idx="201">
                  <c:v>0.17240000000000003</c:v>
                </c:pt>
                <c:pt idx="202">
                  <c:v>0.17240000000000003</c:v>
                </c:pt>
                <c:pt idx="203">
                  <c:v>0.17240000000000003</c:v>
                </c:pt>
                <c:pt idx="204">
                  <c:v>0.17240000000000003</c:v>
                </c:pt>
                <c:pt idx="205">
                  <c:v>0.17240000000000003</c:v>
                </c:pt>
                <c:pt idx="206">
                  <c:v>0.17240000000000003</c:v>
                </c:pt>
                <c:pt idx="207">
                  <c:v>0.17240000000000003</c:v>
                </c:pt>
                <c:pt idx="208">
                  <c:v>0.17240000000000003</c:v>
                </c:pt>
                <c:pt idx="209">
                  <c:v>0.17240000000000003</c:v>
                </c:pt>
                <c:pt idx="210">
                  <c:v>0.17240000000000003</c:v>
                </c:pt>
                <c:pt idx="211">
                  <c:v>0.17240000000000003</c:v>
                </c:pt>
                <c:pt idx="212">
                  <c:v>0.17240000000000003</c:v>
                </c:pt>
                <c:pt idx="213">
                  <c:v>0.1741</c:v>
                </c:pt>
                <c:pt idx="214">
                  <c:v>0.17690000000000003</c:v>
                </c:pt>
                <c:pt idx="215">
                  <c:v>0.1716</c:v>
                </c:pt>
                <c:pt idx="216">
                  <c:v>0.17580000000000001</c:v>
                </c:pt>
                <c:pt idx="217">
                  <c:v>0.17350000000000002</c:v>
                </c:pt>
                <c:pt idx="218">
                  <c:v>0.17880000000000001</c:v>
                </c:pt>
                <c:pt idx="219">
                  <c:v>0.17880000000000001</c:v>
                </c:pt>
                <c:pt idx="220">
                  <c:v>0.17880000000000001</c:v>
                </c:pt>
                <c:pt idx="221">
                  <c:v>0.17880000000000001</c:v>
                </c:pt>
                <c:pt idx="222">
                  <c:v>0.17910000000000001</c:v>
                </c:pt>
                <c:pt idx="223">
                  <c:v>0.18250000000000002</c:v>
                </c:pt>
                <c:pt idx="224">
                  <c:v>0.18820000000000003</c:v>
                </c:pt>
                <c:pt idx="225">
                  <c:v>0.18820000000000003</c:v>
                </c:pt>
                <c:pt idx="226">
                  <c:v>0.19009999999999999</c:v>
                </c:pt>
                <c:pt idx="227">
                  <c:v>0.19270000000000001</c:v>
                </c:pt>
                <c:pt idx="228">
                  <c:v>0.1958</c:v>
                </c:pt>
                <c:pt idx="229">
                  <c:v>0.19650000000000001</c:v>
                </c:pt>
                <c:pt idx="230">
                  <c:v>0.192</c:v>
                </c:pt>
                <c:pt idx="231">
                  <c:v>0.21450000000000002</c:v>
                </c:pt>
                <c:pt idx="232">
                  <c:v>0.2046</c:v>
                </c:pt>
                <c:pt idx="233">
                  <c:v>0.20850000000000002</c:v>
                </c:pt>
                <c:pt idx="234">
                  <c:v>0.19690000000000002</c:v>
                </c:pt>
                <c:pt idx="235">
                  <c:v>0.2</c:v>
                </c:pt>
                <c:pt idx="236">
                  <c:v>0.20270000000000002</c:v>
                </c:pt>
                <c:pt idx="237">
                  <c:v>0.21160000000000001</c:v>
                </c:pt>
                <c:pt idx="238">
                  <c:v>0.21130000000000002</c:v>
                </c:pt>
                <c:pt idx="239">
                  <c:v>0.2213</c:v>
                </c:pt>
                <c:pt idx="240">
                  <c:v>0.23280000000000001</c:v>
                </c:pt>
                <c:pt idx="241">
                  <c:v>0.23590000000000003</c:v>
                </c:pt>
                <c:pt idx="242">
                  <c:v>0.24740000000000004</c:v>
                </c:pt>
                <c:pt idx="243">
                  <c:v>0.24670000000000003</c:v>
                </c:pt>
                <c:pt idx="244">
                  <c:v>0.24560000000000001</c:v>
                </c:pt>
                <c:pt idx="245">
                  <c:v>0.25430000000000003</c:v>
                </c:pt>
                <c:pt idx="246">
                  <c:v>0.25590000000000002</c:v>
                </c:pt>
                <c:pt idx="247">
                  <c:v>0.26569999999999999</c:v>
                </c:pt>
                <c:pt idx="248">
                  <c:v>0.2707</c:v>
                </c:pt>
                <c:pt idx="249">
                  <c:v>0.27890000000000004</c:v>
                </c:pt>
                <c:pt idx="250">
                  <c:v>0.28380000000000005</c:v>
                </c:pt>
                <c:pt idx="251">
                  <c:v>0.22650000000000001</c:v>
                </c:pt>
                <c:pt idx="252">
                  <c:v>0.25219999999999998</c:v>
                </c:pt>
                <c:pt idx="253">
                  <c:v>0.22950000000000001</c:v>
                </c:pt>
              </c:numCache>
            </c:numRef>
          </c:val>
        </c:ser>
        <c:dLbls/>
        <c:axId val="65096704"/>
        <c:axId val="65106688"/>
      </c:areaChart>
      <c:dateAx>
        <c:axId val="65096704"/>
        <c:scaling>
          <c:orientation val="minMax"/>
        </c:scaling>
        <c:axPos val="b"/>
        <c:numFmt formatCode="m/d/yy" sourceLinked="1"/>
        <c:tickLblPos val="nextTo"/>
        <c:crossAx val="65106688"/>
        <c:crosses val="autoZero"/>
        <c:auto val="1"/>
        <c:lblOffset val="100"/>
        <c:baseTimeUnit val="days"/>
      </c:dateAx>
      <c:valAx>
        <c:axId val="65106688"/>
        <c:scaling>
          <c:orientation val="minMax"/>
        </c:scaling>
        <c:axPos val="l"/>
        <c:majorGridlines/>
        <c:numFmt formatCode="0.00%" sourceLinked="1"/>
        <c:tickLblPos val="nextTo"/>
        <c:crossAx val="65096704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Sheet1!$A$10:$A$1434</c:f>
              <c:numCache>
                <c:formatCode>m/d/yy</c:formatCode>
                <c:ptCount val="1425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  <c:pt idx="1376">
                  <c:v>42557</c:v>
                </c:pt>
                <c:pt idx="1377">
                  <c:v>42558</c:v>
                </c:pt>
                <c:pt idx="1378">
                  <c:v>42559</c:v>
                </c:pt>
                <c:pt idx="1379">
                  <c:v>42562</c:v>
                </c:pt>
                <c:pt idx="1380">
                  <c:v>42563</c:v>
                </c:pt>
                <c:pt idx="1381">
                  <c:v>42564</c:v>
                </c:pt>
                <c:pt idx="1382">
                  <c:v>42565</c:v>
                </c:pt>
                <c:pt idx="1383">
                  <c:v>42566</c:v>
                </c:pt>
                <c:pt idx="1384">
                  <c:v>42569</c:v>
                </c:pt>
                <c:pt idx="1385">
                  <c:v>42570</c:v>
                </c:pt>
                <c:pt idx="1386">
                  <c:v>42571</c:v>
                </c:pt>
                <c:pt idx="1387">
                  <c:v>42572</c:v>
                </c:pt>
                <c:pt idx="1388">
                  <c:v>42573</c:v>
                </c:pt>
                <c:pt idx="1389">
                  <c:v>42576</c:v>
                </c:pt>
                <c:pt idx="1390">
                  <c:v>42577</c:v>
                </c:pt>
                <c:pt idx="1391">
                  <c:v>42578</c:v>
                </c:pt>
                <c:pt idx="1392">
                  <c:v>42579</c:v>
                </c:pt>
                <c:pt idx="1393">
                  <c:v>42580</c:v>
                </c:pt>
                <c:pt idx="1394">
                  <c:v>42583</c:v>
                </c:pt>
                <c:pt idx="1395">
                  <c:v>42584</c:v>
                </c:pt>
                <c:pt idx="1396">
                  <c:v>42585</c:v>
                </c:pt>
                <c:pt idx="1397">
                  <c:v>42586</c:v>
                </c:pt>
                <c:pt idx="1398">
                  <c:v>42587</c:v>
                </c:pt>
                <c:pt idx="1399">
                  <c:v>42590</c:v>
                </c:pt>
                <c:pt idx="1400">
                  <c:v>42591</c:v>
                </c:pt>
                <c:pt idx="1401">
                  <c:v>42592</c:v>
                </c:pt>
                <c:pt idx="1402">
                  <c:v>42593</c:v>
                </c:pt>
                <c:pt idx="1403">
                  <c:v>42594</c:v>
                </c:pt>
                <c:pt idx="1404">
                  <c:v>42597</c:v>
                </c:pt>
                <c:pt idx="1405">
                  <c:v>42598</c:v>
                </c:pt>
                <c:pt idx="1406">
                  <c:v>42599</c:v>
                </c:pt>
                <c:pt idx="1407">
                  <c:v>42600</c:v>
                </c:pt>
                <c:pt idx="1408">
                  <c:v>42601</c:v>
                </c:pt>
                <c:pt idx="1409">
                  <c:v>42604</c:v>
                </c:pt>
                <c:pt idx="1410">
                  <c:v>42605</c:v>
                </c:pt>
                <c:pt idx="1411">
                  <c:v>42606</c:v>
                </c:pt>
                <c:pt idx="1412">
                  <c:v>42607</c:v>
                </c:pt>
                <c:pt idx="1413">
                  <c:v>42608</c:v>
                </c:pt>
                <c:pt idx="1414">
                  <c:v>42611</c:v>
                </c:pt>
                <c:pt idx="1415">
                  <c:v>42612</c:v>
                </c:pt>
                <c:pt idx="1416">
                  <c:v>42613</c:v>
                </c:pt>
                <c:pt idx="1417">
                  <c:v>42614</c:v>
                </c:pt>
                <c:pt idx="1418">
                  <c:v>42615</c:v>
                </c:pt>
                <c:pt idx="1419">
                  <c:v>42619</c:v>
                </c:pt>
                <c:pt idx="1420">
                  <c:v>42620</c:v>
                </c:pt>
                <c:pt idx="1421">
                  <c:v>42621</c:v>
                </c:pt>
                <c:pt idx="1422">
                  <c:v>42622</c:v>
                </c:pt>
                <c:pt idx="1423">
                  <c:v>42625</c:v>
                </c:pt>
                <c:pt idx="1424">
                  <c:v>42626</c:v>
                </c:pt>
              </c:numCache>
            </c:numRef>
          </c:cat>
          <c:val>
            <c:numRef>
              <c:f>Sheet1!$B$10:$B$1434</c:f>
              <c:numCache>
                <c:formatCode>0.00%</c:formatCode>
                <c:ptCount val="1425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  <c:pt idx="1376">
                  <c:v>1.9676</c:v>
                </c:pt>
                <c:pt idx="1377">
                  <c:v>1.9676</c:v>
                </c:pt>
                <c:pt idx="1378">
                  <c:v>1.9676</c:v>
                </c:pt>
                <c:pt idx="1379">
                  <c:v>1.9676</c:v>
                </c:pt>
                <c:pt idx="1380">
                  <c:v>1.9676</c:v>
                </c:pt>
                <c:pt idx="1381">
                  <c:v>1.9676</c:v>
                </c:pt>
                <c:pt idx="1382">
                  <c:v>1.9676</c:v>
                </c:pt>
                <c:pt idx="1383">
                  <c:v>1.9676</c:v>
                </c:pt>
                <c:pt idx="1384">
                  <c:v>1.9693000000000001</c:v>
                </c:pt>
                <c:pt idx="1385">
                  <c:v>1.9721000000000002</c:v>
                </c:pt>
                <c:pt idx="1386">
                  <c:v>1.9668000000000001</c:v>
                </c:pt>
                <c:pt idx="1387">
                  <c:v>1.9710000000000001</c:v>
                </c:pt>
                <c:pt idx="1388">
                  <c:v>1.9687000000000001</c:v>
                </c:pt>
                <c:pt idx="1389">
                  <c:v>1.9740000000000002</c:v>
                </c:pt>
                <c:pt idx="1390">
                  <c:v>1.9740000000000002</c:v>
                </c:pt>
                <c:pt idx="1391">
                  <c:v>1.9740000000000002</c:v>
                </c:pt>
                <c:pt idx="1392">
                  <c:v>1.9740000000000002</c:v>
                </c:pt>
                <c:pt idx="1393">
                  <c:v>1.9743000000000002</c:v>
                </c:pt>
                <c:pt idx="1394">
                  <c:v>1.9777</c:v>
                </c:pt>
                <c:pt idx="1395">
                  <c:v>1.9834000000000001</c:v>
                </c:pt>
                <c:pt idx="1396">
                  <c:v>1.9834000000000001</c:v>
                </c:pt>
                <c:pt idx="1397">
                  <c:v>1.9853000000000001</c:v>
                </c:pt>
                <c:pt idx="1398">
                  <c:v>1.9879</c:v>
                </c:pt>
                <c:pt idx="1399">
                  <c:v>1.9910000000000001</c:v>
                </c:pt>
                <c:pt idx="1400">
                  <c:v>1.9917</c:v>
                </c:pt>
                <c:pt idx="1401">
                  <c:v>1.9872000000000001</c:v>
                </c:pt>
                <c:pt idx="1402">
                  <c:v>2.0097</c:v>
                </c:pt>
                <c:pt idx="1403">
                  <c:v>1.9998</c:v>
                </c:pt>
                <c:pt idx="1404">
                  <c:v>2.0037000000000003</c:v>
                </c:pt>
                <c:pt idx="1405">
                  <c:v>1.9921000000000002</c:v>
                </c:pt>
                <c:pt idx="1406">
                  <c:v>1.9952000000000001</c:v>
                </c:pt>
                <c:pt idx="1407">
                  <c:v>1.9979</c:v>
                </c:pt>
                <c:pt idx="1408">
                  <c:v>2.0067999999999997</c:v>
                </c:pt>
                <c:pt idx="1409">
                  <c:v>2.0065</c:v>
                </c:pt>
                <c:pt idx="1410">
                  <c:v>2.0164999999999997</c:v>
                </c:pt>
                <c:pt idx="1411">
                  <c:v>2.028</c:v>
                </c:pt>
                <c:pt idx="1412">
                  <c:v>2.0310999999999999</c:v>
                </c:pt>
                <c:pt idx="1413">
                  <c:v>2.0425999999999997</c:v>
                </c:pt>
                <c:pt idx="1414">
                  <c:v>2.0419</c:v>
                </c:pt>
                <c:pt idx="1415">
                  <c:v>2.0407999999999999</c:v>
                </c:pt>
                <c:pt idx="1416">
                  <c:v>2.0495000000000001</c:v>
                </c:pt>
                <c:pt idx="1417">
                  <c:v>2.0510999999999999</c:v>
                </c:pt>
                <c:pt idx="1418">
                  <c:v>2.0609000000000002</c:v>
                </c:pt>
                <c:pt idx="1419">
                  <c:v>2.0659000000000001</c:v>
                </c:pt>
                <c:pt idx="1420">
                  <c:v>2.0741000000000001</c:v>
                </c:pt>
                <c:pt idx="1421">
                  <c:v>2.0789999999999997</c:v>
                </c:pt>
                <c:pt idx="1422">
                  <c:v>2.0217000000000001</c:v>
                </c:pt>
                <c:pt idx="1423">
                  <c:v>2.0474000000000001</c:v>
                </c:pt>
                <c:pt idx="1424">
                  <c:v>2.0247000000000002</c:v>
                </c:pt>
              </c:numCache>
            </c:numRef>
          </c:val>
        </c:ser>
        <c:dLbls/>
        <c:axId val="87242240"/>
        <c:axId val="87243776"/>
      </c:areaChart>
      <c:dateAx>
        <c:axId val="87242240"/>
        <c:scaling>
          <c:orientation val="minMax"/>
        </c:scaling>
        <c:axPos val="b"/>
        <c:numFmt formatCode="m/d/yy" sourceLinked="1"/>
        <c:tickLblPos val="nextTo"/>
        <c:crossAx val="87243776"/>
        <c:crosses val="autoZero"/>
        <c:auto val="1"/>
        <c:lblOffset val="100"/>
        <c:baseTimeUnit val="days"/>
      </c:dateAx>
      <c:valAx>
        <c:axId val="87243776"/>
        <c:scaling>
          <c:orientation val="minMax"/>
        </c:scaling>
        <c:axPos val="l"/>
        <c:majorGridlines/>
        <c:numFmt formatCode="0.00%" sourceLinked="1"/>
        <c:tickLblPos val="nextTo"/>
        <c:crossAx val="87242240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892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06842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821696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3565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59331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108735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51589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577485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17215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4624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0902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33604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192672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58274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64013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93662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0985313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555929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559908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3466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90080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616539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76201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524143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49666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7805715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13938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04875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members.madhedgefundtrader.com/otfb-order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://members.madhedgefundtrader.com/category/luncheons/us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members.madhedgefundtrader.com/category/luncheons/us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madhedgefundtrader.com/category/luncheons/usa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“Taper Tantrum Part II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14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emper-tantrum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3200" y="1676400"/>
            <a:ext cx="3632200" cy="302199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400" dirty="0" smtClean="0"/>
              <a:t>Leading with my Chin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1752600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*Got caught buying a market top with four big tech stocks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*Have a moderate long in tech betting that the Fed won’t raise interest rates, but got caught unhedged by the sudden return of volatility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*However, sudden volatility spike has shaken me out </a:t>
            </a:r>
            <a:r>
              <a:rPr lang="en-US" sz="1800" dirty="0" smtClean="0">
                <a:solidFill>
                  <a:schemeClr val="tx1"/>
                </a:solidFill>
              </a:rPr>
              <a:t>of </a:t>
            </a:r>
            <a:r>
              <a:rPr lang="en-US" sz="1800" dirty="0" smtClean="0">
                <a:solidFill>
                  <a:schemeClr val="tx1"/>
                </a:solidFill>
              </a:rPr>
              <a:t>half </a:t>
            </a:r>
            <a:r>
              <a:rPr lang="en-US" sz="1800" dirty="0" smtClean="0">
                <a:solidFill>
                  <a:schemeClr val="tx1"/>
                </a:solidFill>
              </a:rPr>
              <a:t>of positions, may </a:t>
            </a:r>
            <a:r>
              <a:rPr lang="en-US" sz="1800" dirty="0" smtClean="0">
                <a:solidFill>
                  <a:schemeClr val="tx1"/>
                </a:solidFill>
              </a:rPr>
              <a:t>get completely stopped out of more by next week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*Buy “RISK ON” assets on every substantial dip,</a:t>
            </a:r>
            <a:br>
              <a:rPr lang="en-US" sz="1800" dirty="0" smtClean="0"/>
            </a:br>
            <a:r>
              <a:rPr lang="en-US" sz="1800" dirty="0" smtClean="0"/>
              <a:t>the rally should resume after the Fed meeting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*If you’re not in the market already, stay in</a:t>
            </a:r>
            <a:br>
              <a:rPr lang="en-US" sz="1800" dirty="0" smtClean="0"/>
            </a:br>
            <a:r>
              <a:rPr lang="en-US" sz="1800" dirty="0" smtClean="0"/>
              <a:t>cash until after the Fed meeting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*The game from here on is to position yourself for </a:t>
            </a:r>
            <a:br>
              <a:rPr lang="en-US" sz="1800" dirty="0" smtClean="0"/>
            </a:br>
            <a:r>
              <a:rPr lang="en-US" sz="1800" dirty="0" smtClean="0"/>
              <a:t>a pre/post US presidential election stock melt up</a:t>
            </a:r>
            <a:br>
              <a:rPr lang="en-US" sz="1800" dirty="0" smtClean="0"/>
            </a:br>
            <a:r>
              <a:rPr lang="en-US" sz="1800" dirty="0" smtClean="0"/>
              <a:t>and a global risk on rally</a:t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000" y="3905958"/>
            <a:ext cx="2106669" cy="265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5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Outlook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2652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 Clinton November win is priced into the market. If we have to </a:t>
            </a:r>
            <a:r>
              <a:rPr lang="en-US" sz="1800" b="1" i="1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UNprice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it, a 10% correction could hit very quickly 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*Prospect of imminent US interest rate hike now driving all asset classes</a:t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*Volatility finally spikes, there will be more to come, buy dips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*No chance of a rate hike in 2016, but Fed will tease us in September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will trade the $40-$50 range for the rest of 2016 and attempt an upside break out going into yearend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roll over and die, the 35 year bull market is over,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sell every substantial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*Rate hike fears also hitting all precious metals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*Stay away from ags, perfect weather to bring new lows.</a:t>
            </a:r>
            <a:endParaRPr lang="en-US" sz="180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7000" y="4213210"/>
            <a:ext cx="2088261" cy="22911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Risk Indicators Showing Neutral</a:t>
            </a:r>
            <a:br>
              <a:rPr lang="en-US" sz="3200" b="1" dirty="0" smtClean="0"/>
            </a:br>
            <a:endParaRPr lang="en-US" sz="2400" dirty="0"/>
          </a:p>
        </p:txBody>
      </p:sp>
      <p:pic>
        <p:nvPicPr>
          <p:cNvPr id="4" name="Picture 3" descr="Screen Shot 2016-09-13 at 6.46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5100" y="2235200"/>
            <a:ext cx="33147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56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3 at 6.47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76200"/>
            <a:ext cx="57785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199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TARGET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457200" y="1295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*August Nonfarm Payroll disappointments at 151,000, triggering broader “RISK OFF” move, headline unemployment holds at a decade low 4.9%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*Almost all recent data releases have been surprisingly weak, augurs against Fed action next week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August Auto Sales sales flat at an all time high of 17 million units annualized, August ISM Manufacturing Index plunges from 52.6 to 49.9, ISM Services hits 6 year low-under 50 is bad news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*ECB keeps interest rates unchanged,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QE kept at €80 billion a month, German 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July Industrial Production 0.20%, a 2 year low</a:t>
            </a:r>
            <a:br>
              <a:rPr lang="en-US" sz="17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1390504897-marketing-message-getting-mudd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3886200"/>
            <a:ext cx="3884706" cy="259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6,000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59,000-Lowest since 1973!</a:t>
            </a:r>
            <a:br>
              <a:rPr lang="en-US" sz="18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6-06-07 at 3.0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525304"/>
            <a:ext cx="7110841" cy="51802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Bear Market is Here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609600" y="12192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selloff spills over to global bond markets, make it all the way up to a -0.02% yield, down from -0.38% yield, takes US 10 year yields up from 1.53% to 1.70%</a:t>
            </a: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*Rest of the high yield sectors, like REIT’s, emerging markets, junk,  and telecoms,  get slaughtered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Avoid all government bonds like the plague,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the most overprices area of debt markets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*German bunds dive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-0.01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ECB running out of QE paper to buy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merging market debt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craters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unk bonds (HYG)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lose stock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market support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2010 Nov 007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352800"/>
            <a:ext cx="2514600" cy="31116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1.76%</a:t>
            </a:r>
            <a:br>
              <a:rPr lang="en-US" sz="2400" dirty="0" smtClean="0"/>
            </a:br>
            <a:r>
              <a:rPr lang="en-US" sz="2000" dirty="0" smtClean="0"/>
              <a:t>Coiling for an Upside Breakout?-YES!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ETF (TLT) 1.76%</a:t>
            </a:r>
            <a:br>
              <a:rPr lang="en-US" sz="2400" dirty="0" smtClean="0"/>
            </a:br>
            <a:r>
              <a:rPr lang="en-US" sz="1600" dirty="0" smtClean="0"/>
              <a:t> took profits on long 9/$143-$146 vertical bear put spread</a:t>
            </a:r>
            <a:br>
              <a:rPr lang="en-US" sz="1600" dirty="0" smtClean="0"/>
            </a:br>
            <a:r>
              <a:rPr lang="en-US" sz="1600" dirty="0"/>
              <a:t> </a:t>
            </a:r>
            <a:r>
              <a:rPr lang="en-US" sz="1600" dirty="0" smtClean="0"/>
              <a:t>took profits on long </a:t>
            </a:r>
            <a:r>
              <a:rPr lang="en-US" sz="1600" dirty="0"/>
              <a:t>9/$</a:t>
            </a:r>
            <a:r>
              <a:rPr lang="en-US" sz="1600" dirty="0" smtClean="0"/>
              <a:t>142-</a:t>
            </a:r>
            <a:r>
              <a:rPr lang="en-US" sz="1600" dirty="0"/>
              <a:t>$</a:t>
            </a:r>
            <a:r>
              <a:rPr lang="en-US" sz="1600" dirty="0" smtClean="0"/>
              <a:t>145 </a:t>
            </a:r>
            <a:r>
              <a:rPr lang="en-US" sz="1600" dirty="0"/>
              <a:t>vertical bear put spread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780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6.33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highs, buy all dips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Options Trading for Beginners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5867400"/>
            <a:ext cx="9144000" cy="762000"/>
          </a:xfrm>
        </p:spPr>
        <p:txBody>
          <a:bodyPr/>
          <a:lstStyle/>
          <a:p>
            <a:pPr marL="203200" indent="0" algn="ctr">
              <a:buNone/>
            </a:pPr>
            <a:r>
              <a:rPr lang="en-US" sz="2000" b="1" dirty="0">
                <a:hlinkClick r:id="rId2"/>
              </a:rPr>
              <a:t>https://members.madhedgefundtrader.com/otfb-order</a:t>
            </a:r>
            <a:r>
              <a:rPr lang="en-US" sz="2000" b="1" dirty="0" smtClean="0">
                <a:hlinkClick r:id="rId2"/>
              </a:rPr>
              <a:t>/</a:t>
            </a:r>
            <a:r>
              <a:rPr lang="en-US" sz="2000" b="1" dirty="0" smtClean="0"/>
              <a:t>    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1905000"/>
            <a:ext cx="25106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 the Store </a:t>
            </a:r>
            <a:br>
              <a:rPr lang="en-US" sz="3200" b="1" dirty="0" smtClean="0"/>
            </a:br>
            <a:r>
              <a:rPr lang="en-US" sz="3200" b="1" dirty="0" smtClean="0"/>
              <a:t>Now for $48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839200" y="19812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3429000"/>
            <a:ext cx="3960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Introductory Basic</a:t>
            </a:r>
            <a:br>
              <a:rPr lang="en-US" sz="2000" b="1" dirty="0" smtClean="0"/>
            </a:br>
            <a:r>
              <a:rPr lang="en-US" sz="2000" b="1" dirty="0" smtClean="0"/>
              <a:t>Options Video Training Course</a:t>
            </a:r>
            <a:endParaRPr lang="en-US" sz="2000" b="1" dirty="0"/>
          </a:p>
        </p:txBody>
      </p:sp>
      <p:pic>
        <p:nvPicPr>
          <p:cNvPr id="8" name="Picture 7" descr="otfb-button-no-more-inf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435100"/>
            <a:ext cx="3810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08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Last!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891" y="1295400"/>
            <a:ext cx="7044905" cy="5334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76" y="1371600"/>
            <a:ext cx="6843624" cy="5181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228600" y="14478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*Machine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and algorithm driven selling delivers three consecutive 1% moves, after none for two months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on no real news, volatility spikes 45% in one day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momentum and high yield stocks take biggest hit</a:t>
            </a: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*September is historically the best performing VIX month of the year, big move up has been coiling for months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*Yield plays take the biggest hits, the shift into cyclicals is still on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*Emerging markets dive 10%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*FANG stocks still providing major leadership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*Banks hold up well as a hedge against rising rates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world is looking for a tradable dip to “BUY,”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will September be your last chance this year?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61551-283x424-Pogo-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800" y="3124200"/>
            <a:ext cx="2161995" cy="32391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500-Breakdown!</a:t>
            </a: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17018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549400"/>
            <a:ext cx="7874000" cy="4775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2000 (IWM)-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340600" cy="55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FANG is Taking a Break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 to the Races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 Term Futures ETN (VXX)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9/$30-$33 vertical bull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40600" cy="55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2"/>
              </a:rPr>
              <a:t>http://members.madhedgefundtrader.com/category/luncheons/usa</a:t>
            </a:r>
            <a:r>
              <a:rPr lang="en-US" sz="2000" dirty="0" smtClean="0">
                <a:ea typeface="ＭＳ Ｐゴシック" charset="-128"/>
                <a:cs typeface="ＭＳ Ｐゴシック" charset="-128"/>
                <a:hlinkClick r:id="rId2"/>
              </a:rPr>
              <a:t>/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1905000"/>
            <a:ext cx="2279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Portland, Oregon </a:t>
            </a:r>
            <a:br>
              <a:rPr lang="en-US" sz="2000" b="1" dirty="0" smtClean="0"/>
            </a:br>
            <a:r>
              <a:rPr lang="en-US" sz="2000" b="1" dirty="0" smtClean="0"/>
              <a:t>September 16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092094" y="1905000"/>
            <a:ext cx="2946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Incline Village, Nevada</a:t>
            </a:r>
            <a:br>
              <a:rPr lang="en-US" sz="2000" b="1" dirty="0" smtClean="0"/>
            </a:br>
            <a:r>
              <a:rPr lang="en-US" sz="2000" b="1" dirty="0" smtClean="0"/>
              <a:t>October 7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743200"/>
            <a:ext cx="293494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19400"/>
            <a:ext cx="428989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226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14554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10/$120-$125 call spread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27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 out of long 10/$720-$750 call spread for small loss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589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AMZN)-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10/$720-$730 call spread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3727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Imminent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00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Epipen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Hit and Hillary Win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Political Football in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Value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02294"/>
            <a:ext cx="7035800" cy="53271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000" dirty="0">
                <a:ea typeface="ＭＳ Ｐゴシック" charset="-128"/>
                <a:cs typeface="ＭＳ Ｐゴシック" charset="-128"/>
                <a:hlinkClick r:id="rId2"/>
              </a:rPr>
              <a:t>http://members.madhedgefundtrader.com/category/luncheons/usa/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 </a:t>
            </a:r>
            <a:endParaRPr lang="en-US" sz="2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1959114"/>
            <a:ext cx="2450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San Francisco, CA</a:t>
            </a:r>
            <a:br>
              <a:rPr lang="en-US" sz="2000" b="1" dirty="0" smtClean="0"/>
            </a:br>
            <a:r>
              <a:rPr lang="en-US" sz="2000" b="1" dirty="0" smtClean="0"/>
              <a:t>October 21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71800"/>
            <a:ext cx="4481286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1981200"/>
            <a:ext cx="2508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Las Vegas, Nevada</a:t>
            </a:r>
            <a:br>
              <a:rPr lang="en-US" sz="2000" b="1" dirty="0" smtClean="0"/>
            </a:br>
            <a:r>
              <a:rPr lang="en-US" sz="2000" b="1" dirty="0" smtClean="0"/>
              <a:t>November 18</a:t>
            </a:r>
            <a:endParaRPr lang="en-US" sz="2000" b="1" dirty="0"/>
          </a:p>
        </p:txBody>
      </p:sp>
      <p:pic>
        <p:nvPicPr>
          <p:cNvPr id="8" name="Picture 7" descr="Welcome-to-Las-Vega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2971800"/>
            <a:ext cx="365868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0301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Breakout Came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 on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conservative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guidance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24" y="1447800"/>
            <a:ext cx="684362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stopped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 of long 10/$33.50-$36.50 call spread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78740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-Waiting for the Call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685800" y="16002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decision to tell all, no rate rise means dollar dump coming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*JGB yield hits 5 month high at -0.01%, take profits on yen shorts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*Massive global bond selloff hitting currency markets as well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*Oil weakness gives Aussie (FXA) and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Loonie (FXC) anxiety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(CYB) resumes downtrend</a:t>
            </a:r>
            <a: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f8626b90afcd4bee89eb7eb8dc339a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3996" y="3524670"/>
            <a:ext cx="29972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903003-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52400"/>
            <a:ext cx="6324600" cy="65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3176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Rolling Over-Double Top is In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8/$97-100 put spread</a:t>
            </a:r>
            <a:b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the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99-102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</a:t>
            </a: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986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7224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0.67</a:t>
            </a:r>
            <a:r>
              <a:rPr lang="en-US" sz="220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+7.52%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-1.51</a:t>
            </a:r>
            <a:r>
              <a:rPr lang="en-US" sz="2200" b="1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MTD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+10.79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23.95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205.16%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35.35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773123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Lows on Weakening Economy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89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Fading Economy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9/$112-$115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69423"/>
            <a:ext cx="6762630" cy="51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Due to Oil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63604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4600" y="1303746"/>
            <a:ext cx="6832600" cy="51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1430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*Still waiting for the Algiers OPEC meeting to deliver nothing and send oil prices falling again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*Saudi Arabia still pumping at all time highs, trying to unload it before it becomes worthless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*Saudi foreign currency reserves collapse from $746 to $555 billion, is shopping IPO for Aramco with a $1 trillion valuation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*US weekly draw on oil inventories hits 21.1 million barrels, the largest weekly draw in history, deliver a 5% pop on crude prices,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triggered by Hurricane Hermine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*Baker </a:t>
            </a:r>
            <a:r>
              <a:rPr lang="en-US" sz="1600" dirty="0" smtClean="0">
                <a:solidFill>
                  <a:schemeClr val="tx1"/>
                </a:solidFill>
              </a:rPr>
              <a:t>Hughes rig count adds 7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to 414 for 10</a:t>
            </a:r>
            <a:r>
              <a:rPr lang="en-US" sz="1600" baseline="30000" dirty="0" smtClean="0">
                <a:solidFill>
                  <a:schemeClr val="tx1"/>
                </a:solidFill>
              </a:rPr>
              <a:t>th</a:t>
            </a:r>
            <a:r>
              <a:rPr lang="en-US" sz="1600" dirty="0" smtClean="0">
                <a:solidFill>
                  <a:schemeClr val="tx1"/>
                </a:solidFill>
              </a:rPr>
              <a:t> gain in 11 weeks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*US and Chinese SPR’s will draw down,</a:t>
            </a:r>
            <a:br>
              <a:rPr lang="en-US" sz="1600" dirty="0" smtClean="0"/>
            </a:br>
            <a:r>
              <a:rPr lang="en-US" sz="1600" dirty="0" smtClean="0"/>
              <a:t>putting more pressure on prices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*Oil still stuck in $40-$52 range,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a break takes us to $35 quickly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/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39468019-7907-4cf4-9414-8db3d575bad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3962400"/>
            <a:ext cx="3291840" cy="274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-The Glut Returns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27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065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Approach is the Only Safe Play here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472" y="1422400"/>
            <a:ext cx="6776528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04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small tech long, still 80% cash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943600" y="2057400"/>
            <a:ext cx="20229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Expiration P&amp;L</a:t>
            </a:r>
            <a:br>
              <a:rPr lang="en-US" sz="2000" b="1" dirty="0" smtClean="0"/>
            </a:br>
            <a:r>
              <a:rPr lang="en-US" sz="2000" b="1" dirty="0" smtClean="0"/>
              <a:t>17.20%</a:t>
            </a:r>
            <a:br>
              <a:rPr lang="en-US" sz="2000" b="1" dirty="0" smtClean="0"/>
            </a:br>
            <a:endParaRPr lang="en-US" sz="2000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13828966"/>
              </p:ext>
            </p:extLst>
          </p:nvPr>
        </p:nvGraphicFramePr>
        <p:xfrm>
          <a:off x="5257800" y="3048000"/>
          <a:ext cx="3533775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6880590"/>
              </p:ext>
            </p:extLst>
          </p:nvPr>
        </p:nvGraphicFramePr>
        <p:xfrm>
          <a:off x="609600" y="1447800"/>
          <a:ext cx="3960217" cy="5027660"/>
        </p:xfrm>
        <a:graphic>
          <a:graphicData uri="http://schemas.openxmlformats.org/drawingml/2006/table">
            <a:tbl>
              <a:tblPr/>
              <a:tblGrid>
                <a:gridCol w="2851356"/>
                <a:gridCol w="1108861"/>
              </a:tblGrid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Trading Book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(AMZN) 10/$720-$750 call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(FB) 10/$120-$125 call spread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endParaRPr lang="en-US" sz="1600" b="0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Positions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20.00%</a:t>
                      </a:r>
                    </a:p>
                  </a:txBody>
                  <a:tcPr marL="7543" marR="7543" marT="7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ividend is Not Enough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03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-Bumping Against 2016 Highs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45326"/>
            <a:ext cx="7010400" cy="530787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Copper-Capped on Over Supply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304800" y="13414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*Fed talk of rate hikes takes the sizzle out of gold, as rising rates increase the real cost of ownership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*Hawkish Fed talk brings gold meltdown, (GDX) takes the biggest hit</a:t>
            </a: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*Gold utterly fails to provide downside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protection on a major “RIK OFF” day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on Friday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*Looking to buy on a bigger dip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*If Fed fails to raise rates in September,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look for a new big leg up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DSCN037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3122318"/>
            <a:ext cx="3222165" cy="320228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Here is the Problem With Gold</a:t>
            </a:r>
            <a:endParaRPr lang="en-US" sz="3600" b="1" dirty="0"/>
          </a:p>
        </p:txBody>
      </p:sp>
      <p:pic>
        <p:nvPicPr>
          <p:cNvPr id="4" name="Picture 3" descr="Screen Shot 2016-09-08 at 7.0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295400"/>
            <a:ext cx="72409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7528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162321" cy="5422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6977811" cy="528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430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23.95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-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Time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67240655"/>
              </p:ext>
            </p:extLst>
          </p:nvPr>
        </p:nvGraphicFramePr>
        <p:xfrm>
          <a:off x="762000" y="1676400"/>
          <a:ext cx="7620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153973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-Stay Away!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609600" y="12192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600" i="0" u="none" strike="noStrike" cap="none" baseline="0" dirty="0" smtClean="0">
                <a:sym typeface="Arial"/>
              </a:rPr>
              <a:t>*Enormous</a:t>
            </a:r>
            <a:r>
              <a:rPr lang="en-US" sz="1600" i="0" u="none" strike="noStrike" cap="none" dirty="0" smtClean="0">
                <a:sym typeface="Arial"/>
              </a:rPr>
              <a:t> crop forecasts break all ags to new multiyear lows</a:t>
            </a:r>
            <a:r>
              <a:rPr lang="en-US" sz="1600" dirty="0" smtClean="0"/>
              <a:t>, with wheat at a 10 year low!</a:t>
            </a:r>
            <a:br>
              <a:rPr lang="en-US" sz="1600" dirty="0" smtClean="0"/>
            </a:br>
            <a:r>
              <a:rPr lang="en-US" sz="1600" i="0" u="none" strike="noStrike" cap="none" baseline="0" dirty="0" smtClean="0">
                <a:sym typeface="Arial"/>
              </a:rPr>
              <a:t/>
            </a:r>
            <a:br>
              <a:rPr lang="en-US" sz="1600" i="0" u="none" strike="noStrike" cap="none" baseline="0" dirty="0" smtClean="0">
                <a:sym typeface="Arial"/>
              </a:rPr>
            </a:br>
            <a:r>
              <a:rPr lang="en-US" sz="1600" i="0" u="none" strike="noStrike" cap="none" baseline="0" dirty="0" smtClean="0">
                <a:solidFill>
                  <a:schemeClr val="tx1"/>
                </a:solidFill>
                <a:sym typeface="Arial"/>
              </a:rPr>
              <a:t>*Strong</a:t>
            </a:r>
            <a: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  <a:t> dollar allowing Russia to take over America’s share of the global wheat market</a:t>
            </a:r>
            <a:r>
              <a:rPr lang="en-US" sz="16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6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600" i="0" u="none" strike="noStrike" cap="none" baseline="0" dirty="0" smtClean="0">
                <a:solidFill>
                  <a:schemeClr val="tx1"/>
                </a:solidFill>
                <a:sym typeface="Arial"/>
              </a:rPr>
              <a:t/>
            </a:r>
            <a:br>
              <a:rPr lang="en-US" sz="1600" i="0" u="none" strike="noStrike" cap="none" baseline="0" dirty="0" smtClean="0">
                <a:solidFill>
                  <a:schemeClr val="tx1"/>
                </a:solidFill>
                <a:sym typeface="Arial"/>
              </a:rPr>
            </a:br>
            <a:r>
              <a:rPr lang="en-US" sz="1600" i="0" u="none" strike="noStrike" cap="none" baseline="0" dirty="0" smtClean="0">
                <a:solidFill>
                  <a:schemeClr val="tx1"/>
                </a:solidFill>
                <a:sym typeface="Arial"/>
              </a:rPr>
              <a:t>*Hanjin shipping bankruptcy</a:t>
            </a:r>
            <a: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  <a:t> disrupts the transportation network</a:t>
            </a:r>
            <a:br>
              <a:rPr lang="en-US" sz="1600" i="0" u="none" strike="noStrike" cap="none" dirty="0" smtClean="0">
                <a:solidFill>
                  <a:schemeClr val="tx1"/>
                </a:solidFill>
                <a:sym typeface="Arial"/>
              </a:rPr>
            </a:br>
            <a:r>
              <a:rPr lang="en-US" sz="16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6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600" i="0" u="none" strike="noStrike" cap="none" baseline="0" dirty="0" smtClean="0">
                <a:sym typeface="Arial"/>
              </a:rPr>
              <a:t>*Without</a:t>
            </a:r>
            <a:r>
              <a:rPr lang="en-US" sz="1600" i="0" u="none" strike="noStrike" cap="none" dirty="0" smtClean="0">
                <a:sym typeface="Arial"/>
              </a:rPr>
              <a:t> the subsidy of the federal ethanol program, corn prices would be much lower; the program may get axed next year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/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*Huge carry over crops threaten to spill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ym typeface="Arial"/>
              </a:rPr>
              <a:t> falling prices into 2017</a:t>
            </a:r>
            <a:br>
              <a:rPr lang="en-US" sz="1600" i="0" u="none" strike="noStrike" cap="none" dirty="0" smtClean="0">
                <a:sym typeface="Arial"/>
              </a:rPr>
            </a:br>
            <a:r>
              <a:rPr lang="en-US" sz="16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6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600" dirty="0" smtClean="0">
                <a:solidFill>
                  <a:schemeClr val="tx1"/>
                </a:solidFill>
              </a:rPr>
              <a:t>*No trade, there are NO fish to fry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too low to initiate new shorts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*My main job here is to keep traders</a:t>
            </a:r>
            <a:br>
              <a:rPr lang="en-US" sz="1600" dirty="0" smtClean="0"/>
            </a:br>
            <a:r>
              <a:rPr lang="en-US" sz="1600" dirty="0" smtClean="0"/>
              <a:t>away from this sector this year, and</a:t>
            </a:r>
            <a:br>
              <a:rPr lang="en-US" sz="1600" dirty="0" smtClean="0"/>
            </a:br>
            <a:r>
              <a:rPr lang="en-US" sz="1600" dirty="0" smtClean="0"/>
              <a:t>that approach has worked one more time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MiLkj66A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3962400"/>
            <a:ext cx="265905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88937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2" y="901700"/>
            <a:ext cx="7665528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8182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0"/>
            <a:ext cx="7464245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105047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Longer the Sole Survivor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41400"/>
            <a:ext cx="7279736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7928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Rates, Rates, Rates!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533400" y="12652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 collapse causes the 30 year fixed mortgage rate to have biggest jump in 2 months to 3.50%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*Rising rates put a dent in mortgage applications, up only 0.9% last week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*July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Pending Home Sales rose +1.3%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*Sales of $2 million plus homes suddenly slow because of a glut on the market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*Millennials shifting from renting to owning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big time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*June Case Shiller -0.1% to 5.1% YOY,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down second month in a row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tock-photo-10533103-percentage-sig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9873" y="3873500"/>
            <a:ext cx="2984500" cy="2984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Portland, Seattle, Denver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leaders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Case-Shiller-City-Composite-Index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5" y="12992"/>
            <a:ext cx="9098506" cy="66089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General Growth Properties (GGP)</a:t>
            </a:r>
            <a:br>
              <a:rPr lang="en-US" sz="2800" dirty="0" smtClean="0"/>
            </a:br>
            <a:r>
              <a:rPr lang="en-US" sz="2000" dirty="0" smtClean="0"/>
              <a:t>Yield Play Profit Taking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50" y="1295400"/>
            <a:ext cx="694426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Rising Rate Victim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457200" y="17526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bigger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sell rallies on rate hike risk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and Euro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800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err="1" smtClean="0">
                <a:ea typeface="ＭＳ Ｐゴシック" charset="-128"/>
                <a:cs typeface="ＭＳ Ｐゴシック" charset="-128"/>
                <a:hlinkClick r:id="rId3"/>
              </a:rPr>
              <a:t>http://members.madhedgefundtrader.com/category/luncheons/usa/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select the city of your choice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</a:t>
            </a: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28,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Francisco, CA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9800" y="2209800"/>
            <a:ext cx="24384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endParaRPr lang="en-US" sz="24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69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+35.21%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65245670"/>
              </p:ext>
            </p:extLst>
          </p:nvPr>
        </p:nvGraphicFramePr>
        <p:xfrm>
          <a:off x="838200" y="1828800"/>
          <a:ext cx="7772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022646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676400"/>
            <a:ext cx="7696200" cy="4862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Buys:</a:t>
            </a:r>
          </a:p>
          <a:p>
            <a:endParaRPr lang="en-US" sz="1800" b="1" dirty="0"/>
          </a:p>
          <a:p>
            <a:r>
              <a:rPr lang="is-IS" sz="1800" b="1" dirty="0"/>
              <a:t>Costco Corp (COST)                    $150                Target to $165</a:t>
            </a:r>
          </a:p>
          <a:p>
            <a:r>
              <a:rPr lang="is-IS" sz="1800" b="1" dirty="0"/>
              <a:t>Illumina, Inc. (ILMN)      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  $162                Target to $200</a:t>
            </a:r>
          </a:p>
          <a:p>
            <a:r>
              <a:rPr lang="is-IS" sz="1800" b="1" dirty="0"/>
              <a:t>DaVita Inc. (DVA)                  </a:t>
            </a:r>
            <a:r>
              <a:rPr lang="is-IS" sz="1800" b="1" dirty="0" smtClean="0"/>
              <a:t>     </a:t>
            </a:r>
            <a:r>
              <a:rPr lang="is-IS" sz="1800" b="1" dirty="0"/>
              <a:t>  $64              </a:t>
            </a:r>
            <a:r>
              <a:rPr lang="is-IS" sz="1800" b="1" dirty="0" smtClean="0"/>
              <a:t>  </a:t>
            </a:r>
            <a:r>
              <a:rPr lang="is-IS" sz="1800" b="1" dirty="0"/>
              <a:t>  Target to $75</a:t>
            </a:r>
          </a:p>
          <a:p>
            <a:r>
              <a:rPr lang="is-IS" sz="1800" b="1" dirty="0"/>
              <a:t>Baidu, Inc. (BIDU)                   </a:t>
            </a:r>
            <a:r>
              <a:rPr lang="is-IS" sz="1800" b="1" dirty="0" smtClean="0"/>
              <a:t>     </a:t>
            </a:r>
            <a:r>
              <a:rPr lang="is-IS" sz="1800" b="1" dirty="0"/>
              <a:t>$181                Target to $200</a:t>
            </a:r>
          </a:p>
          <a:p>
            <a:r>
              <a:rPr lang="is-IS" sz="1800" b="1" dirty="0"/>
              <a:t>Amazon, Inc (AMZN)                    $756                Target to $781</a:t>
            </a:r>
          </a:p>
          <a:p>
            <a:r>
              <a:rPr lang="is-IS" sz="1800" b="1" dirty="0"/>
              <a:t>Martin Marietta (MLM)                  $175                Target to $190</a:t>
            </a:r>
          </a:p>
          <a:p>
            <a:r>
              <a:rPr lang="is-IS" sz="1800" b="1" dirty="0"/>
              <a:t>Alphabet Inc. (GOOGL)                </a:t>
            </a:r>
            <a:r>
              <a:rPr lang="is-IS" sz="1800" b="1" dirty="0" smtClean="0"/>
              <a:t>$</a:t>
            </a:r>
            <a:r>
              <a:rPr lang="is-IS" sz="1800" b="1" dirty="0"/>
              <a:t>785                Target to $800</a:t>
            </a:r>
          </a:p>
          <a:p>
            <a:r>
              <a:rPr lang="pl-PL" sz="1800" b="1" dirty="0"/>
              <a:t>  </a:t>
            </a:r>
          </a:p>
          <a:p>
            <a:r>
              <a:rPr lang="pl-PL" sz="2000" b="1" u="sng" dirty="0" err="1"/>
              <a:t>Sells</a:t>
            </a:r>
            <a:r>
              <a:rPr lang="pl-PL" sz="2000" b="1" u="sng" dirty="0"/>
              <a:t>:</a:t>
            </a:r>
          </a:p>
          <a:p>
            <a:endParaRPr lang="pl-PL" sz="1800" b="1" dirty="0"/>
          </a:p>
          <a:p>
            <a:r>
              <a:rPr lang="is-IS" sz="1800" b="1" dirty="0"/>
              <a:t>Chubb Ltd. (CB)                       </a:t>
            </a:r>
            <a:r>
              <a:rPr lang="is-IS" sz="1800" b="1" dirty="0" smtClean="0"/>
              <a:t>    </a:t>
            </a:r>
            <a:r>
              <a:rPr lang="is-IS" sz="1800" b="1" dirty="0"/>
              <a:t>$126        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 $120</a:t>
            </a:r>
          </a:p>
          <a:p>
            <a:r>
              <a:rPr lang="is-IS" sz="1800" b="1" dirty="0"/>
              <a:t>Buffalo Wild Wings (BWLD)        </a:t>
            </a:r>
            <a:r>
              <a:rPr lang="is-IS" sz="1800" b="1" dirty="0" smtClean="0"/>
              <a:t>$</a:t>
            </a:r>
            <a:r>
              <a:rPr lang="is-IS" sz="1800" b="1" dirty="0"/>
              <a:t>162                 </a:t>
            </a:r>
            <a:r>
              <a:rPr lang="is-IS" sz="1800" b="1" dirty="0" smtClean="0"/>
              <a:t>Target </a:t>
            </a:r>
            <a:r>
              <a:rPr lang="is-IS" sz="1800" b="1" dirty="0"/>
              <a:t>to  $152</a:t>
            </a:r>
          </a:p>
          <a:p>
            <a:r>
              <a:rPr lang="is-IS" sz="1800" b="1" dirty="0"/>
              <a:t>Harman Intl (HAR)                     </a:t>
            </a:r>
            <a:r>
              <a:rPr lang="is-IS" sz="1800" b="1" dirty="0" smtClean="0"/>
              <a:t>   </a:t>
            </a:r>
            <a:r>
              <a:rPr lang="is-IS" sz="1800" b="1" dirty="0"/>
              <a:t>$85      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$75</a:t>
            </a:r>
          </a:p>
          <a:p>
            <a:r>
              <a:rPr lang="is-IS" sz="1800" b="1" dirty="0"/>
              <a:t>Signet Jewelers (SIG)                  $86                 </a:t>
            </a:r>
            <a:r>
              <a:rPr lang="is-IS" sz="1800" b="1" dirty="0" smtClean="0"/>
              <a:t>  </a:t>
            </a:r>
            <a:r>
              <a:rPr lang="is-IS" sz="1800" b="1" dirty="0"/>
              <a:t>Target to $72            </a:t>
            </a:r>
          </a:p>
          <a:p>
            <a:r>
              <a:rPr lang="is-IS" sz="1800" b="1" dirty="0"/>
              <a:t>Express Scripts (ESRX)               </a:t>
            </a:r>
            <a:r>
              <a:rPr lang="is-IS" sz="1800" b="1" dirty="0" smtClean="0"/>
              <a:t>$</a:t>
            </a:r>
            <a:r>
              <a:rPr lang="is-IS" sz="1800" b="1" dirty="0"/>
              <a:t>72              </a:t>
            </a:r>
            <a:r>
              <a:rPr lang="is-IS" sz="1800" b="1" dirty="0" smtClean="0"/>
              <a:t> </a:t>
            </a:r>
            <a:r>
              <a:rPr lang="is-IS" sz="1800" b="1" dirty="0"/>
              <a:t>    Target to $65	</a:t>
            </a:r>
          </a:p>
        </p:txBody>
      </p:sp>
    </p:spTree>
    <p:extLst>
      <p:ext uri="{BB962C8B-B14F-4D97-AF65-F5344CB8AC3E}">
        <p14:creationId xmlns:p14="http://schemas.microsoft.com/office/powerpoint/2010/main" xmlns="" val="212800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14369</TotalTime>
  <Words>607</Words>
  <Application>Microsoft Office PowerPoint</Application>
  <PresentationFormat>On-screen Show (4:3)</PresentationFormat>
  <Paragraphs>136</Paragraphs>
  <Slides>79</Slides>
  <Notes>67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The Mad Hedge Fund Trader “Taper Tantrum Part II”</vt:lpstr>
      <vt:lpstr>Options Trading for Beginners</vt:lpstr>
      <vt:lpstr>MHFT Global Strategy Luncheons Buy tickets at http://members.madhedgefundtrader.com/category/luncheons/usa/  </vt:lpstr>
      <vt:lpstr>MHFT Global Strategy Luncheons Buy tickets at http://members.madhedgefundtrader.com/category/luncheons/usa/ </vt:lpstr>
      <vt:lpstr>Trade Alert Performance New All Time High!!</vt:lpstr>
      <vt:lpstr>Slide 5</vt:lpstr>
      <vt:lpstr>Paid Subscriber Trailing 12 Month Audited Return  +23.95% - At All Time Highs</vt:lpstr>
      <vt:lpstr>Slide 7</vt:lpstr>
      <vt:lpstr> The Bill Davis View A $1,500 Upgrade for the Mad Day Trader Service </vt:lpstr>
      <vt:lpstr> The Method to My Madness Leading with my Chin</vt:lpstr>
      <vt:lpstr>Short Term Strategy Outlook</vt:lpstr>
      <vt:lpstr>Risk Indicators Showing Neutral </vt:lpstr>
      <vt:lpstr>Slide 12</vt:lpstr>
      <vt:lpstr>The Global Economy-OFF TARGET</vt:lpstr>
      <vt:lpstr>Weekly Jobless Claims –The Most Important Statistic  6,000 to 259,000-Lowest since 1973! The Downtrend Lives!-Show Me the Recession!</vt:lpstr>
      <vt:lpstr>Bonds-The Bear Market is Here</vt:lpstr>
      <vt:lpstr>Ten Year Treasury Yield ($TNX) 1.76% Coiling for an Upside Breakout?-YES!</vt:lpstr>
      <vt:lpstr>Ten Year Treasury ETF (TLT) 1.76%  took profits on long 9/$143-$146 vertical bear put spread  took profits on long 9/$142-$145 vertical bear put spread </vt:lpstr>
      <vt:lpstr>Junk Bonds (HYG) 6.33% Yield A Great Risk Coincident Indicator-”RISK ON” means new highs, buy all dips</vt:lpstr>
      <vt:lpstr>2X Short Treasuries (TBT)-At Last!</vt:lpstr>
      <vt:lpstr>Emerging Market Debt (ELD) 5.75% Yield- </vt:lpstr>
      <vt:lpstr>Municipal Bonds (MUB)-1.21% yield-New High  Mix of AAA, AA, and A rated bonds</vt:lpstr>
      <vt:lpstr>Stocks-</vt:lpstr>
      <vt:lpstr>S&amp;P 500-Breakdown!</vt:lpstr>
      <vt:lpstr> Dow Average-New Highs </vt:lpstr>
      <vt:lpstr>Russell 2000 (IWM)- </vt:lpstr>
      <vt:lpstr>NASDAQ (QQQ)- FANG is Taking a Break</vt:lpstr>
      <vt:lpstr>(VIX)-Off to the Races</vt:lpstr>
      <vt:lpstr>iPath S&amp;P 500 VIX Short Term Futures ETN (VXX) took profits on long 9/$30-$33 vertical bull call spread</vt:lpstr>
      <vt:lpstr>Apple (AAPL) – </vt:lpstr>
      <vt:lpstr>Microsoft (MSFT)</vt:lpstr>
      <vt:lpstr>Facebook (FB)- long 10/$120-$125 call spread  </vt:lpstr>
      <vt:lpstr>Alphabet (GOOG)- stopped out of long 10/$720-$750 call spread for small loss </vt:lpstr>
      <vt:lpstr>Amazon (AMZN)- long 10/$720-$730 call spread  </vt:lpstr>
      <vt:lpstr>Industrials Sector SPDR (XLI)-Dow Mainstay (GE), (MMM), (UNP), (UTX), (BA), (HON)</vt:lpstr>
      <vt:lpstr>Transports Sector SPDR (XTN)-Upside Breakout Imminent (ALGT),  (ALK), (JBLU), (LUV), (CHRW), (DAL) </vt:lpstr>
      <vt:lpstr>Health Care Sector SPDR (XLV), (RXL) (JNJ), (PFE), (MRK), (GILD), (ACT), (AMGN) The Epipen Hit and Hillary Win</vt:lpstr>
      <vt:lpstr>Biotech iShares (IBB)-A Political Football in 2016 Own for 2017  </vt:lpstr>
      <vt:lpstr>Financial Select SPDR (XLF)-A big Value Play (BLK/B), (WFC), (JPM), (BAC), (C), (GS) </vt:lpstr>
      <vt:lpstr>KRE Regional Bank ETF (KRE)- Breakout Came   </vt:lpstr>
      <vt:lpstr>Palo Alto Networks (PANW)- another entry point setting up on conservative guidance- Hacking Isn’t Going Away</vt:lpstr>
      <vt:lpstr>Consumer Discretionary SPDR (XLY) (DIS), (AMZN), (HD), (CMCSA), (MCD), (SBUX) A Major Leader of the Rally</vt:lpstr>
      <vt:lpstr>Europe Hedged Equity (HEDJ)-Hedged European Equity </vt:lpstr>
      <vt:lpstr>Japan (DXJ)-Hedged Japan Equity </vt:lpstr>
      <vt:lpstr> China ($SSEC)- </vt:lpstr>
      <vt:lpstr> Emerging Markets (EEM)- stopped out of long 10/$33.50-$36.50 call spread</vt:lpstr>
      <vt:lpstr>Foreign Currencies-Waiting for the Call</vt:lpstr>
      <vt:lpstr>Slide 47</vt:lpstr>
      <vt:lpstr>Japanese Yen (FXY)-Rolling Over-Double Top is In took profits on long the 8/$97-100 put spread took profits on long the 9/$99-102 put spread </vt:lpstr>
      <vt:lpstr>   British Pound (FXB)-New Lows on Weakening Economy   </vt:lpstr>
      <vt:lpstr> Euro ($XEU), (FXE), (EUO)- Fading Economy took profits on long the 9/$112-$115 vertical bear put spread </vt:lpstr>
      <vt:lpstr>   Canadian Dollar (FXC)-Weak Due to Oil Hit   </vt:lpstr>
      <vt:lpstr>   Emerging Market Currencies (CEW)   </vt:lpstr>
      <vt:lpstr>Chinese Yuan- (CYB)-</vt:lpstr>
      <vt:lpstr>Energy-</vt:lpstr>
      <vt:lpstr>Oil-The Glut Returns</vt:lpstr>
      <vt:lpstr>United States Oil Fund (USO) </vt:lpstr>
      <vt:lpstr>Energy Select Sector SPDR (XLE) (XOM), (CVX), (SLB), (KMI), (EOG), (COP) </vt:lpstr>
      <vt:lpstr>Alerian MLP ETF (AMLP)-  Basket Approach is the Only Safe Play here</vt:lpstr>
      <vt:lpstr>Exxon (XOM)-Dividend is Not Enough</vt:lpstr>
      <vt:lpstr>Occidental Petroleum (OXY)-  </vt:lpstr>
      <vt:lpstr>Natural Gas (UNG)-Bumping Against 2016 Highs</vt:lpstr>
      <vt:lpstr> Copper-Capped on Over Supply </vt:lpstr>
      <vt:lpstr>Precious Metals-</vt:lpstr>
      <vt:lpstr>Here is the Problem With Gold</vt:lpstr>
      <vt:lpstr>Gold (GLD)- </vt:lpstr>
      <vt:lpstr>Market Vectors Gold Miners ETF- (GDX) </vt:lpstr>
      <vt:lpstr>Silver (SLV)-</vt:lpstr>
      <vt:lpstr>Silver Miners (SIL)-</vt:lpstr>
      <vt:lpstr>Agriculture-Stay Away!</vt:lpstr>
      <vt:lpstr>(CORN) – New Lows!</vt:lpstr>
      <vt:lpstr>(WEAT) New Lows!</vt:lpstr>
      <vt:lpstr>(SOYB) No Longer the Sole Survivor</vt:lpstr>
      <vt:lpstr>Real Estate-Rates, Rates, Rates!</vt:lpstr>
      <vt:lpstr>April S&amp;P 500/Case–Shiller Home Price Index +5.0% YOY, Portland, Seattle, Denver leaders</vt:lpstr>
      <vt:lpstr>General Growth Properties (GGP) Yield Play Profit Taking</vt:lpstr>
      <vt:lpstr>US Home Construction Index (ITB) (DHI), (LEN), (PHM), (TOL), (NVR)  Another Rising Rate Victim </vt:lpstr>
      <vt:lpstr>Trade Sheet So What Do We Do About All This?</vt:lpstr>
      <vt:lpstr>  To buy lunch tickets, please click http://members.madhedgefundtrader.com/category/luncheons/usa/  and select the city of your choice    Next Strategy Webinar  12:00 EST Wednesday, September 28, 2016  San Francisco, CA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3095</cp:revision>
  <cp:lastPrinted>2015-11-22T19:21:27Z</cp:lastPrinted>
  <dcterms:created xsi:type="dcterms:W3CDTF">2015-02-05T17:12:57Z</dcterms:created>
  <dcterms:modified xsi:type="dcterms:W3CDTF">2016-09-14T16:01:24Z</dcterms:modified>
</cp:coreProperties>
</file>