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4"/>
  </p:notesMasterIdLst>
  <p:sldIdLst>
    <p:sldId id="256" r:id="rId2"/>
    <p:sldId id="618" r:id="rId3"/>
    <p:sldId id="594" r:id="rId4"/>
    <p:sldId id="604" r:id="rId5"/>
    <p:sldId id="605" r:id="rId6"/>
    <p:sldId id="606" r:id="rId7"/>
    <p:sldId id="607" r:id="rId8"/>
    <p:sldId id="624" r:id="rId9"/>
    <p:sldId id="625" r:id="rId10"/>
    <p:sldId id="626" r:id="rId11"/>
    <p:sldId id="608" r:id="rId12"/>
    <p:sldId id="264" r:id="rId13"/>
    <p:sldId id="621" r:id="rId14"/>
    <p:sldId id="583" r:id="rId15"/>
    <p:sldId id="266" r:id="rId16"/>
    <p:sldId id="267" r:id="rId17"/>
    <p:sldId id="619" r:id="rId18"/>
    <p:sldId id="268" r:id="rId19"/>
    <p:sldId id="499" r:id="rId20"/>
    <p:sldId id="538" r:id="rId21"/>
    <p:sldId id="272" r:id="rId22"/>
    <p:sldId id="273" r:id="rId23"/>
    <p:sldId id="275" r:id="rId24"/>
    <p:sldId id="276" r:id="rId25"/>
    <p:sldId id="279" r:id="rId26"/>
    <p:sldId id="620" r:id="rId27"/>
    <p:sldId id="281" r:id="rId28"/>
    <p:sldId id="282" r:id="rId29"/>
    <p:sldId id="570" r:id="rId30"/>
    <p:sldId id="283" r:id="rId31"/>
    <p:sldId id="285" r:id="rId32"/>
    <p:sldId id="603" r:id="rId33"/>
    <p:sldId id="562" r:id="rId34"/>
    <p:sldId id="505" r:id="rId35"/>
    <p:sldId id="563" r:id="rId36"/>
    <p:sldId id="613" r:id="rId37"/>
    <p:sldId id="614" r:id="rId38"/>
    <p:sldId id="289" r:id="rId39"/>
    <p:sldId id="481" r:id="rId40"/>
    <p:sldId id="290" r:id="rId41"/>
    <p:sldId id="521" r:id="rId42"/>
    <p:sldId id="291" r:id="rId43"/>
    <p:sldId id="528" r:id="rId44"/>
    <p:sldId id="522" r:id="rId45"/>
    <p:sldId id="336" r:id="rId46"/>
    <p:sldId id="295" r:id="rId47"/>
    <p:sldId id="501" r:id="rId48"/>
    <p:sldId id="482" r:id="rId49"/>
    <p:sldId id="539" r:id="rId50"/>
    <p:sldId id="531" r:id="rId51"/>
    <p:sldId id="622" r:id="rId52"/>
    <p:sldId id="623" r:id="rId53"/>
    <p:sldId id="558" r:id="rId54"/>
    <p:sldId id="532" r:id="rId55"/>
    <p:sldId id="533" r:id="rId56"/>
    <p:sldId id="534" r:id="rId57"/>
    <p:sldId id="546" r:id="rId58"/>
    <p:sldId id="536" r:id="rId59"/>
    <p:sldId id="309" r:id="rId60"/>
    <p:sldId id="388" r:id="rId61"/>
    <p:sldId id="312" r:id="rId62"/>
    <p:sldId id="380" r:id="rId63"/>
    <p:sldId id="529" r:id="rId64"/>
    <p:sldId id="369" r:id="rId65"/>
    <p:sldId id="370" r:id="rId66"/>
    <p:sldId id="313" r:id="rId67"/>
    <p:sldId id="315" r:id="rId68"/>
    <p:sldId id="319" r:id="rId69"/>
    <p:sldId id="320" r:id="rId70"/>
    <p:sldId id="322" r:id="rId71"/>
    <p:sldId id="323" r:id="rId72"/>
    <p:sldId id="324" r:id="rId73"/>
    <p:sldId id="587" r:id="rId74"/>
    <p:sldId id="588" r:id="rId75"/>
    <p:sldId id="589" r:id="rId76"/>
    <p:sldId id="590" r:id="rId77"/>
    <p:sldId id="331" r:id="rId78"/>
    <p:sldId id="332" r:id="rId79"/>
    <p:sldId id="586" r:id="rId80"/>
    <p:sldId id="349" r:id="rId81"/>
    <p:sldId id="492" r:id="rId82"/>
    <p:sldId id="335" r:id="rId8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8" autoAdjust="0"/>
    <p:restoredTop sz="94660"/>
  </p:normalViewPr>
  <p:slideViewPr>
    <p:cSldViewPr>
      <p:cViewPr varScale="1">
        <p:scale>
          <a:sx n="72" d="100"/>
          <a:sy n="72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2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October:Position%20Sheet%20201610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October:Performance%20%20201610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October:Performance%20%2020161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Sheet1!$B$16:$B$24</c:f>
              <c:numCache>
                <c:formatCode>0.00%</c:formatCode>
                <c:ptCount val="9"/>
                <c:pt idx="0">
                  <c:v>0.1</c:v>
                </c:pt>
                <c:pt idx="1">
                  <c:v>0.1</c:v>
                </c:pt>
                <c:pt idx="6">
                  <c:v>-0.1</c:v>
                </c:pt>
                <c:pt idx="7">
                  <c:v>-0.1</c:v>
                </c:pt>
                <c:pt idx="8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Sheet1!$D$1201:$D$1453</c:f>
              <c:numCache>
                <c:formatCode>m/d/yy</c:formatCode>
                <c:ptCount val="253"/>
                <c:pt idx="0">
                  <c:v>42286</c:v>
                </c:pt>
                <c:pt idx="1">
                  <c:v>42289</c:v>
                </c:pt>
                <c:pt idx="2">
                  <c:v>42290</c:v>
                </c:pt>
                <c:pt idx="3">
                  <c:v>42291</c:v>
                </c:pt>
                <c:pt idx="4">
                  <c:v>42292</c:v>
                </c:pt>
                <c:pt idx="5">
                  <c:v>42293</c:v>
                </c:pt>
                <c:pt idx="6">
                  <c:v>42296</c:v>
                </c:pt>
                <c:pt idx="7">
                  <c:v>42297</c:v>
                </c:pt>
                <c:pt idx="8">
                  <c:v>42298</c:v>
                </c:pt>
                <c:pt idx="9">
                  <c:v>42299</c:v>
                </c:pt>
                <c:pt idx="10">
                  <c:v>42300</c:v>
                </c:pt>
                <c:pt idx="11">
                  <c:v>42303</c:v>
                </c:pt>
                <c:pt idx="12">
                  <c:v>42304</c:v>
                </c:pt>
                <c:pt idx="13">
                  <c:v>42305</c:v>
                </c:pt>
                <c:pt idx="14">
                  <c:v>42306</c:v>
                </c:pt>
                <c:pt idx="15">
                  <c:v>42307</c:v>
                </c:pt>
                <c:pt idx="16">
                  <c:v>42310</c:v>
                </c:pt>
                <c:pt idx="17">
                  <c:v>42311</c:v>
                </c:pt>
                <c:pt idx="18">
                  <c:v>42312</c:v>
                </c:pt>
                <c:pt idx="19">
                  <c:v>42313</c:v>
                </c:pt>
                <c:pt idx="20">
                  <c:v>42314</c:v>
                </c:pt>
                <c:pt idx="21">
                  <c:v>42317</c:v>
                </c:pt>
                <c:pt idx="22">
                  <c:v>42318</c:v>
                </c:pt>
                <c:pt idx="23">
                  <c:v>42319</c:v>
                </c:pt>
                <c:pt idx="24">
                  <c:v>42320</c:v>
                </c:pt>
                <c:pt idx="25">
                  <c:v>42321</c:v>
                </c:pt>
                <c:pt idx="26">
                  <c:v>42324</c:v>
                </c:pt>
                <c:pt idx="27">
                  <c:v>42325</c:v>
                </c:pt>
                <c:pt idx="28">
                  <c:v>42326</c:v>
                </c:pt>
                <c:pt idx="29">
                  <c:v>42327</c:v>
                </c:pt>
                <c:pt idx="30">
                  <c:v>42328</c:v>
                </c:pt>
                <c:pt idx="31">
                  <c:v>42331</c:v>
                </c:pt>
                <c:pt idx="32">
                  <c:v>42332</c:v>
                </c:pt>
                <c:pt idx="33">
                  <c:v>42333</c:v>
                </c:pt>
                <c:pt idx="34">
                  <c:v>42335</c:v>
                </c:pt>
                <c:pt idx="35">
                  <c:v>42338</c:v>
                </c:pt>
                <c:pt idx="36">
                  <c:v>42339</c:v>
                </c:pt>
                <c:pt idx="37">
                  <c:v>42340</c:v>
                </c:pt>
                <c:pt idx="38">
                  <c:v>42341</c:v>
                </c:pt>
                <c:pt idx="39">
                  <c:v>42342</c:v>
                </c:pt>
                <c:pt idx="40">
                  <c:v>42345</c:v>
                </c:pt>
                <c:pt idx="41">
                  <c:v>42346</c:v>
                </c:pt>
                <c:pt idx="42">
                  <c:v>42347</c:v>
                </c:pt>
                <c:pt idx="43">
                  <c:v>42348</c:v>
                </c:pt>
                <c:pt idx="44">
                  <c:v>42349</c:v>
                </c:pt>
                <c:pt idx="45">
                  <c:v>42352</c:v>
                </c:pt>
                <c:pt idx="46">
                  <c:v>42353</c:v>
                </c:pt>
                <c:pt idx="47">
                  <c:v>42354</c:v>
                </c:pt>
                <c:pt idx="48">
                  <c:v>42355</c:v>
                </c:pt>
                <c:pt idx="49">
                  <c:v>42356</c:v>
                </c:pt>
                <c:pt idx="50">
                  <c:v>42359</c:v>
                </c:pt>
                <c:pt idx="51">
                  <c:v>42360</c:v>
                </c:pt>
                <c:pt idx="52">
                  <c:v>42361</c:v>
                </c:pt>
                <c:pt idx="53">
                  <c:v>42362</c:v>
                </c:pt>
                <c:pt idx="54">
                  <c:v>42366</c:v>
                </c:pt>
                <c:pt idx="55">
                  <c:v>42367</c:v>
                </c:pt>
                <c:pt idx="56">
                  <c:v>42368</c:v>
                </c:pt>
                <c:pt idx="57">
                  <c:v>42369</c:v>
                </c:pt>
                <c:pt idx="58">
                  <c:v>42373</c:v>
                </c:pt>
                <c:pt idx="59">
                  <c:v>42374</c:v>
                </c:pt>
                <c:pt idx="60">
                  <c:v>42375</c:v>
                </c:pt>
                <c:pt idx="61">
                  <c:v>42376</c:v>
                </c:pt>
                <c:pt idx="62">
                  <c:v>42377</c:v>
                </c:pt>
                <c:pt idx="63">
                  <c:v>42380</c:v>
                </c:pt>
                <c:pt idx="64">
                  <c:v>42381</c:v>
                </c:pt>
                <c:pt idx="65">
                  <c:v>42382</c:v>
                </c:pt>
                <c:pt idx="66">
                  <c:v>42383</c:v>
                </c:pt>
                <c:pt idx="67">
                  <c:v>42384</c:v>
                </c:pt>
                <c:pt idx="68">
                  <c:v>42388</c:v>
                </c:pt>
                <c:pt idx="69">
                  <c:v>42389</c:v>
                </c:pt>
                <c:pt idx="70">
                  <c:v>42390</c:v>
                </c:pt>
                <c:pt idx="71">
                  <c:v>42391</c:v>
                </c:pt>
                <c:pt idx="72">
                  <c:v>42394</c:v>
                </c:pt>
                <c:pt idx="73">
                  <c:v>42395</c:v>
                </c:pt>
                <c:pt idx="74">
                  <c:v>42396</c:v>
                </c:pt>
                <c:pt idx="75">
                  <c:v>42397</c:v>
                </c:pt>
                <c:pt idx="76">
                  <c:v>42398</c:v>
                </c:pt>
                <c:pt idx="77">
                  <c:v>42401</c:v>
                </c:pt>
                <c:pt idx="78">
                  <c:v>42402</c:v>
                </c:pt>
                <c:pt idx="79">
                  <c:v>42403</c:v>
                </c:pt>
                <c:pt idx="80">
                  <c:v>42404</c:v>
                </c:pt>
                <c:pt idx="81">
                  <c:v>42405</c:v>
                </c:pt>
                <c:pt idx="82">
                  <c:v>42408</c:v>
                </c:pt>
                <c:pt idx="83">
                  <c:v>42409</c:v>
                </c:pt>
                <c:pt idx="84">
                  <c:v>42410</c:v>
                </c:pt>
                <c:pt idx="85">
                  <c:v>42411</c:v>
                </c:pt>
                <c:pt idx="86">
                  <c:v>42412</c:v>
                </c:pt>
                <c:pt idx="87">
                  <c:v>42416</c:v>
                </c:pt>
                <c:pt idx="88">
                  <c:v>42417</c:v>
                </c:pt>
                <c:pt idx="89">
                  <c:v>42418</c:v>
                </c:pt>
                <c:pt idx="90">
                  <c:v>42419</c:v>
                </c:pt>
                <c:pt idx="91">
                  <c:v>42422</c:v>
                </c:pt>
                <c:pt idx="92">
                  <c:v>42423</c:v>
                </c:pt>
                <c:pt idx="93">
                  <c:v>42424</c:v>
                </c:pt>
                <c:pt idx="94">
                  <c:v>42425</c:v>
                </c:pt>
                <c:pt idx="95">
                  <c:v>42426</c:v>
                </c:pt>
                <c:pt idx="96">
                  <c:v>42429</c:v>
                </c:pt>
                <c:pt idx="97">
                  <c:v>42430</c:v>
                </c:pt>
                <c:pt idx="98">
                  <c:v>42431</c:v>
                </c:pt>
                <c:pt idx="99">
                  <c:v>42432</c:v>
                </c:pt>
                <c:pt idx="100">
                  <c:v>42433</c:v>
                </c:pt>
                <c:pt idx="101">
                  <c:v>42436</c:v>
                </c:pt>
                <c:pt idx="102">
                  <c:v>42437</c:v>
                </c:pt>
                <c:pt idx="103">
                  <c:v>42438</c:v>
                </c:pt>
                <c:pt idx="104">
                  <c:v>42439</c:v>
                </c:pt>
                <c:pt idx="105">
                  <c:v>42440</c:v>
                </c:pt>
                <c:pt idx="106">
                  <c:v>42443</c:v>
                </c:pt>
                <c:pt idx="107">
                  <c:v>42444</c:v>
                </c:pt>
                <c:pt idx="108">
                  <c:v>42445</c:v>
                </c:pt>
                <c:pt idx="109">
                  <c:v>42446</c:v>
                </c:pt>
                <c:pt idx="110">
                  <c:v>42447</c:v>
                </c:pt>
                <c:pt idx="111">
                  <c:v>42450</c:v>
                </c:pt>
                <c:pt idx="112">
                  <c:v>42451</c:v>
                </c:pt>
                <c:pt idx="113">
                  <c:v>42452</c:v>
                </c:pt>
                <c:pt idx="114">
                  <c:v>42453</c:v>
                </c:pt>
                <c:pt idx="115">
                  <c:v>42457</c:v>
                </c:pt>
                <c:pt idx="116">
                  <c:v>42458</c:v>
                </c:pt>
                <c:pt idx="117">
                  <c:v>42459</c:v>
                </c:pt>
                <c:pt idx="118">
                  <c:v>42460</c:v>
                </c:pt>
                <c:pt idx="119">
                  <c:v>42461</c:v>
                </c:pt>
                <c:pt idx="120">
                  <c:v>42464</c:v>
                </c:pt>
                <c:pt idx="121">
                  <c:v>42465</c:v>
                </c:pt>
                <c:pt idx="122">
                  <c:v>42466</c:v>
                </c:pt>
                <c:pt idx="123">
                  <c:v>42467</c:v>
                </c:pt>
                <c:pt idx="124">
                  <c:v>42468</c:v>
                </c:pt>
                <c:pt idx="125">
                  <c:v>42471</c:v>
                </c:pt>
                <c:pt idx="126">
                  <c:v>42472</c:v>
                </c:pt>
                <c:pt idx="127">
                  <c:v>42473</c:v>
                </c:pt>
                <c:pt idx="128">
                  <c:v>42474</c:v>
                </c:pt>
                <c:pt idx="129">
                  <c:v>42475</c:v>
                </c:pt>
                <c:pt idx="130">
                  <c:v>42478</c:v>
                </c:pt>
                <c:pt idx="131">
                  <c:v>42479</c:v>
                </c:pt>
                <c:pt idx="132">
                  <c:v>42480</c:v>
                </c:pt>
                <c:pt idx="133">
                  <c:v>42481</c:v>
                </c:pt>
                <c:pt idx="134">
                  <c:v>42482</c:v>
                </c:pt>
                <c:pt idx="135">
                  <c:v>42485</c:v>
                </c:pt>
                <c:pt idx="136">
                  <c:v>42486</c:v>
                </c:pt>
                <c:pt idx="137">
                  <c:v>42487</c:v>
                </c:pt>
                <c:pt idx="138">
                  <c:v>42488</c:v>
                </c:pt>
                <c:pt idx="139">
                  <c:v>42489</c:v>
                </c:pt>
                <c:pt idx="140">
                  <c:v>42492</c:v>
                </c:pt>
                <c:pt idx="141">
                  <c:v>42493</c:v>
                </c:pt>
                <c:pt idx="142">
                  <c:v>42494</c:v>
                </c:pt>
                <c:pt idx="143">
                  <c:v>42495</c:v>
                </c:pt>
                <c:pt idx="144">
                  <c:v>42496</c:v>
                </c:pt>
                <c:pt idx="145">
                  <c:v>42499</c:v>
                </c:pt>
                <c:pt idx="146">
                  <c:v>42500</c:v>
                </c:pt>
                <c:pt idx="147">
                  <c:v>42501</c:v>
                </c:pt>
                <c:pt idx="148">
                  <c:v>42502</c:v>
                </c:pt>
                <c:pt idx="149">
                  <c:v>42503</c:v>
                </c:pt>
                <c:pt idx="150">
                  <c:v>42506</c:v>
                </c:pt>
                <c:pt idx="151">
                  <c:v>42507</c:v>
                </c:pt>
                <c:pt idx="152">
                  <c:v>42508</c:v>
                </c:pt>
                <c:pt idx="153">
                  <c:v>42509</c:v>
                </c:pt>
                <c:pt idx="154">
                  <c:v>42510</c:v>
                </c:pt>
                <c:pt idx="155">
                  <c:v>42513</c:v>
                </c:pt>
                <c:pt idx="156">
                  <c:v>42514</c:v>
                </c:pt>
                <c:pt idx="157">
                  <c:v>42515</c:v>
                </c:pt>
                <c:pt idx="158">
                  <c:v>42516</c:v>
                </c:pt>
                <c:pt idx="159">
                  <c:v>42517</c:v>
                </c:pt>
                <c:pt idx="160">
                  <c:v>42521</c:v>
                </c:pt>
                <c:pt idx="161">
                  <c:v>42522</c:v>
                </c:pt>
                <c:pt idx="162">
                  <c:v>42523</c:v>
                </c:pt>
                <c:pt idx="163">
                  <c:v>42524</c:v>
                </c:pt>
                <c:pt idx="164">
                  <c:v>42527</c:v>
                </c:pt>
                <c:pt idx="165">
                  <c:v>42528</c:v>
                </c:pt>
                <c:pt idx="166">
                  <c:v>42529</c:v>
                </c:pt>
                <c:pt idx="167">
                  <c:v>42530</c:v>
                </c:pt>
                <c:pt idx="168">
                  <c:v>42531</c:v>
                </c:pt>
                <c:pt idx="169">
                  <c:v>42534</c:v>
                </c:pt>
                <c:pt idx="170">
                  <c:v>42535</c:v>
                </c:pt>
                <c:pt idx="171">
                  <c:v>42536</c:v>
                </c:pt>
                <c:pt idx="172">
                  <c:v>42537</c:v>
                </c:pt>
                <c:pt idx="173">
                  <c:v>42538</c:v>
                </c:pt>
                <c:pt idx="174">
                  <c:v>42541</c:v>
                </c:pt>
                <c:pt idx="175">
                  <c:v>42542</c:v>
                </c:pt>
                <c:pt idx="176">
                  <c:v>42543</c:v>
                </c:pt>
                <c:pt idx="177">
                  <c:v>42544</c:v>
                </c:pt>
                <c:pt idx="178">
                  <c:v>42545</c:v>
                </c:pt>
                <c:pt idx="179">
                  <c:v>42548</c:v>
                </c:pt>
                <c:pt idx="180">
                  <c:v>42549</c:v>
                </c:pt>
                <c:pt idx="181">
                  <c:v>42550</c:v>
                </c:pt>
                <c:pt idx="182">
                  <c:v>42551</c:v>
                </c:pt>
                <c:pt idx="183">
                  <c:v>42552</c:v>
                </c:pt>
                <c:pt idx="184">
                  <c:v>42556</c:v>
                </c:pt>
                <c:pt idx="185">
                  <c:v>42557</c:v>
                </c:pt>
                <c:pt idx="186">
                  <c:v>42558</c:v>
                </c:pt>
                <c:pt idx="187">
                  <c:v>42559</c:v>
                </c:pt>
                <c:pt idx="188">
                  <c:v>42562</c:v>
                </c:pt>
                <c:pt idx="189">
                  <c:v>42563</c:v>
                </c:pt>
                <c:pt idx="190">
                  <c:v>42564</c:v>
                </c:pt>
                <c:pt idx="191">
                  <c:v>42565</c:v>
                </c:pt>
                <c:pt idx="192">
                  <c:v>42566</c:v>
                </c:pt>
                <c:pt idx="193">
                  <c:v>42569</c:v>
                </c:pt>
                <c:pt idx="194">
                  <c:v>42570</c:v>
                </c:pt>
                <c:pt idx="195">
                  <c:v>42571</c:v>
                </c:pt>
                <c:pt idx="196">
                  <c:v>42572</c:v>
                </c:pt>
                <c:pt idx="197">
                  <c:v>42573</c:v>
                </c:pt>
                <c:pt idx="198">
                  <c:v>42576</c:v>
                </c:pt>
                <c:pt idx="199">
                  <c:v>42577</c:v>
                </c:pt>
                <c:pt idx="200">
                  <c:v>42578</c:v>
                </c:pt>
                <c:pt idx="201">
                  <c:v>42579</c:v>
                </c:pt>
                <c:pt idx="202">
                  <c:v>42580</c:v>
                </c:pt>
                <c:pt idx="203">
                  <c:v>42583</c:v>
                </c:pt>
                <c:pt idx="204">
                  <c:v>42584</c:v>
                </c:pt>
                <c:pt idx="205">
                  <c:v>42585</c:v>
                </c:pt>
                <c:pt idx="206">
                  <c:v>42586</c:v>
                </c:pt>
                <c:pt idx="207">
                  <c:v>42587</c:v>
                </c:pt>
                <c:pt idx="208">
                  <c:v>42590</c:v>
                </c:pt>
                <c:pt idx="209">
                  <c:v>42591</c:v>
                </c:pt>
                <c:pt idx="210">
                  <c:v>42592</c:v>
                </c:pt>
                <c:pt idx="211">
                  <c:v>42593</c:v>
                </c:pt>
                <c:pt idx="212">
                  <c:v>42594</c:v>
                </c:pt>
                <c:pt idx="213">
                  <c:v>42597</c:v>
                </c:pt>
                <c:pt idx="214">
                  <c:v>42598</c:v>
                </c:pt>
                <c:pt idx="215">
                  <c:v>42599</c:v>
                </c:pt>
                <c:pt idx="216">
                  <c:v>42600</c:v>
                </c:pt>
                <c:pt idx="217">
                  <c:v>42601</c:v>
                </c:pt>
                <c:pt idx="218">
                  <c:v>42604</c:v>
                </c:pt>
                <c:pt idx="219">
                  <c:v>42605</c:v>
                </c:pt>
                <c:pt idx="220">
                  <c:v>42606</c:v>
                </c:pt>
                <c:pt idx="221">
                  <c:v>42607</c:v>
                </c:pt>
                <c:pt idx="222">
                  <c:v>42608</c:v>
                </c:pt>
                <c:pt idx="223">
                  <c:v>42611</c:v>
                </c:pt>
                <c:pt idx="224">
                  <c:v>42612</c:v>
                </c:pt>
                <c:pt idx="225">
                  <c:v>42613</c:v>
                </c:pt>
                <c:pt idx="226">
                  <c:v>42614</c:v>
                </c:pt>
                <c:pt idx="227">
                  <c:v>42615</c:v>
                </c:pt>
                <c:pt idx="228">
                  <c:v>42619</c:v>
                </c:pt>
                <c:pt idx="229">
                  <c:v>42620</c:v>
                </c:pt>
                <c:pt idx="230">
                  <c:v>42621</c:v>
                </c:pt>
                <c:pt idx="231">
                  <c:v>42622</c:v>
                </c:pt>
                <c:pt idx="232">
                  <c:v>42625</c:v>
                </c:pt>
                <c:pt idx="233">
                  <c:v>42626</c:v>
                </c:pt>
                <c:pt idx="234">
                  <c:v>42627</c:v>
                </c:pt>
                <c:pt idx="235">
                  <c:v>42628</c:v>
                </c:pt>
                <c:pt idx="236">
                  <c:v>42629</c:v>
                </c:pt>
                <c:pt idx="237">
                  <c:v>42632</c:v>
                </c:pt>
                <c:pt idx="238">
                  <c:v>42633</c:v>
                </c:pt>
                <c:pt idx="239">
                  <c:v>42634</c:v>
                </c:pt>
                <c:pt idx="240">
                  <c:v>42635</c:v>
                </c:pt>
                <c:pt idx="241">
                  <c:v>42636</c:v>
                </c:pt>
                <c:pt idx="242">
                  <c:v>42639</c:v>
                </c:pt>
                <c:pt idx="243">
                  <c:v>42640</c:v>
                </c:pt>
                <c:pt idx="244">
                  <c:v>42641</c:v>
                </c:pt>
                <c:pt idx="245">
                  <c:v>42642</c:v>
                </c:pt>
                <c:pt idx="246">
                  <c:v>42643</c:v>
                </c:pt>
                <c:pt idx="247">
                  <c:v>42646</c:v>
                </c:pt>
                <c:pt idx="248">
                  <c:v>42647</c:v>
                </c:pt>
                <c:pt idx="249">
                  <c:v>42648</c:v>
                </c:pt>
                <c:pt idx="250">
                  <c:v>42649</c:v>
                </c:pt>
                <c:pt idx="251">
                  <c:v>42650</c:v>
                </c:pt>
                <c:pt idx="252">
                  <c:v>42653</c:v>
                </c:pt>
              </c:numCache>
            </c:numRef>
          </c:cat>
          <c:val>
            <c:numRef>
              <c:f>Sheet1!$E$1201:$E$1453</c:f>
              <c:numCache>
                <c:formatCode>0.00%</c:formatCode>
                <c:ptCount val="253"/>
                <c:pt idx="0">
                  <c:v>0</c:v>
                </c:pt>
                <c:pt idx="1">
                  <c:v>-7.0000000000014506E-4</c:v>
                </c:pt>
                <c:pt idx="2">
                  <c:v>3.7999999999998009E-3</c:v>
                </c:pt>
                <c:pt idx="3">
                  <c:v>2.1999999999997603E-3</c:v>
                </c:pt>
                <c:pt idx="4">
                  <c:v>-1.2800000000000103E-2</c:v>
                </c:pt>
                <c:pt idx="5">
                  <c:v>-1.4900000000000102E-2</c:v>
                </c:pt>
                <c:pt idx="6">
                  <c:v>-8.9000000000001318E-3</c:v>
                </c:pt>
                <c:pt idx="7">
                  <c:v>-2.2000000000002005E-3</c:v>
                </c:pt>
                <c:pt idx="8">
                  <c:v>-5.4000000000002917E-3</c:v>
                </c:pt>
                <c:pt idx="9">
                  <c:v>-3.4000000000002908E-3</c:v>
                </c:pt>
                <c:pt idx="10">
                  <c:v>-2.2000000000002005E-3</c:v>
                </c:pt>
                <c:pt idx="11">
                  <c:v>-5.2000000000003111E-3</c:v>
                </c:pt>
                <c:pt idx="12">
                  <c:v>-4.200000000000201E-3</c:v>
                </c:pt>
                <c:pt idx="13">
                  <c:v>-4.7000000000001511E-3</c:v>
                </c:pt>
                <c:pt idx="14">
                  <c:v>-1.0000000000021102E-4</c:v>
                </c:pt>
                <c:pt idx="15">
                  <c:v>7.2999999999998596E-3</c:v>
                </c:pt>
                <c:pt idx="16">
                  <c:v>-1.1000000000003203E-3</c:v>
                </c:pt>
                <c:pt idx="17">
                  <c:v>1.5399999999999903E-2</c:v>
                </c:pt>
                <c:pt idx="18">
                  <c:v>1.5799999999999804E-2</c:v>
                </c:pt>
                <c:pt idx="19">
                  <c:v>1.8099999999999804E-2</c:v>
                </c:pt>
                <c:pt idx="20">
                  <c:v>3.2299999999999801E-2</c:v>
                </c:pt>
                <c:pt idx="21">
                  <c:v>3.7399999999999607E-2</c:v>
                </c:pt>
                <c:pt idx="22">
                  <c:v>3.0499999999999704E-2</c:v>
                </c:pt>
                <c:pt idx="23">
                  <c:v>3.8299999999999806E-2</c:v>
                </c:pt>
                <c:pt idx="24">
                  <c:v>4.1699999999999814E-2</c:v>
                </c:pt>
                <c:pt idx="25">
                  <c:v>5.0299999999999803E-2</c:v>
                </c:pt>
                <c:pt idx="26">
                  <c:v>4.9299999999999712E-2</c:v>
                </c:pt>
                <c:pt idx="27">
                  <c:v>4.1499999999999912E-2</c:v>
                </c:pt>
                <c:pt idx="28">
                  <c:v>5.939999999999971E-2</c:v>
                </c:pt>
                <c:pt idx="29">
                  <c:v>4.4299999999999812E-2</c:v>
                </c:pt>
                <c:pt idx="30">
                  <c:v>5.1199999999999711E-2</c:v>
                </c:pt>
                <c:pt idx="31">
                  <c:v>5.6399999999999804E-2</c:v>
                </c:pt>
                <c:pt idx="32">
                  <c:v>5.2199999999999809E-2</c:v>
                </c:pt>
                <c:pt idx="33">
                  <c:v>5.5799999999999801E-2</c:v>
                </c:pt>
                <c:pt idx="34">
                  <c:v>5.9699999999999913E-2</c:v>
                </c:pt>
                <c:pt idx="35">
                  <c:v>6.5099999999999686E-2</c:v>
                </c:pt>
                <c:pt idx="36">
                  <c:v>5.7899999999999806E-2</c:v>
                </c:pt>
                <c:pt idx="37">
                  <c:v>5.6799999999999705E-2</c:v>
                </c:pt>
                <c:pt idx="38">
                  <c:v>3.5699999999999808E-2</c:v>
                </c:pt>
                <c:pt idx="39">
                  <c:v>9.2999999999999694E-2</c:v>
                </c:pt>
                <c:pt idx="40">
                  <c:v>9.0199999999999808E-2</c:v>
                </c:pt>
                <c:pt idx="41">
                  <c:v>7.5899999999999801E-2</c:v>
                </c:pt>
                <c:pt idx="42">
                  <c:v>2.799999999999981E-2</c:v>
                </c:pt>
                <c:pt idx="43">
                  <c:v>4.4399999999999815E-2</c:v>
                </c:pt>
                <c:pt idx="44">
                  <c:v>9.3999999999998512E-3</c:v>
                </c:pt>
                <c:pt idx="45">
                  <c:v>1.5199999999999703E-2</c:v>
                </c:pt>
                <c:pt idx="46">
                  <c:v>3.1099999999999704E-2</c:v>
                </c:pt>
                <c:pt idx="47">
                  <c:v>3.8299999999999806E-2</c:v>
                </c:pt>
                <c:pt idx="48">
                  <c:v>2.9099999999999706E-2</c:v>
                </c:pt>
                <c:pt idx="49">
                  <c:v>1.6199999999999805E-2</c:v>
                </c:pt>
                <c:pt idx="50">
                  <c:v>1.5699999999999804E-2</c:v>
                </c:pt>
                <c:pt idx="51">
                  <c:v>1.5699999999999804E-2</c:v>
                </c:pt>
                <c:pt idx="52">
                  <c:v>1.5699999999999804E-2</c:v>
                </c:pt>
                <c:pt idx="53">
                  <c:v>1.5699999999999804E-2</c:v>
                </c:pt>
                <c:pt idx="54">
                  <c:v>1.5699999999999804E-2</c:v>
                </c:pt>
                <c:pt idx="55">
                  <c:v>1.5699999999999804E-2</c:v>
                </c:pt>
                <c:pt idx="56">
                  <c:v>1.5699999999999804E-2</c:v>
                </c:pt>
                <c:pt idx="57">
                  <c:v>1.5699999999999804E-2</c:v>
                </c:pt>
                <c:pt idx="58">
                  <c:v>2.6699999999999707E-2</c:v>
                </c:pt>
                <c:pt idx="59">
                  <c:v>3.3399999999999909E-2</c:v>
                </c:pt>
                <c:pt idx="60">
                  <c:v>3.3599999999999804E-2</c:v>
                </c:pt>
                <c:pt idx="61">
                  <c:v>1.2999999999998605E-3</c:v>
                </c:pt>
                <c:pt idx="62">
                  <c:v>-2.0000000000002204E-3</c:v>
                </c:pt>
                <c:pt idx="63">
                  <c:v>4.3999999999997401E-3</c:v>
                </c:pt>
                <c:pt idx="64">
                  <c:v>-7.4000000000002918E-3</c:v>
                </c:pt>
                <c:pt idx="65">
                  <c:v>-8.2000000000002123E-3</c:v>
                </c:pt>
                <c:pt idx="66">
                  <c:v>9.8999999999997926E-3</c:v>
                </c:pt>
                <c:pt idx="67">
                  <c:v>3.3299999999999705E-2</c:v>
                </c:pt>
                <c:pt idx="68">
                  <c:v>2.5899999999999805E-2</c:v>
                </c:pt>
                <c:pt idx="69">
                  <c:v>1.5699999999999804E-2</c:v>
                </c:pt>
                <c:pt idx="70">
                  <c:v>2.7399999999999907E-2</c:v>
                </c:pt>
                <c:pt idx="71">
                  <c:v>-1.7000000000002603E-3</c:v>
                </c:pt>
                <c:pt idx="72">
                  <c:v>3.5499999999999907E-2</c:v>
                </c:pt>
                <c:pt idx="73">
                  <c:v>5.7999999999998001E-3</c:v>
                </c:pt>
                <c:pt idx="74">
                  <c:v>3.9099999999999711E-2</c:v>
                </c:pt>
                <c:pt idx="75">
                  <c:v>3.709999999999971E-2</c:v>
                </c:pt>
                <c:pt idx="76">
                  <c:v>2.799999999999981E-2</c:v>
                </c:pt>
                <c:pt idx="77">
                  <c:v>1.8699999999999703E-2</c:v>
                </c:pt>
                <c:pt idx="78">
                  <c:v>1.0799999999999704E-2</c:v>
                </c:pt>
                <c:pt idx="79">
                  <c:v>1.7699999999999806E-2</c:v>
                </c:pt>
                <c:pt idx="80">
                  <c:v>2.3699999999999805E-2</c:v>
                </c:pt>
                <c:pt idx="81">
                  <c:v>2.1599999999999807E-2</c:v>
                </c:pt>
                <c:pt idx="82">
                  <c:v>2.4499999999999706E-2</c:v>
                </c:pt>
                <c:pt idx="83">
                  <c:v>2.6199999999999807E-2</c:v>
                </c:pt>
                <c:pt idx="84">
                  <c:v>3.1899999999999804E-2</c:v>
                </c:pt>
                <c:pt idx="85">
                  <c:v>1.9299999999999901E-2</c:v>
                </c:pt>
                <c:pt idx="86">
                  <c:v>8.6199999999999818E-2</c:v>
                </c:pt>
                <c:pt idx="87">
                  <c:v>6.7599999999999591E-2</c:v>
                </c:pt>
                <c:pt idx="88">
                  <c:v>4.6599999999999711E-2</c:v>
                </c:pt>
                <c:pt idx="89">
                  <c:v>5.5499999999999598E-2</c:v>
                </c:pt>
                <c:pt idx="90">
                  <c:v>6.8399999999999794E-2</c:v>
                </c:pt>
                <c:pt idx="91">
                  <c:v>3.7299999999999708E-2</c:v>
                </c:pt>
                <c:pt idx="92">
                  <c:v>5.4199999999999811E-2</c:v>
                </c:pt>
                <c:pt idx="93">
                  <c:v>6.3199999999999687E-2</c:v>
                </c:pt>
                <c:pt idx="94">
                  <c:v>6.8399999999999794E-2</c:v>
                </c:pt>
                <c:pt idx="95">
                  <c:v>6.669999999999969E-2</c:v>
                </c:pt>
                <c:pt idx="96">
                  <c:v>7.299999999999969E-2</c:v>
                </c:pt>
                <c:pt idx="97">
                  <c:v>4.6699999999999714E-2</c:v>
                </c:pt>
                <c:pt idx="98">
                  <c:v>5.4199999999999811E-2</c:v>
                </c:pt>
                <c:pt idx="99">
                  <c:v>4.4799999999999715E-2</c:v>
                </c:pt>
                <c:pt idx="100">
                  <c:v>3.5799999999999804E-2</c:v>
                </c:pt>
                <c:pt idx="101">
                  <c:v>3.8899999999999713E-2</c:v>
                </c:pt>
                <c:pt idx="102">
                  <c:v>5.2099999999999806E-2</c:v>
                </c:pt>
                <c:pt idx="103">
                  <c:v>4.5599999999999911E-2</c:v>
                </c:pt>
                <c:pt idx="104">
                  <c:v>5.7199999999999709E-2</c:v>
                </c:pt>
                <c:pt idx="105">
                  <c:v>3.7799999999999806E-2</c:v>
                </c:pt>
                <c:pt idx="106">
                  <c:v>4.6099999999999808E-2</c:v>
                </c:pt>
                <c:pt idx="107">
                  <c:v>5.5099999999999705E-2</c:v>
                </c:pt>
                <c:pt idx="108">
                  <c:v>5.369999999999981E-2</c:v>
                </c:pt>
                <c:pt idx="109">
                  <c:v>4.0399999999999811E-2</c:v>
                </c:pt>
                <c:pt idx="110">
                  <c:v>3.3799999999999802E-2</c:v>
                </c:pt>
                <c:pt idx="111">
                  <c:v>3.8399999999999809E-2</c:v>
                </c:pt>
                <c:pt idx="112">
                  <c:v>3.9699999999999812E-2</c:v>
                </c:pt>
                <c:pt idx="113">
                  <c:v>4.5799999999999806E-2</c:v>
                </c:pt>
                <c:pt idx="114">
                  <c:v>4.569999999999981E-2</c:v>
                </c:pt>
                <c:pt idx="115">
                  <c:v>4.9199999999999716E-2</c:v>
                </c:pt>
                <c:pt idx="116">
                  <c:v>4.9099999999999713E-2</c:v>
                </c:pt>
                <c:pt idx="117">
                  <c:v>4.3299999999999714E-2</c:v>
                </c:pt>
                <c:pt idx="118">
                  <c:v>4.8799999999999712E-2</c:v>
                </c:pt>
                <c:pt idx="119">
                  <c:v>4.0799999999999711E-2</c:v>
                </c:pt>
                <c:pt idx="120">
                  <c:v>4.509999999999971E-2</c:v>
                </c:pt>
                <c:pt idx="121">
                  <c:v>4.7699999999999812E-2</c:v>
                </c:pt>
                <c:pt idx="122">
                  <c:v>4.9499999999999607E-2</c:v>
                </c:pt>
                <c:pt idx="123">
                  <c:v>5.0699999999999711E-2</c:v>
                </c:pt>
                <c:pt idx="124">
                  <c:v>5.0599999999999708E-2</c:v>
                </c:pt>
                <c:pt idx="125">
                  <c:v>5.369999999999981E-2</c:v>
                </c:pt>
                <c:pt idx="126">
                  <c:v>4.8599999999999713E-2</c:v>
                </c:pt>
                <c:pt idx="127">
                  <c:v>4.0399999999999811E-2</c:v>
                </c:pt>
                <c:pt idx="128">
                  <c:v>4.1299999999999712E-2</c:v>
                </c:pt>
                <c:pt idx="129">
                  <c:v>4.3799999999999811E-2</c:v>
                </c:pt>
                <c:pt idx="130">
                  <c:v>3.8399999999999809E-2</c:v>
                </c:pt>
                <c:pt idx="131">
                  <c:v>3.3299999999999705E-2</c:v>
                </c:pt>
                <c:pt idx="132">
                  <c:v>3.0399999999999806E-2</c:v>
                </c:pt>
                <c:pt idx="133">
                  <c:v>4.1199999999999716E-2</c:v>
                </c:pt>
                <c:pt idx="134">
                  <c:v>4.1399999999999715E-2</c:v>
                </c:pt>
                <c:pt idx="135">
                  <c:v>4.3199999999999718E-2</c:v>
                </c:pt>
                <c:pt idx="136">
                  <c:v>4.0299999999999808E-2</c:v>
                </c:pt>
                <c:pt idx="137">
                  <c:v>4.1699999999999814E-2</c:v>
                </c:pt>
                <c:pt idx="138">
                  <c:v>3.9199999999999714E-2</c:v>
                </c:pt>
                <c:pt idx="139">
                  <c:v>2.7799999999999808E-2</c:v>
                </c:pt>
                <c:pt idx="140">
                  <c:v>2.6399999999999809E-2</c:v>
                </c:pt>
                <c:pt idx="141">
                  <c:v>2.9199999999999705E-2</c:v>
                </c:pt>
                <c:pt idx="142">
                  <c:v>3.5099999999999708E-2</c:v>
                </c:pt>
                <c:pt idx="143">
                  <c:v>3.8499999999999708E-2</c:v>
                </c:pt>
                <c:pt idx="144">
                  <c:v>6.2599999999999795E-2</c:v>
                </c:pt>
                <c:pt idx="145">
                  <c:v>8.7899999999999812E-2</c:v>
                </c:pt>
                <c:pt idx="146">
                  <c:v>6.6599999999999798E-2</c:v>
                </c:pt>
                <c:pt idx="147">
                  <c:v>0.1019</c:v>
                </c:pt>
                <c:pt idx="148">
                  <c:v>0.10780000000000001</c:v>
                </c:pt>
                <c:pt idx="149">
                  <c:v>0.13100000000000001</c:v>
                </c:pt>
                <c:pt idx="150">
                  <c:v>0.1278</c:v>
                </c:pt>
                <c:pt idx="151">
                  <c:v>0.14560000000000001</c:v>
                </c:pt>
                <c:pt idx="152">
                  <c:v>0.11950000000000001</c:v>
                </c:pt>
                <c:pt idx="153">
                  <c:v>0.1159</c:v>
                </c:pt>
                <c:pt idx="154">
                  <c:v>0.11370000000000001</c:v>
                </c:pt>
                <c:pt idx="155">
                  <c:v>0.11700000000000001</c:v>
                </c:pt>
                <c:pt idx="156">
                  <c:v>7.9299999999999704E-2</c:v>
                </c:pt>
                <c:pt idx="157">
                  <c:v>6.7099999999999688E-2</c:v>
                </c:pt>
                <c:pt idx="158">
                  <c:v>6.8999999999999687E-2</c:v>
                </c:pt>
                <c:pt idx="159">
                  <c:v>6.5499999999999683E-2</c:v>
                </c:pt>
                <c:pt idx="160">
                  <c:v>7.1599999999999692E-2</c:v>
                </c:pt>
                <c:pt idx="161">
                  <c:v>6.5199999999999689E-2</c:v>
                </c:pt>
                <c:pt idx="162">
                  <c:v>7.669999999999981E-2</c:v>
                </c:pt>
                <c:pt idx="163">
                  <c:v>5.959999999999991E-2</c:v>
                </c:pt>
                <c:pt idx="164">
                  <c:v>7.0999999999999688E-2</c:v>
                </c:pt>
                <c:pt idx="165">
                  <c:v>6.9099999999999689E-2</c:v>
                </c:pt>
                <c:pt idx="166">
                  <c:v>6.9099999999999689E-2</c:v>
                </c:pt>
                <c:pt idx="167">
                  <c:v>6.6499999999999795E-2</c:v>
                </c:pt>
                <c:pt idx="168">
                  <c:v>6.6499999999999795E-2</c:v>
                </c:pt>
                <c:pt idx="169">
                  <c:v>6.6499999999999795E-2</c:v>
                </c:pt>
                <c:pt idx="170">
                  <c:v>6.6499999999999795E-2</c:v>
                </c:pt>
                <c:pt idx="171">
                  <c:v>6.6499999999999795E-2</c:v>
                </c:pt>
                <c:pt idx="172">
                  <c:v>6.6499999999999795E-2</c:v>
                </c:pt>
                <c:pt idx="173">
                  <c:v>6.6499999999999795E-2</c:v>
                </c:pt>
                <c:pt idx="174">
                  <c:v>6.6499999999999795E-2</c:v>
                </c:pt>
                <c:pt idx="175">
                  <c:v>6.6499999999999795E-2</c:v>
                </c:pt>
                <c:pt idx="176">
                  <c:v>6.6499999999999795E-2</c:v>
                </c:pt>
                <c:pt idx="177">
                  <c:v>6.6499999999999795E-2</c:v>
                </c:pt>
                <c:pt idx="178">
                  <c:v>6.6499999999999795E-2</c:v>
                </c:pt>
                <c:pt idx="179">
                  <c:v>6.6499999999999795E-2</c:v>
                </c:pt>
                <c:pt idx="180">
                  <c:v>6.6499999999999795E-2</c:v>
                </c:pt>
                <c:pt idx="181">
                  <c:v>6.6499999999999795E-2</c:v>
                </c:pt>
                <c:pt idx="182">
                  <c:v>6.6499999999999795E-2</c:v>
                </c:pt>
                <c:pt idx="183">
                  <c:v>6.6499999999999795E-2</c:v>
                </c:pt>
                <c:pt idx="184">
                  <c:v>6.6499999999999795E-2</c:v>
                </c:pt>
                <c:pt idx="185">
                  <c:v>6.6499999999999795E-2</c:v>
                </c:pt>
                <c:pt idx="186">
                  <c:v>6.6499999999999795E-2</c:v>
                </c:pt>
                <c:pt idx="187">
                  <c:v>6.6499999999999795E-2</c:v>
                </c:pt>
                <c:pt idx="188">
                  <c:v>6.6499999999999795E-2</c:v>
                </c:pt>
                <c:pt idx="189">
                  <c:v>6.6499999999999795E-2</c:v>
                </c:pt>
                <c:pt idx="190">
                  <c:v>6.6499999999999795E-2</c:v>
                </c:pt>
                <c:pt idx="191">
                  <c:v>6.6499999999999795E-2</c:v>
                </c:pt>
                <c:pt idx="192">
                  <c:v>6.6499999999999795E-2</c:v>
                </c:pt>
                <c:pt idx="193">
                  <c:v>6.8199999999999802E-2</c:v>
                </c:pt>
                <c:pt idx="194">
                  <c:v>7.0999999999999688E-2</c:v>
                </c:pt>
                <c:pt idx="195">
                  <c:v>6.5699999999999897E-2</c:v>
                </c:pt>
                <c:pt idx="196">
                  <c:v>6.9899999999999796E-2</c:v>
                </c:pt>
                <c:pt idx="197">
                  <c:v>6.7599999999999591E-2</c:v>
                </c:pt>
                <c:pt idx="198">
                  <c:v>7.2899999999999687E-2</c:v>
                </c:pt>
                <c:pt idx="199">
                  <c:v>7.2899999999999687E-2</c:v>
                </c:pt>
                <c:pt idx="200">
                  <c:v>7.2899999999999687E-2</c:v>
                </c:pt>
                <c:pt idx="201">
                  <c:v>7.2899999999999687E-2</c:v>
                </c:pt>
                <c:pt idx="202">
                  <c:v>7.3199999999999696E-2</c:v>
                </c:pt>
                <c:pt idx="203">
                  <c:v>7.6599999999999807E-2</c:v>
                </c:pt>
                <c:pt idx="204">
                  <c:v>8.2299999999999818E-2</c:v>
                </c:pt>
                <c:pt idx="205">
                  <c:v>8.2299999999999818E-2</c:v>
                </c:pt>
                <c:pt idx="206">
                  <c:v>8.4199999999999817E-2</c:v>
                </c:pt>
                <c:pt idx="207">
                  <c:v>8.6799999999999711E-2</c:v>
                </c:pt>
                <c:pt idx="208">
                  <c:v>8.9899999999999911E-2</c:v>
                </c:pt>
                <c:pt idx="209">
                  <c:v>9.0599999999999806E-2</c:v>
                </c:pt>
                <c:pt idx="210">
                  <c:v>8.6099999999999816E-2</c:v>
                </c:pt>
                <c:pt idx="211">
                  <c:v>0.10860000000000002</c:v>
                </c:pt>
                <c:pt idx="212">
                  <c:v>9.8699999999999816E-2</c:v>
                </c:pt>
                <c:pt idx="213">
                  <c:v>0.10260000000000001</c:v>
                </c:pt>
                <c:pt idx="214">
                  <c:v>9.0999999999999692E-2</c:v>
                </c:pt>
                <c:pt idx="215">
                  <c:v>9.4099999999999809E-2</c:v>
                </c:pt>
                <c:pt idx="216">
                  <c:v>9.6799999999999706E-2</c:v>
                </c:pt>
                <c:pt idx="217">
                  <c:v>0.10570000000000002</c:v>
                </c:pt>
                <c:pt idx="218">
                  <c:v>0.10540000000000001</c:v>
                </c:pt>
                <c:pt idx="219">
                  <c:v>0.1154</c:v>
                </c:pt>
                <c:pt idx="220">
                  <c:v>0.12690000000000001</c:v>
                </c:pt>
                <c:pt idx="221">
                  <c:v>0.13</c:v>
                </c:pt>
                <c:pt idx="222">
                  <c:v>0.14150000000000001</c:v>
                </c:pt>
                <c:pt idx="223">
                  <c:v>0.14080000000000001</c:v>
                </c:pt>
                <c:pt idx="224">
                  <c:v>0.13970000000000002</c:v>
                </c:pt>
                <c:pt idx="225">
                  <c:v>0.14840000000000003</c:v>
                </c:pt>
                <c:pt idx="226">
                  <c:v>0.15000000000000002</c:v>
                </c:pt>
                <c:pt idx="227">
                  <c:v>0.15980000000000003</c:v>
                </c:pt>
                <c:pt idx="228">
                  <c:v>0.1648</c:v>
                </c:pt>
                <c:pt idx="229">
                  <c:v>0.17300000000000001</c:v>
                </c:pt>
                <c:pt idx="230">
                  <c:v>0.17790000000000003</c:v>
                </c:pt>
                <c:pt idx="231">
                  <c:v>0.12060000000000001</c:v>
                </c:pt>
                <c:pt idx="232">
                  <c:v>0.14630000000000001</c:v>
                </c:pt>
                <c:pt idx="233">
                  <c:v>0.12360000000000002</c:v>
                </c:pt>
                <c:pt idx="234">
                  <c:v>0.12970000000000001</c:v>
                </c:pt>
                <c:pt idx="235">
                  <c:v>0.1361</c:v>
                </c:pt>
                <c:pt idx="236">
                  <c:v>0.1361</c:v>
                </c:pt>
                <c:pt idx="237">
                  <c:v>0.1361</c:v>
                </c:pt>
                <c:pt idx="238">
                  <c:v>0.1361</c:v>
                </c:pt>
                <c:pt idx="239">
                  <c:v>0.1361</c:v>
                </c:pt>
                <c:pt idx="240">
                  <c:v>0.1353</c:v>
                </c:pt>
                <c:pt idx="241">
                  <c:v>0.14650000000000002</c:v>
                </c:pt>
                <c:pt idx="242">
                  <c:v>0.15040000000000003</c:v>
                </c:pt>
                <c:pt idx="243">
                  <c:v>0.14780000000000001</c:v>
                </c:pt>
                <c:pt idx="244">
                  <c:v>0.14930000000000002</c:v>
                </c:pt>
                <c:pt idx="245">
                  <c:v>0.14480000000000001</c:v>
                </c:pt>
                <c:pt idx="246">
                  <c:v>0.15110000000000001</c:v>
                </c:pt>
                <c:pt idx="247">
                  <c:v>0.15410000000000001</c:v>
                </c:pt>
                <c:pt idx="248">
                  <c:v>0.15620000000000003</c:v>
                </c:pt>
                <c:pt idx="249">
                  <c:v>0.1623</c:v>
                </c:pt>
                <c:pt idx="250">
                  <c:v>0.16</c:v>
                </c:pt>
                <c:pt idx="251">
                  <c:v>0.15790000000000004</c:v>
                </c:pt>
                <c:pt idx="252">
                  <c:v>0.16020000000000001</c:v>
                </c:pt>
              </c:numCache>
            </c:numRef>
          </c:val>
        </c:ser>
        <c:dLbls/>
        <c:axId val="69278336"/>
        <c:axId val="69284224"/>
      </c:areaChart>
      <c:dateAx>
        <c:axId val="69278336"/>
        <c:scaling>
          <c:orientation val="minMax"/>
        </c:scaling>
        <c:axPos val="b"/>
        <c:numFmt formatCode="m/d/yy" sourceLinked="1"/>
        <c:tickLblPos val="nextTo"/>
        <c:crossAx val="69284224"/>
        <c:crosses val="autoZero"/>
        <c:auto val="1"/>
        <c:lblOffset val="100"/>
        <c:baseTimeUnit val="days"/>
      </c:dateAx>
      <c:valAx>
        <c:axId val="69284224"/>
        <c:scaling>
          <c:orientation val="minMax"/>
        </c:scaling>
        <c:axPos val="l"/>
        <c:majorGridlines/>
        <c:numFmt formatCode="0.00%" sourceLinked="1"/>
        <c:tickLblPos val="nextTo"/>
        <c:crossAx val="69278336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Sheet1!$A$10:$A$1453</c:f>
              <c:numCache>
                <c:formatCode>m/d/yy</c:formatCode>
                <c:ptCount val="1444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</c:numCache>
            </c:numRef>
          </c:cat>
          <c:val>
            <c:numRef>
              <c:f>Sheet1!$B$10:$B$1453</c:f>
              <c:numCache>
                <c:formatCode>0.00%</c:formatCode>
                <c:ptCount val="1444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</c:numCache>
            </c:numRef>
          </c:val>
        </c:ser>
        <c:dLbls/>
        <c:axId val="69325952"/>
        <c:axId val="69327488"/>
      </c:areaChart>
      <c:dateAx>
        <c:axId val="69325952"/>
        <c:scaling>
          <c:orientation val="minMax"/>
        </c:scaling>
        <c:axPos val="b"/>
        <c:numFmt formatCode="m/d/yy" sourceLinked="1"/>
        <c:tickLblPos val="nextTo"/>
        <c:crossAx val="69327488"/>
        <c:crosses val="autoZero"/>
        <c:auto val="1"/>
        <c:lblOffset val="100"/>
        <c:baseTimeUnit val="days"/>
      </c:dateAx>
      <c:valAx>
        <c:axId val="69327488"/>
        <c:scaling>
          <c:orientation val="minMax"/>
        </c:scaling>
        <c:axPos val="l"/>
        <c:majorGridlines/>
        <c:numFmt formatCode="0.00%" sourceLinked="1"/>
        <c:tickLblPos val="nextTo"/>
        <c:crossAx val="6932595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77485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3938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members.madhedgefundtrader.com/category/luncheons/us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madhedgefundtrader.com/category/luncheons/usa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“There Goes the House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12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urning_house-75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1676400"/>
            <a:ext cx="4625290" cy="30812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1617106"/>
            <a:ext cx="7467600" cy="455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b="1" dirty="0"/>
          </a:p>
          <a:p>
            <a:r>
              <a:rPr lang="en-US" sz="1600" b="1" u="sng" dirty="0"/>
              <a:t>Buys:</a:t>
            </a:r>
          </a:p>
          <a:p>
            <a:endParaRPr lang="en-US" sz="1600" b="1" dirty="0"/>
          </a:p>
          <a:p>
            <a:r>
              <a:rPr lang="is-IS" sz="1600" b="1" dirty="0"/>
              <a:t>Costco Corp (COST)      </a:t>
            </a:r>
            <a:r>
              <a:rPr lang="is-IS" sz="1600" b="1" dirty="0" smtClean="0"/>
              <a:t>   </a:t>
            </a:r>
            <a:r>
              <a:rPr lang="is-IS" sz="1600" b="1" dirty="0"/>
              <a:t>    $150          Target to $165</a:t>
            </a:r>
          </a:p>
          <a:p>
            <a:r>
              <a:rPr lang="is-IS" sz="1600" b="1" dirty="0"/>
              <a:t>Amazon, Inc (AMZN)         </a:t>
            </a:r>
            <a:r>
              <a:rPr lang="is-IS" sz="1600" b="1" dirty="0" smtClean="0"/>
              <a:t>    </a:t>
            </a:r>
            <a:r>
              <a:rPr lang="is-IS" sz="1600" b="1" dirty="0"/>
              <a:t>$812          Target to $860</a:t>
            </a:r>
          </a:p>
          <a:p>
            <a:r>
              <a:rPr lang="is-IS" sz="1600" b="1" dirty="0"/>
              <a:t>US Steel (X)               </a:t>
            </a:r>
            <a:r>
              <a:rPr lang="is-IS" sz="1600" b="1" dirty="0" smtClean="0"/>
              <a:t>             </a:t>
            </a:r>
            <a:r>
              <a:rPr lang="is-IS" sz="1600" b="1" dirty="0"/>
              <a:t>$14         </a:t>
            </a:r>
            <a:r>
              <a:rPr lang="is-IS" sz="1600" b="1" dirty="0" smtClean="0"/>
              <a:t>   </a:t>
            </a:r>
            <a:r>
              <a:rPr lang="is-IS" sz="1600" b="1" dirty="0"/>
              <a:t>Target to $22</a:t>
            </a:r>
          </a:p>
          <a:p>
            <a:r>
              <a:rPr lang="is-IS" sz="1600" b="1" dirty="0"/>
              <a:t>FireEye (FEYE)               </a:t>
            </a:r>
            <a:r>
              <a:rPr lang="is-IS" sz="1600" b="1" dirty="0" smtClean="0"/>
              <a:t>       </a:t>
            </a:r>
            <a:r>
              <a:rPr lang="is-IS" sz="1600" b="1" dirty="0"/>
              <a:t>$12         </a:t>
            </a:r>
            <a:r>
              <a:rPr lang="is-IS" sz="1600" b="1" dirty="0" smtClean="0"/>
              <a:t>   </a:t>
            </a:r>
            <a:r>
              <a:rPr lang="is-IS" sz="1600" b="1" dirty="0"/>
              <a:t>Target to $16</a:t>
            </a:r>
          </a:p>
          <a:p>
            <a:r>
              <a:rPr lang="is-IS" sz="1600" b="1" dirty="0"/>
              <a:t>Facebook (FB)                 </a:t>
            </a:r>
            <a:r>
              <a:rPr lang="is-IS" sz="1600" b="1" dirty="0" smtClean="0"/>
              <a:t>      </a:t>
            </a:r>
            <a:r>
              <a:rPr lang="is-IS" sz="1600" b="1" dirty="0"/>
              <a:t>$125          Target to $140</a:t>
            </a:r>
          </a:p>
          <a:p>
            <a:r>
              <a:rPr lang="is-IS" sz="1600" b="1" dirty="0"/>
              <a:t>Western Digital (WDC)          $50         </a:t>
            </a:r>
            <a:r>
              <a:rPr lang="is-IS" sz="1600" b="1" dirty="0" smtClean="0"/>
              <a:t>   </a:t>
            </a:r>
            <a:r>
              <a:rPr lang="is-IS" sz="1600" b="1" dirty="0"/>
              <a:t>Target to $62</a:t>
            </a:r>
          </a:p>
          <a:p>
            <a:r>
              <a:rPr lang="pl-PL" sz="1600" b="1" dirty="0"/>
              <a:t>  </a:t>
            </a:r>
          </a:p>
          <a:p>
            <a:r>
              <a:rPr lang="pl-PL" sz="1600" b="1" u="sng" dirty="0" err="1"/>
              <a:t>Sells</a:t>
            </a:r>
            <a:r>
              <a:rPr lang="pl-PL" sz="1600" b="1" u="sng" dirty="0"/>
              <a:t>:</a:t>
            </a:r>
          </a:p>
          <a:p>
            <a:endParaRPr lang="pl-PL" sz="1600" b="1" dirty="0"/>
          </a:p>
          <a:p>
            <a:r>
              <a:rPr lang="is-IS" sz="1600" b="1" dirty="0"/>
              <a:t>Buffalo Wild Wings (BWLD)  </a:t>
            </a:r>
            <a:r>
              <a:rPr lang="is-IS" sz="1600" b="1" dirty="0" smtClean="0"/>
              <a:t> </a:t>
            </a:r>
            <a:r>
              <a:rPr lang="is-IS" sz="1600" b="1" dirty="0"/>
              <a:t>$152      Target to  $120</a:t>
            </a:r>
          </a:p>
          <a:p>
            <a:r>
              <a:rPr lang="is-IS" sz="1600" b="1" dirty="0"/>
              <a:t>Harman Intl (HAR)             </a:t>
            </a:r>
            <a:r>
              <a:rPr lang="is-IS" sz="1600" b="1" dirty="0" smtClean="0"/>
              <a:t>      $</a:t>
            </a:r>
            <a:r>
              <a:rPr lang="is-IS" sz="1600" b="1" dirty="0"/>
              <a:t>84       </a:t>
            </a:r>
            <a:r>
              <a:rPr lang="is-IS" sz="1600" b="1" dirty="0" smtClean="0"/>
              <a:t> </a:t>
            </a:r>
            <a:r>
              <a:rPr lang="is-IS" sz="1600" b="1" dirty="0"/>
              <a:t>Target to $75</a:t>
            </a:r>
          </a:p>
          <a:p>
            <a:r>
              <a:rPr lang="is-IS" sz="1600" b="1" dirty="0"/>
              <a:t>Express Scripts (ESRX)          $70   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$62</a:t>
            </a:r>
          </a:p>
          <a:p>
            <a:r>
              <a:rPr lang="is-IS" sz="1600" b="1" dirty="0"/>
              <a:t>Alexion Pharm (ALXN)          </a:t>
            </a:r>
            <a:r>
              <a:rPr lang="is-IS" sz="1600" b="1" dirty="0" smtClean="0"/>
              <a:t>  $</a:t>
            </a:r>
            <a:r>
              <a:rPr lang="is-IS" sz="1600" b="1" dirty="0"/>
              <a:t>125      </a:t>
            </a:r>
            <a:r>
              <a:rPr lang="is-IS" sz="1600" b="1" dirty="0" smtClean="0"/>
              <a:t>Target </a:t>
            </a:r>
            <a:r>
              <a:rPr lang="is-IS" sz="1600" b="1" dirty="0"/>
              <a:t>to $112</a:t>
            </a:r>
          </a:p>
          <a:p>
            <a:r>
              <a:rPr lang="is-IS" sz="1600" b="1" dirty="0"/>
              <a:t>Valeant (VRX)                  </a:t>
            </a:r>
            <a:r>
              <a:rPr lang="is-IS" sz="1600" b="1" dirty="0" smtClean="0"/>
              <a:t>       </a:t>
            </a:r>
            <a:r>
              <a:rPr lang="is-IS" sz="1600" b="1" dirty="0"/>
              <a:t>  $24       </a:t>
            </a:r>
            <a:r>
              <a:rPr lang="is-IS" sz="1600" b="1" dirty="0" smtClean="0"/>
              <a:t> </a:t>
            </a:r>
            <a:r>
              <a:rPr lang="is-IS" sz="1600" b="1" dirty="0"/>
              <a:t>Target to $19</a:t>
            </a:r>
          </a:p>
          <a:p>
            <a:r>
              <a:rPr lang="is-IS" sz="1600" b="1" dirty="0"/>
              <a:t>L Brands (LB)                   </a:t>
            </a:r>
            <a:r>
              <a:rPr lang="is-IS" sz="1600" b="1" dirty="0" smtClean="0"/>
              <a:t>        </a:t>
            </a:r>
            <a:r>
              <a:rPr lang="is-IS" sz="1600" b="1" dirty="0"/>
              <a:t>$72        </a:t>
            </a:r>
            <a:r>
              <a:rPr lang="is-IS" sz="1600" b="1" dirty="0" smtClean="0"/>
              <a:t>Target </a:t>
            </a:r>
            <a:r>
              <a:rPr lang="is-IS" sz="1600" b="1" dirty="0"/>
              <a:t>to $56	</a:t>
            </a:r>
          </a:p>
        </p:txBody>
      </p:sp>
    </p:spTree>
    <p:extLst>
      <p:ext uri="{BB962C8B-B14F-4D97-AF65-F5344CB8AC3E}">
        <p14:creationId xmlns:p14="http://schemas.microsoft.com/office/powerpoint/2010/main" xmlns="" val="22144404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752600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*Running large “RISK OFF” position with an 8 day view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*3 of 5 positions expire Friday next week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*No doubt that the rising chance of a </a:t>
            </a:r>
            <a:r>
              <a:rPr lang="en-US" sz="1800" dirty="0" smtClean="0"/>
              <a:t>Democratic </a:t>
            </a:r>
            <a:r>
              <a:rPr lang="en-US" sz="1800" dirty="0" smtClean="0"/>
              <a:t>win is increasing volatility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*A Clinton win was pricing into the market, but not</a:t>
            </a:r>
            <a:br>
              <a:rPr lang="en-US" sz="1800" dirty="0" smtClean="0"/>
            </a:br>
            <a:r>
              <a:rPr lang="en-US" sz="1800" dirty="0" smtClean="0"/>
              <a:t>a landslide or a House win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*Buy “RISK ON” assets on every substantial dip,</a:t>
            </a:r>
            <a:br>
              <a:rPr lang="en-US" sz="1800" dirty="0" smtClean="0"/>
            </a:br>
            <a:r>
              <a:rPr lang="en-US" sz="1800" dirty="0" smtClean="0"/>
              <a:t>especially tech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*Rising bond rates suggest that traders believe a</a:t>
            </a:r>
            <a:br>
              <a:rPr lang="en-US" sz="1800" dirty="0" smtClean="0"/>
            </a:br>
            <a:r>
              <a:rPr lang="en-US" sz="1800" dirty="0" smtClean="0"/>
              <a:t>December rate rise is more likely than it actually is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3657600"/>
            <a:ext cx="2106669" cy="26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533400" y="15700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election outcome is no longer unknown, only the magnitude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However,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most markets will coil sideways until the election is a done deal, but now in a broader range with the house in play, keep selling rallies and buying dips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*Keep trading Volatility for quick in and out profits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 rate hike in 2016, but a December rate rise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risk will stay in bond prices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will trade the $40-$52 range until the November OPEC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meeting in Vienna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trying to bottom here off of imminent rate peak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*Stay away from ags, perfect weather to bring new lows.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871166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194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Risk Indicators Showing Neutral</a:t>
            </a:r>
            <a:br>
              <a:rPr lang="en-US" sz="3200" b="1" dirty="0" smtClean="0"/>
            </a:br>
            <a:endParaRPr lang="en-US" sz="2400" dirty="0"/>
          </a:p>
        </p:txBody>
      </p:sp>
      <p:pic>
        <p:nvPicPr>
          <p:cNvPr id="4" name="Picture 3" descr="image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066799"/>
            <a:ext cx="7467600" cy="55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Economy-Heating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533400" y="13716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*Final read on US Q2 GDP comes in at a higher 1.4%, big jump in September Services ISM from 51.4 to 57.1, Non Manufacturing 51.14 to 60.3, 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August Capital Goods up 0.9%, second best number of the year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*Almost all recent data suddenly turn hot, prompting a Treasury bond yield spike and a strong dollar.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*ECB keeps interest rates unchanged,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QE kept at €80 billion a month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*Bank of Japan also keeps QE unchanged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*Gearing up for a post election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earnings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recovery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ealthcare-it-heating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352800"/>
            <a:ext cx="3582016" cy="23767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5,000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49,000-Lowest since 1973!</a:t>
            </a:r>
            <a:b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323" y="1981200"/>
            <a:ext cx="7913077" cy="411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ach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6229"/>
            <a:ext cx="9144000" cy="6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0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-Hot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Hit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457200" y="9144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*Sudden</a:t>
            </a:r>
            <a: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heating up of economic data leads to major bond market selloff, 10 year Treasury yields pop from 1.50% to 1.78% </a:t>
            </a:r>
            <a:b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*House risk also feeding into bond selling</a:t>
            </a:r>
            <a:br>
              <a:rPr lang="en-US" sz="20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*If data cools expect a sudden (TLT) short covering rally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 December Fed interest rate hike is now fully priced in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next thing to happen for a rate hike to get unpriced, hence the double long (TLT) 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position</a:t>
            </a: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*That said, 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discipline 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requires that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we are close to a stop out on the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(TLT) 10/$129-$132 vertical bull call spread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expiring in 7 trading days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*German bunds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recover to</a:t>
            </a: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+0.06</a:t>
            </a: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JGB’s at -0.07%. BOJ vows to cap 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bond yields at 0%</a:t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3dc519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422" y="4191000"/>
            <a:ext cx="3612445" cy="243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1.77%</a:t>
            </a:r>
            <a:br>
              <a:rPr lang="en-US" sz="2400" dirty="0" smtClean="0"/>
            </a:br>
            <a:r>
              <a:rPr lang="en-US" sz="2000" dirty="0" smtClean="0"/>
              <a:t>Upside Breakout</a:t>
            </a:r>
            <a:r>
              <a:rPr lang="en-US" sz="2000" dirty="0"/>
              <a:t> </a:t>
            </a:r>
            <a:r>
              <a:rPr lang="en-US" sz="2000" dirty="0" smtClean="0"/>
              <a:t>Test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60198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3429000"/>
            <a:ext cx="30780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lead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52400"/>
            <a:ext cx="44196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1.77%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long </a:t>
            </a:r>
            <a:r>
              <a:rPr lang="en-US" sz="1600" dirty="0" smtClean="0"/>
              <a:t>10/$129-$132 </a:t>
            </a:r>
            <a:r>
              <a:rPr lang="en-US" sz="1600" dirty="0"/>
              <a:t>vertical </a:t>
            </a:r>
            <a:r>
              <a:rPr lang="en-US" sz="1600" dirty="0" smtClean="0"/>
              <a:t>bull call</a:t>
            </a:r>
            <a:r>
              <a:rPr lang="en-US" sz="1600" dirty="0"/>
              <a:t> spread</a:t>
            </a:r>
            <a:br>
              <a:rPr lang="en-US" sz="1600" dirty="0"/>
            </a:br>
            <a:r>
              <a:rPr lang="en-US" sz="1600" dirty="0"/>
              <a:t>long </a:t>
            </a:r>
            <a:r>
              <a:rPr lang="en-US" sz="1600" dirty="0" smtClean="0"/>
              <a:t>11/</a:t>
            </a:r>
            <a:r>
              <a:rPr lang="en-US" sz="1600" dirty="0"/>
              <a:t>$</a:t>
            </a:r>
            <a:r>
              <a:rPr lang="en-US" sz="1600" dirty="0" smtClean="0"/>
              <a:t>127-$130 </a:t>
            </a:r>
            <a:r>
              <a:rPr lang="en-US" sz="1600" dirty="0"/>
              <a:t>vertical bull call spread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97726"/>
            <a:ext cx="7010400" cy="53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02294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Last!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802735" cy="51506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4.65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-Gridlock Gone?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048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*Possible end of gridlock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 Washington scares stocks, rising rates is another buzz kill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5% correction could become a 10% correction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longer term focus is still positive, looking for an earnings recovery in 2017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*Look for tech to lead any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*Rally in financials and interest sensitive's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may be about to roll over once a Fed rate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hike is fully discounted, which is close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world is looking for a tradable dip to “BUY,”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another one may be becoming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hina-had-a-50-lane-gridl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505200"/>
            <a:ext cx="3907082" cy="205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0-10 at 7.21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462" y="152400"/>
            <a:ext cx="9144000" cy="61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113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500-Holding Support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Sideway Move Going into the November Election followed by an upside breakout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10/$207-$210 call spread-expires in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days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208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spread-expires in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26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Rangebound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6800"/>
            <a:ext cx="6654800" cy="50386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(IWM)-50 Day MA Gone!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2"/>
              </a:rPr>
              <a:t>http://members.madhedgefundtrader.com/category/luncheons/usa/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111514"/>
            <a:ext cx="245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San Francisco, CA</a:t>
            </a:r>
            <a:br>
              <a:rPr lang="en-US" sz="2000" b="1" dirty="0" smtClean="0"/>
            </a:br>
            <a:r>
              <a:rPr lang="en-US" sz="2000" b="1" dirty="0" smtClean="0"/>
              <a:t>October 21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76600"/>
            <a:ext cx="4481286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2263914"/>
            <a:ext cx="250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Las Vegas, Nevada</a:t>
            </a:r>
            <a:br>
              <a:rPr lang="en-US" sz="2000" b="1" dirty="0" smtClean="0"/>
            </a:br>
            <a:r>
              <a:rPr lang="en-US" sz="2000" b="1" dirty="0" smtClean="0"/>
              <a:t>November 18</a:t>
            </a:r>
            <a:endParaRPr lang="en-US" sz="2000" b="1" dirty="0"/>
          </a:p>
        </p:txBody>
      </p:sp>
      <p:pic>
        <p:nvPicPr>
          <p:cNvPr id="8" name="Picture 7" descr="Welcome-to-Las-Veg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276600"/>
            <a:ext cx="36586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0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Your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575245" cy="497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 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9/$30-$33 vertical bull call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10/$27-$30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–Samsung Gift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announces $40 billion stock buy back, raises dividend by 8%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Samsung 7 blow up a huge assist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674298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14400"/>
            <a:ext cx="7564887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883400" cy="52117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Imminent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7224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0.91%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+14.45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16.33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206.13%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1.77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 short of an all time high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600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Epipen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 and Hillary Win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Political Football in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144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6975" y="304800"/>
            <a:ext cx="4830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Aggressive “NEUTRAL” Hedged position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24.32%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8183479"/>
              </p:ext>
            </p:extLst>
          </p:nvPr>
        </p:nvGraphicFramePr>
        <p:xfrm>
          <a:off x="5715000" y="3124200"/>
          <a:ext cx="3241675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4023982"/>
              </p:ext>
            </p:extLst>
          </p:nvPr>
        </p:nvGraphicFramePr>
        <p:xfrm>
          <a:off x="685800" y="1524000"/>
          <a:ext cx="3960217" cy="4525960"/>
        </p:xfrm>
        <a:graphic>
          <a:graphicData uri="http://schemas.openxmlformats.org/drawingml/2006/table">
            <a:tbl>
              <a:tblPr/>
              <a:tblGrid>
                <a:gridCol w="2851356"/>
                <a:gridCol w="1108861"/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10/$207-$210 call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11/$203-$208 call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10/$129-$132 call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11/$127-$130 call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4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10/$219-$222 put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(USO) 11/$12.50-$14.00 put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11/$112-$115 call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Surge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609600" y="12954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*Rising rate prospects cause US$ to hit a multiyear high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*Yen fundamentals are as bad as ever, but charts now showing a chance of a long term breakdown, as Japan will be the last country in the world to raise rates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*British pound hits new 31 year low as “Hard Brexit” talks speeded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up,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could eventually hit parity and also become the first country to see inflation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*Oil strength can’t offset US$ strength,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giving no help to Aussie (FXA) and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Loonie (FXC)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(CYB) testing lows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40902024905-strong-dollar-1024x5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4419600"/>
            <a:ext cx="379306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(UUP) Dollar Hits 8 Month High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(UUP) 3 Year-More to Run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6375400" cy="52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728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-Chart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Says Higher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8/$97-100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 on Weakening 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6588008" cy="49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 Economy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4478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FXC)-No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Help from Oil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-Short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Squeeze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235075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/>
              <a:t>*Tentative OPEC deal to cap production creates 25% short covering rally, now what?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*Big surprise draws in inventories give the rally a second leg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*Hurricane Matthew delivers third up leg thanks to supply disruptions, shutdown of offshore production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*Baker Hughes rig count adds 5</a:t>
            </a:r>
            <a:br>
              <a:rPr lang="en-US" sz="1600" dirty="0" smtClean="0"/>
            </a:br>
            <a:r>
              <a:rPr lang="en-US" sz="1600" dirty="0" smtClean="0"/>
              <a:t>to 511 for 13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gain in 14 weeks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still stuck in $40-$52 range,</a:t>
            </a:r>
            <a:br>
              <a:rPr lang="en-US" sz="1600" dirty="0" smtClean="0"/>
            </a:br>
            <a:r>
              <a:rPr lang="en-US" sz="1600" dirty="0" smtClean="0"/>
              <a:t>but we are now testing the upside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*Contangos narrowing give market</a:t>
            </a:r>
            <a:br>
              <a:rPr lang="en-US" sz="1600" dirty="0" smtClean="0"/>
            </a:br>
            <a:r>
              <a:rPr lang="en-US" sz="1600" dirty="0" smtClean="0"/>
              <a:t>a bullish tilt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OP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1" y="3323416"/>
            <a:ext cx="3981450" cy="29535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4638731"/>
              </p:ext>
            </p:extLst>
          </p:nvPr>
        </p:nvGraphicFramePr>
        <p:xfrm>
          <a:off x="609600" y="1752600"/>
          <a:ext cx="7924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Glut Returns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0414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143000"/>
            <a:ext cx="6352004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954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warming + reserve valuation = ouch!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Copper-Capped on Over Supply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304800" y="11890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*The entire bull market in gold this year has been driven by negative interest rates in Europe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*Overnight Euro rates at -.40% and gold at zero gives gold a real positive 0.40% return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*Yesterday, rumors hit Europe that the ECB would cut QE from 80 billion a month to zero, ending negative interest rates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*This triggered the biggest down day in gold in 3 years, off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$43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*Gold traders went into this black swan with the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biggest net long in futures in history, accelerating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the downturn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*I don’t think the QE rumor is true, so a “BUY”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is setting up lower down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*Wait for the final capitulation to step in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352800"/>
            <a:ext cx="3069765" cy="30508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(GLD)-Searching for a Bottom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11/$112-$115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+35.33%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44206496"/>
              </p:ext>
            </p:extLst>
          </p:nvPr>
        </p:nvGraphicFramePr>
        <p:xfrm>
          <a:off x="762000" y="1905000"/>
          <a:ext cx="7696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90600"/>
            <a:ext cx="6883400" cy="52117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-Still Awful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2192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600" i="0" u="none" strike="noStrike" cap="none" baseline="0" dirty="0" smtClean="0">
                <a:sym typeface="Arial"/>
              </a:rPr>
              <a:t>*Brazil</a:t>
            </a:r>
            <a:r>
              <a:rPr lang="en-US" sz="1600" i="0" u="none" strike="noStrike" cap="none" dirty="0" smtClean="0">
                <a:sym typeface="Arial"/>
              </a:rPr>
              <a:t> announces record corn crop, kills nascent rally in prices, same to happen with soybeans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6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600" i="0" u="none" strike="noStrike" cap="none" baseline="0" dirty="0" smtClean="0">
                <a:solidFill>
                  <a:schemeClr val="tx1"/>
                </a:solidFill>
                <a:sym typeface="Arial"/>
              </a:rPr>
              <a:t>*Hedge</a:t>
            </a:r>
            <a: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  <a:t> funds running heavy shorts in most ags</a:t>
            </a:r>
            <a:b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</a:br>
            <a: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</a:br>
            <a: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  <a:t>*Prices are so low it is encouraging some bottom fishing</a:t>
            </a:r>
            <a:b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</a:br>
            <a:r>
              <a:rPr lang="en-US" sz="16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6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600" i="0" u="none" strike="noStrike" cap="none" baseline="0" dirty="0" smtClean="0">
                <a:sym typeface="Arial"/>
              </a:rPr>
              <a:t>*Failure</a:t>
            </a:r>
            <a:r>
              <a:rPr lang="en-US" sz="1600" i="0" u="none" strike="noStrike" cap="none" dirty="0" smtClean="0">
                <a:sym typeface="Arial"/>
              </a:rPr>
              <a:t> to rally off of decade lows bodes ill for prices</a:t>
            </a:r>
            <a: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*Huge carry over crops threaten to spill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 falling prices into 2017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600" dirty="0" smtClean="0"/>
              <a:t>*No trade, there are NO fish to fry</a:t>
            </a:r>
            <a:br>
              <a:rPr lang="en-US" sz="1600" dirty="0" smtClean="0"/>
            </a:br>
            <a:r>
              <a:rPr lang="en-US" sz="1600" dirty="0" smtClean="0"/>
              <a:t>too low to initiate new shorts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*My main job here is to keep traders</a:t>
            </a:r>
            <a:br>
              <a:rPr lang="en-US" sz="1600" dirty="0" smtClean="0"/>
            </a:br>
            <a:r>
              <a:rPr lang="en-US" sz="1600" dirty="0" smtClean="0"/>
              <a:t>away from this sector this year, and</a:t>
            </a:r>
            <a:br>
              <a:rPr lang="en-US" sz="1600" dirty="0" smtClean="0"/>
            </a:br>
            <a:r>
              <a:rPr lang="en-US" sz="16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India-wheat-st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4038600"/>
            <a:ext cx="37719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Testing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192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)-Bouncing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Along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-Still Stalling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457200" y="11890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*August pending home sales down -2.4%, down third month in a row, thanks to shortage of supply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*August home prices up 6.2% YOY, biggest jump in 11 years, with Washington, Oregon, and Colorado showing biggest gains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*Investment funds continuing to pour into the market, but San Francisco is now over valued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*Appraiser shortage forcing closing delays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across the country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Refi’s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pop on briefly falling rates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*July Case Shiller -0.0% to 5.1% YOY,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holding steady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urricane-water-damage-destroyed-hous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810000"/>
            <a:ext cx="4167506" cy="259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9-27 at 8.45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15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Election Update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219200"/>
            <a:ext cx="8229600" cy="4943475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*Clinton is clearly running away with a landslide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*Trump has irretrievably fractured the republican Party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House is now in play, with a 60% chance of a Democratic takeover, 32 seats needed to win control of 218 seats, need to run the table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*Markets love gridlock and Washington inaction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*A Democratic takeover of all branches of government is short term market negative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*Brings high taxes for the wealthy, more regulation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*Is what this week’s weakness is all about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5% correction could become</a:t>
            </a:r>
            <a:br>
              <a:rPr lang="en-US" sz="1800" dirty="0" smtClean="0"/>
            </a:br>
            <a:r>
              <a:rPr lang="en-US" sz="1800" dirty="0" smtClean="0"/>
              <a:t>a 10% one before new all time highs</a:t>
            </a:r>
            <a:endParaRPr lang="en-US" sz="1800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4419600"/>
            <a:ext cx="2819400" cy="19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5694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762000" y="19050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bigger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sell rallies on rate hike risk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on big selloff days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5720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  <a:hlinkClick r:id="rId3"/>
              </a:rPr>
              <a:t>http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3"/>
              </a:rPr>
              <a:t>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select the city of your choice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26,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2209800"/>
            <a:ext cx="2438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A Clinton Triple Play Brings in the Next Two Years</a:t>
            </a: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81000" y="1381125"/>
            <a:ext cx="8229600" cy="4943475"/>
          </a:xfrm>
        </p:spPr>
        <p:txBody>
          <a:bodyPr/>
          <a:lstStyle/>
          <a:p>
            <a:pPr marL="203200" indent="0">
              <a:buNone/>
            </a:pPr>
            <a:r>
              <a:rPr lang="en-US" sz="1600" dirty="0" smtClean="0"/>
              <a:t>*The next three Supreme Court nominations, creating a liberal court for 40 years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*Higher taxes for the wealthy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*More </a:t>
            </a:r>
            <a:r>
              <a:rPr lang="en-US" sz="1600" dirty="0" smtClean="0"/>
              <a:t>regulation of </a:t>
            </a:r>
            <a:r>
              <a:rPr lang="en-US" sz="1600" dirty="0" smtClean="0"/>
              <a:t>banks through an updated Dodd Frank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*Regulation of Pharmaceuticals through an Obamacare upgrade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*Limited gun control (full autos, large magazine, silencers, enhanced registration for the no fly list and the mentally ill)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</a:t>
            </a:r>
            <a:r>
              <a:rPr lang="en-US" sz="1600" dirty="0" smtClean="0"/>
              <a:t>An </a:t>
            </a:r>
            <a:r>
              <a:rPr lang="en-US" sz="1600" dirty="0" smtClean="0"/>
              <a:t>End to Citizens United Permitting unlimited anonymous corporate campaign donations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*Voter rights will be expanded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*Women’s health rights expanded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*Globalization, </a:t>
            </a:r>
            <a:r>
              <a:rPr lang="en-US" sz="1600" dirty="0"/>
              <a:t>w</a:t>
            </a:r>
            <a:r>
              <a:rPr lang="en-US" sz="1600" dirty="0" smtClean="0"/>
              <a:t>ith TPP by another name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4524304"/>
            <a:ext cx="2819400" cy="19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533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15199</TotalTime>
  <Words>661</Words>
  <Application>Microsoft Office PowerPoint</Application>
  <PresentationFormat>On-screen Show (4:3)</PresentationFormat>
  <Paragraphs>142</Paragraphs>
  <Slides>82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The Mad Hedge Fund Trader “There Goes the House”</vt:lpstr>
      <vt:lpstr>Slide 1</vt:lpstr>
      <vt:lpstr>MHFT Global Strategy Luncheons Buy tickets at http://members.madhedgefundtrader.com/category/luncheons/usa/ </vt:lpstr>
      <vt:lpstr>Trade Alert Performance New All Time High!!</vt:lpstr>
      <vt:lpstr>Slide 4</vt:lpstr>
      <vt:lpstr>Paid Subscriber Trailing 12 Month Audited Return</vt:lpstr>
      <vt:lpstr>Slide 6</vt:lpstr>
      <vt:lpstr>Election Update</vt:lpstr>
      <vt:lpstr>A Clinton Triple Play Brings in the Next Two Years</vt:lpstr>
      <vt:lpstr> The Bill Davis View A $1,500 Upgrade for the Mad Day Trader Service </vt:lpstr>
      <vt:lpstr> The Method to My Madness </vt:lpstr>
      <vt:lpstr>Short Term Strategy Outlook</vt:lpstr>
      <vt:lpstr>Slide 12</vt:lpstr>
      <vt:lpstr>Risk Indicators Showing Neutral </vt:lpstr>
      <vt:lpstr>The Global Economy-Heating Up</vt:lpstr>
      <vt:lpstr>Weekly Jobless Claims –The Most Important Statistic  -5,000 to 249,000-Lowest since 1973! The Downtrend Lives!-Show Me the Recession!</vt:lpstr>
      <vt:lpstr>Slide 16</vt:lpstr>
      <vt:lpstr>Bonds-Hot Data Hit</vt:lpstr>
      <vt:lpstr>Ten Year Treasury Yield ($TNX) 1.77% Upside Breakout Test</vt:lpstr>
      <vt:lpstr>Ten Year Treasury ETF (TLT) 1.77% long 10/$129-$132 vertical bull call spread long 11/$127-$130 vertical bull call spread</vt:lpstr>
      <vt:lpstr>Junk Bonds (HYG) 5.46% Yield A Great Risk Coincident Indicator-”RISK ON” means new highs, buy all dips</vt:lpstr>
      <vt:lpstr>2X Short Treasuries (TBT)-At Last!</vt:lpstr>
      <vt:lpstr>Emerging Market Debt (ELD) 4.65% Yield- </vt:lpstr>
      <vt:lpstr>Municipal Bonds (MUB)-1.25% yield-New High  Mix of AAA, AA, and A rated bonds</vt:lpstr>
      <vt:lpstr>Stocks-Gridlock Gone?</vt:lpstr>
      <vt:lpstr>Slide 25</vt:lpstr>
      <vt:lpstr>S&amp;P 500-Holding Support A Sideway Move Going into the November Election followed by an upside breakout long 10/$207-$210 call spread-expires in 7 days long 11/$203-$208 call spread-expires in 27 days</vt:lpstr>
      <vt:lpstr> Dow Average-Rangebound </vt:lpstr>
      <vt:lpstr> Russell 2000 (IWM)-50 Day MA Gone! </vt:lpstr>
      <vt:lpstr>NASDAQ (QQQ)- Here is Your Leader</vt:lpstr>
      <vt:lpstr>(VIX)-Off to the Races </vt:lpstr>
      <vt:lpstr>iPath S&amp;P 500 VIX Short Term Futures ETN (VXX) took profits on long 9/$30-$33 vertical bull call spread took profits on long 10/$27-$30 call spread</vt:lpstr>
      <vt:lpstr>Apple (AAPL) –Samsung Gift </vt:lpstr>
      <vt:lpstr>Microsoft (MSFT) announces $40 billion stock buy back, raises dividend by 8% Samsung 7 blow up a huge assist</vt:lpstr>
      <vt:lpstr>Facebook (FB)-   </vt:lpstr>
      <vt:lpstr>Alphabet (GOOG)-  </vt:lpstr>
      <vt:lpstr>Amazon (AMZN)-  </vt:lpstr>
      <vt:lpstr>Industrials Sector SPDR (XLI)-Dow Mainstay (GE), (MMM), (UNP), (UTX), (BA), (HON)</vt:lpstr>
      <vt:lpstr>Transports Sector SPDR (XTN)-Upside Breakout Imminent (ALGT),  (ALK), (JBLU), (LUV), (CHRW), (DAL) </vt:lpstr>
      <vt:lpstr>Health Care Sector SPDR (XLV), (RXL) (JNJ), (PFE), (MRK), (GILD), (ACT), (AMGN) The Epipen Hit and Hillary Win</vt:lpstr>
      <vt:lpstr>Biotech iShares (IBB)-A Political Football in 2016 Own for 2017  </vt:lpstr>
      <vt:lpstr>Financial Select SPDR (XLF)-A big Value Play (BLK/B), (WFC), (JPM), (BAC), (C), (GS) </vt:lpstr>
      <vt:lpstr>KRE Regional Bank ETF (KRE)-   </vt:lpstr>
      <vt:lpstr>Palo Alto Networks (PANW)- Hacking Isn’t Going Away</vt:lpstr>
      <vt:lpstr>Consumer Discretionary SPDR (XLY) (DIS), (AMZN), (HD), (CMCSA), (MCD), (SBUX) A Major Leader of the Rally</vt:lpstr>
      <vt:lpstr>Europe Hedged Equity (HEDJ)-Hedged European Equity </vt:lpstr>
      <vt:lpstr>Japan (DXJ)-Hedged Japan Equity </vt:lpstr>
      <vt:lpstr> China ($SSEC)- </vt:lpstr>
      <vt:lpstr> Emerging Markets (EEM)- </vt:lpstr>
      <vt:lpstr>Foreign Currencies-Dollar Surge</vt:lpstr>
      <vt:lpstr>(UUP) Dollar Hits 8 Month High</vt:lpstr>
      <vt:lpstr>(UUP) 3 Year-More to Run</vt:lpstr>
      <vt:lpstr>Japanese Yen (FXY)-Chart Says Higher took profits on long the 8/$97-100 put spread took profits on long the 9/$99-102 put spread </vt:lpstr>
      <vt:lpstr>British Pound (FXB)-New Lows on Weakening Economy   </vt:lpstr>
      <vt:lpstr>   Euro ($XEU), (FXE), (EUO)- Fading Economy took profits on long the 9/$112-$115 vertical bear put spread </vt:lpstr>
      <vt:lpstr>Canadian Dollar (FXC)-No Help from Oil   </vt:lpstr>
      <vt:lpstr>Emerging Market Currencies (CEW)   </vt:lpstr>
      <vt:lpstr>Chinese Yuan- (CYB)-</vt:lpstr>
      <vt:lpstr>Energy-Short Squeeze</vt:lpstr>
      <vt:lpstr>Oil-The Glut Returns</vt:lpstr>
      <vt:lpstr>United States Oil Fund (USO) long the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(XOM)-Dividend is Not Enough global warming + reserve valuation = ouch!</vt:lpstr>
      <vt:lpstr>Occidental Petroleum (OXY)-  </vt:lpstr>
      <vt:lpstr>Natural Gas (UNG)-Bumping Against 2016 Highs</vt:lpstr>
      <vt:lpstr> Copper-Capped on Over Supply </vt:lpstr>
      <vt:lpstr>Precious Metals-</vt:lpstr>
      <vt:lpstr>Gold (GLD)-Searching for a Bottom long 11/$112-$115 vertical bull call spread </vt:lpstr>
      <vt:lpstr>Market Vectors Gold Miners ETF- (GDX) </vt:lpstr>
      <vt:lpstr>Silver (SLV)-</vt:lpstr>
      <vt:lpstr>Silver Miners (SIL)-</vt:lpstr>
      <vt:lpstr>Agriculture-Still Awful</vt:lpstr>
      <vt:lpstr>(CORN) – Testing New Lows!</vt:lpstr>
      <vt:lpstr>(WEAT) New Lows!</vt:lpstr>
      <vt:lpstr>(SOYB)-Bouncing Along the Bottom</vt:lpstr>
      <vt:lpstr>Real Estate-Still Stalling</vt:lpstr>
      <vt:lpstr>April S&amp;P 500/Case–Shiller Home Price Index +5.0% YOY, Portland, Seattle, Denver leaders</vt:lpstr>
      <vt:lpstr>General Growth Properties (GGP) Yield Play Profit Taking</vt:lpstr>
      <vt:lpstr>US Home Construction Index (ITB) (DHI), (LEN), (PHM), (TOL), (NVR)  Another Rising Rate Victim </vt:lpstr>
      <vt:lpstr>Trade Sheet So What Do We Do About All This?</vt:lpstr>
      <vt:lpstr>  To buy lunch tickets, please click http://members.madhedgefundtrader.com/category/luncheons/usa/  and select the city of your choice    Next Strategy Webinar  12:00 EST Wednesday, October 26,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3227</cp:revision>
  <cp:lastPrinted>2015-11-22T19:21:27Z</cp:lastPrinted>
  <dcterms:created xsi:type="dcterms:W3CDTF">2015-02-05T17:12:57Z</dcterms:created>
  <dcterms:modified xsi:type="dcterms:W3CDTF">2016-10-12T15:33:45Z</dcterms:modified>
</cp:coreProperties>
</file>