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618" r:id="rId3"/>
    <p:sldId id="594" r:id="rId4"/>
    <p:sldId id="604" r:id="rId5"/>
    <p:sldId id="605" r:id="rId6"/>
    <p:sldId id="606" r:id="rId7"/>
    <p:sldId id="607" r:id="rId8"/>
    <p:sldId id="608" r:id="rId9"/>
    <p:sldId id="633" r:id="rId10"/>
    <p:sldId id="634" r:id="rId11"/>
    <p:sldId id="637" r:id="rId12"/>
    <p:sldId id="639" r:id="rId13"/>
    <p:sldId id="264" r:id="rId14"/>
    <p:sldId id="636" r:id="rId15"/>
    <p:sldId id="583" r:id="rId16"/>
    <p:sldId id="266" r:id="rId17"/>
    <p:sldId id="267" r:id="rId18"/>
    <p:sldId id="268" r:id="rId19"/>
    <p:sldId id="499" r:id="rId20"/>
    <p:sldId id="538" r:id="rId21"/>
    <p:sldId id="272" r:id="rId22"/>
    <p:sldId id="273" r:id="rId23"/>
    <p:sldId id="275" r:id="rId24"/>
    <p:sldId id="276" r:id="rId25"/>
    <p:sldId id="279" r:id="rId26"/>
    <p:sldId id="281" r:id="rId27"/>
    <p:sldId id="631" r:id="rId28"/>
    <p:sldId id="282" r:id="rId29"/>
    <p:sldId id="570" r:id="rId30"/>
    <p:sldId id="283" r:id="rId31"/>
    <p:sldId id="285" r:id="rId32"/>
    <p:sldId id="603" r:id="rId33"/>
    <p:sldId id="632" r:id="rId34"/>
    <p:sldId id="562" r:id="rId35"/>
    <p:sldId id="505" r:id="rId36"/>
    <p:sldId id="563" r:id="rId37"/>
    <p:sldId id="613" r:id="rId38"/>
    <p:sldId id="614" r:id="rId39"/>
    <p:sldId id="289" r:id="rId40"/>
    <p:sldId id="481" r:id="rId41"/>
    <p:sldId id="290" r:id="rId42"/>
    <p:sldId id="521" r:id="rId43"/>
    <p:sldId id="291" r:id="rId44"/>
    <p:sldId id="528" r:id="rId45"/>
    <p:sldId id="522" r:id="rId46"/>
    <p:sldId id="336" r:id="rId47"/>
    <p:sldId id="295" r:id="rId48"/>
    <p:sldId id="501" r:id="rId49"/>
    <p:sldId id="482" r:id="rId50"/>
    <p:sldId id="539" r:id="rId51"/>
    <p:sldId id="531" r:id="rId52"/>
    <p:sldId id="622" r:id="rId53"/>
    <p:sldId id="558" r:id="rId54"/>
    <p:sldId id="532" r:id="rId55"/>
    <p:sldId id="533" r:id="rId56"/>
    <p:sldId id="534" r:id="rId57"/>
    <p:sldId id="546" r:id="rId58"/>
    <p:sldId id="536" r:id="rId59"/>
    <p:sldId id="309" r:id="rId60"/>
    <p:sldId id="388" r:id="rId61"/>
    <p:sldId id="312" r:id="rId62"/>
    <p:sldId id="380" r:id="rId63"/>
    <p:sldId id="529" r:id="rId64"/>
    <p:sldId id="369" r:id="rId65"/>
    <p:sldId id="370" r:id="rId66"/>
    <p:sldId id="313" r:id="rId67"/>
    <p:sldId id="315" r:id="rId68"/>
    <p:sldId id="628" r:id="rId69"/>
    <p:sldId id="319" r:id="rId70"/>
    <p:sldId id="320" r:id="rId71"/>
    <p:sldId id="322" r:id="rId72"/>
    <p:sldId id="323" r:id="rId73"/>
    <p:sldId id="324" r:id="rId74"/>
    <p:sldId id="587" r:id="rId75"/>
    <p:sldId id="588" r:id="rId76"/>
    <p:sldId id="589" r:id="rId77"/>
    <p:sldId id="590" r:id="rId78"/>
    <p:sldId id="331" r:id="rId79"/>
    <p:sldId id="332" r:id="rId80"/>
    <p:sldId id="586" r:id="rId81"/>
    <p:sldId id="349" r:id="rId82"/>
    <p:sldId id="492" r:id="rId83"/>
    <p:sldId id="335" r:id="rId8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7" autoAdjust="0"/>
    <p:restoredTop sz="94660"/>
  </p:normalViewPr>
  <p:slideViewPr>
    <p:cSldViewPr>
      <p:cViewPr varScale="1">
        <p:scale>
          <a:sx n="65" d="100"/>
          <a:sy n="65" d="100"/>
        </p:scale>
        <p:origin x="-57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November:Position%20Sheet%2020161110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November:Performance%20%202016110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November:Performance%20%202016110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Sheet1!$B$15:$B$25</c:f>
              <c:numCache>
                <c:formatCode>0.00%</c:formatCode>
                <c:ptCount val="11"/>
                <c:pt idx="0">
                  <c:v>5.000000000000001E-2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Sheet1!$D$1221:$D$1473</c:f>
              <c:numCache>
                <c:formatCode>m/d/yy</c:formatCode>
                <c:ptCount val="253"/>
                <c:pt idx="0">
                  <c:v>42314</c:v>
                </c:pt>
                <c:pt idx="1">
                  <c:v>42317</c:v>
                </c:pt>
                <c:pt idx="2">
                  <c:v>42318</c:v>
                </c:pt>
                <c:pt idx="3">
                  <c:v>42319</c:v>
                </c:pt>
                <c:pt idx="4">
                  <c:v>42320</c:v>
                </c:pt>
                <c:pt idx="5">
                  <c:v>42321</c:v>
                </c:pt>
                <c:pt idx="6">
                  <c:v>42324</c:v>
                </c:pt>
                <c:pt idx="7">
                  <c:v>42325</c:v>
                </c:pt>
                <c:pt idx="8">
                  <c:v>42326</c:v>
                </c:pt>
                <c:pt idx="9">
                  <c:v>42327</c:v>
                </c:pt>
                <c:pt idx="10">
                  <c:v>42328</c:v>
                </c:pt>
                <c:pt idx="11">
                  <c:v>42331</c:v>
                </c:pt>
                <c:pt idx="12">
                  <c:v>42332</c:v>
                </c:pt>
                <c:pt idx="13">
                  <c:v>42333</c:v>
                </c:pt>
                <c:pt idx="14">
                  <c:v>42335</c:v>
                </c:pt>
                <c:pt idx="15">
                  <c:v>42338</c:v>
                </c:pt>
                <c:pt idx="16">
                  <c:v>42339</c:v>
                </c:pt>
                <c:pt idx="17">
                  <c:v>42340</c:v>
                </c:pt>
                <c:pt idx="18">
                  <c:v>42341</c:v>
                </c:pt>
                <c:pt idx="19">
                  <c:v>42342</c:v>
                </c:pt>
                <c:pt idx="20">
                  <c:v>42345</c:v>
                </c:pt>
                <c:pt idx="21">
                  <c:v>42346</c:v>
                </c:pt>
                <c:pt idx="22">
                  <c:v>42347</c:v>
                </c:pt>
                <c:pt idx="23">
                  <c:v>42348</c:v>
                </c:pt>
                <c:pt idx="24">
                  <c:v>42349</c:v>
                </c:pt>
                <c:pt idx="25">
                  <c:v>42352</c:v>
                </c:pt>
                <c:pt idx="26">
                  <c:v>42353</c:v>
                </c:pt>
                <c:pt idx="27">
                  <c:v>42354</c:v>
                </c:pt>
                <c:pt idx="28">
                  <c:v>42355</c:v>
                </c:pt>
                <c:pt idx="29">
                  <c:v>42356</c:v>
                </c:pt>
                <c:pt idx="30">
                  <c:v>42359</c:v>
                </c:pt>
                <c:pt idx="31">
                  <c:v>42360</c:v>
                </c:pt>
                <c:pt idx="32">
                  <c:v>42361</c:v>
                </c:pt>
                <c:pt idx="33">
                  <c:v>42362</c:v>
                </c:pt>
                <c:pt idx="34">
                  <c:v>42366</c:v>
                </c:pt>
                <c:pt idx="35">
                  <c:v>42367</c:v>
                </c:pt>
                <c:pt idx="36">
                  <c:v>42368</c:v>
                </c:pt>
                <c:pt idx="37">
                  <c:v>42369</c:v>
                </c:pt>
                <c:pt idx="38">
                  <c:v>42373</c:v>
                </c:pt>
                <c:pt idx="39">
                  <c:v>42374</c:v>
                </c:pt>
                <c:pt idx="40">
                  <c:v>42375</c:v>
                </c:pt>
                <c:pt idx="41">
                  <c:v>42376</c:v>
                </c:pt>
                <c:pt idx="42">
                  <c:v>42377</c:v>
                </c:pt>
                <c:pt idx="43">
                  <c:v>42380</c:v>
                </c:pt>
                <c:pt idx="44">
                  <c:v>42381</c:v>
                </c:pt>
                <c:pt idx="45">
                  <c:v>42382</c:v>
                </c:pt>
                <c:pt idx="46">
                  <c:v>42383</c:v>
                </c:pt>
                <c:pt idx="47">
                  <c:v>42384</c:v>
                </c:pt>
                <c:pt idx="48">
                  <c:v>42388</c:v>
                </c:pt>
                <c:pt idx="49">
                  <c:v>42389</c:v>
                </c:pt>
                <c:pt idx="50">
                  <c:v>42390</c:v>
                </c:pt>
                <c:pt idx="51">
                  <c:v>42391</c:v>
                </c:pt>
                <c:pt idx="52">
                  <c:v>42394</c:v>
                </c:pt>
                <c:pt idx="53">
                  <c:v>42395</c:v>
                </c:pt>
                <c:pt idx="54">
                  <c:v>42396</c:v>
                </c:pt>
                <c:pt idx="55">
                  <c:v>42397</c:v>
                </c:pt>
                <c:pt idx="56">
                  <c:v>42398</c:v>
                </c:pt>
                <c:pt idx="57">
                  <c:v>42401</c:v>
                </c:pt>
                <c:pt idx="58">
                  <c:v>42402</c:v>
                </c:pt>
                <c:pt idx="59">
                  <c:v>42403</c:v>
                </c:pt>
                <c:pt idx="60">
                  <c:v>42404</c:v>
                </c:pt>
                <c:pt idx="61">
                  <c:v>42405</c:v>
                </c:pt>
                <c:pt idx="62">
                  <c:v>42408</c:v>
                </c:pt>
                <c:pt idx="63">
                  <c:v>42409</c:v>
                </c:pt>
                <c:pt idx="64">
                  <c:v>42410</c:v>
                </c:pt>
                <c:pt idx="65">
                  <c:v>42411</c:v>
                </c:pt>
                <c:pt idx="66">
                  <c:v>42412</c:v>
                </c:pt>
                <c:pt idx="67">
                  <c:v>42416</c:v>
                </c:pt>
                <c:pt idx="68">
                  <c:v>42417</c:v>
                </c:pt>
                <c:pt idx="69">
                  <c:v>42418</c:v>
                </c:pt>
                <c:pt idx="70">
                  <c:v>42419</c:v>
                </c:pt>
                <c:pt idx="71">
                  <c:v>42422</c:v>
                </c:pt>
                <c:pt idx="72">
                  <c:v>42423</c:v>
                </c:pt>
                <c:pt idx="73">
                  <c:v>42424</c:v>
                </c:pt>
                <c:pt idx="74">
                  <c:v>42425</c:v>
                </c:pt>
                <c:pt idx="75">
                  <c:v>42426</c:v>
                </c:pt>
                <c:pt idx="76">
                  <c:v>42429</c:v>
                </c:pt>
                <c:pt idx="77">
                  <c:v>42430</c:v>
                </c:pt>
                <c:pt idx="78">
                  <c:v>42431</c:v>
                </c:pt>
                <c:pt idx="79">
                  <c:v>42432</c:v>
                </c:pt>
                <c:pt idx="80">
                  <c:v>42433</c:v>
                </c:pt>
                <c:pt idx="81">
                  <c:v>42436</c:v>
                </c:pt>
                <c:pt idx="82">
                  <c:v>42437</c:v>
                </c:pt>
                <c:pt idx="83">
                  <c:v>42438</c:v>
                </c:pt>
                <c:pt idx="84">
                  <c:v>42439</c:v>
                </c:pt>
                <c:pt idx="85">
                  <c:v>42440</c:v>
                </c:pt>
                <c:pt idx="86">
                  <c:v>42443</c:v>
                </c:pt>
                <c:pt idx="87">
                  <c:v>42444</c:v>
                </c:pt>
                <c:pt idx="88">
                  <c:v>42445</c:v>
                </c:pt>
                <c:pt idx="89">
                  <c:v>42446</c:v>
                </c:pt>
                <c:pt idx="90">
                  <c:v>42447</c:v>
                </c:pt>
                <c:pt idx="91">
                  <c:v>42450</c:v>
                </c:pt>
                <c:pt idx="92">
                  <c:v>42451</c:v>
                </c:pt>
                <c:pt idx="93">
                  <c:v>42452</c:v>
                </c:pt>
                <c:pt idx="94">
                  <c:v>42453</c:v>
                </c:pt>
                <c:pt idx="95">
                  <c:v>42457</c:v>
                </c:pt>
                <c:pt idx="96">
                  <c:v>42458</c:v>
                </c:pt>
                <c:pt idx="97">
                  <c:v>42459</c:v>
                </c:pt>
                <c:pt idx="98">
                  <c:v>42460</c:v>
                </c:pt>
                <c:pt idx="99">
                  <c:v>42461</c:v>
                </c:pt>
                <c:pt idx="100">
                  <c:v>42464</c:v>
                </c:pt>
                <c:pt idx="101">
                  <c:v>42465</c:v>
                </c:pt>
                <c:pt idx="102">
                  <c:v>42466</c:v>
                </c:pt>
                <c:pt idx="103">
                  <c:v>42467</c:v>
                </c:pt>
                <c:pt idx="104">
                  <c:v>42468</c:v>
                </c:pt>
                <c:pt idx="105">
                  <c:v>42471</c:v>
                </c:pt>
                <c:pt idx="106">
                  <c:v>42472</c:v>
                </c:pt>
                <c:pt idx="107">
                  <c:v>42473</c:v>
                </c:pt>
                <c:pt idx="108">
                  <c:v>42474</c:v>
                </c:pt>
                <c:pt idx="109">
                  <c:v>42475</c:v>
                </c:pt>
                <c:pt idx="110">
                  <c:v>42478</c:v>
                </c:pt>
                <c:pt idx="111">
                  <c:v>42479</c:v>
                </c:pt>
                <c:pt idx="112">
                  <c:v>42480</c:v>
                </c:pt>
                <c:pt idx="113">
                  <c:v>42481</c:v>
                </c:pt>
                <c:pt idx="114">
                  <c:v>42482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42492</c:v>
                </c:pt>
                <c:pt idx="121">
                  <c:v>42493</c:v>
                </c:pt>
                <c:pt idx="122">
                  <c:v>42494</c:v>
                </c:pt>
                <c:pt idx="123">
                  <c:v>42495</c:v>
                </c:pt>
                <c:pt idx="124">
                  <c:v>42496</c:v>
                </c:pt>
                <c:pt idx="125">
                  <c:v>42499</c:v>
                </c:pt>
                <c:pt idx="126">
                  <c:v>42500</c:v>
                </c:pt>
                <c:pt idx="127">
                  <c:v>42501</c:v>
                </c:pt>
                <c:pt idx="128">
                  <c:v>42502</c:v>
                </c:pt>
                <c:pt idx="129">
                  <c:v>42503</c:v>
                </c:pt>
                <c:pt idx="130">
                  <c:v>42506</c:v>
                </c:pt>
                <c:pt idx="131">
                  <c:v>42507</c:v>
                </c:pt>
                <c:pt idx="132">
                  <c:v>42508</c:v>
                </c:pt>
                <c:pt idx="133">
                  <c:v>42509</c:v>
                </c:pt>
                <c:pt idx="134">
                  <c:v>42510</c:v>
                </c:pt>
                <c:pt idx="135">
                  <c:v>42513</c:v>
                </c:pt>
                <c:pt idx="136">
                  <c:v>42514</c:v>
                </c:pt>
                <c:pt idx="137">
                  <c:v>42515</c:v>
                </c:pt>
                <c:pt idx="138">
                  <c:v>42516</c:v>
                </c:pt>
                <c:pt idx="139">
                  <c:v>42517</c:v>
                </c:pt>
                <c:pt idx="140">
                  <c:v>42521</c:v>
                </c:pt>
                <c:pt idx="141">
                  <c:v>42522</c:v>
                </c:pt>
                <c:pt idx="142">
                  <c:v>42523</c:v>
                </c:pt>
                <c:pt idx="143">
                  <c:v>42524</c:v>
                </c:pt>
                <c:pt idx="144">
                  <c:v>42527</c:v>
                </c:pt>
                <c:pt idx="145">
                  <c:v>42528</c:v>
                </c:pt>
                <c:pt idx="146">
                  <c:v>42529</c:v>
                </c:pt>
                <c:pt idx="147">
                  <c:v>42530</c:v>
                </c:pt>
                <c:pt idx="148">
                  <c:v>42531</c:v>
                </c:pt>
                <c:pt idx="149">
                  <c:v>42534</c:v>
                </c:pt>
                <c:pt idx="150">
                  <c:v>42535</c:v>
                </c:pt>
                <c:pt idx="151">
                  <c:v>42536</c:v>
                </c:pt>
                <c:pt idx="152">
                  <c:v>42537</c:v>
                </c:pt>
                <c:pt idx="153">
                  <c:v>42538</c:v>
                </c:pt>
                <c:pt idx="154">
                  <c:v>42541</c:v>
                </c:pt>
                <c:pt idx="155">
                  <c:v>42542</c:v>
                </c:pt>
                <c:pt idx="156">
                  <c:v>42543</c:v>
                </c:pt>
                <c:pt idx="157">
                  <c:v>42544</c:v>
                </c:pt>
                <c:pt idx="158">
                  <c:v>42545</c:v>
                </c:pt>
                <c:pt idx="159">
                  <c:v>42548</c:v>
                </c:pt>
                <c:pt idx="160">
                  <c:v>42549</c:v>
                </c:pt>
                <c:pt idx="161">
                  <c:v>42550</c:v>
                </c:pt>
                <c:pt idx="162">
                  <c:v>42551</c:v>
                </c:pt>
                <c:pt idx="163">
                  <c:v>42552</c:v>
                </c:pt>
                <c:pt idx="164">
                  <c:v>42556</c:v>
                </c:pt>
                <c:pt idx="165">
                  <c:v>42557</c:v>
                </c:pt>
                <c:pt idx="166">
                  <c:v>42558</c:v>
                </c:pt>
                <c:pt idx="167">
                  <c:v>42559</c:v>
                </c:pt>
                <c:pt idx="168">
                  <c:v>42562</c:v>
                </c:pt>
                <c:pt idx="169">
                  <c:v>42563</c:v>
                </c:pt>
                <c:pt idx="170">
                  <c:v>42564</c:v>
                </c:pt>
                <c:pt idx="171">
                  <c:v>42565</c:v>
                </c:pt>
                <c:pt idx="172">
                  <c:v>42566</c:v>
                </c:pt>
                <c:pt idx="173">
                  <c:v>42569</c:v>
                </c:pt>
                <c:pt idx="174">
                  <c:v>42570</c:v>
                </c:pt>
                <c:pt idx="175">
                  <c:v>42571</c:v>
                </c:pt>
                <c:pt idx="176">
                  <c:v>42572</c:v>
                </c:pt>
                <c:pt idx="177">
                  <c:v>42573</c:v>
                </c:pt>
                <c:pt idx="178">
                  <c:v>42576</c:v>
                </c:pt>
                <c:pt idx="179">
                  <c:v>42577</c:v>
                </c:pt>
                <c:pt idx="180">
                  <c:v>42578</c:v>
                </c:pt>
                <c:pt idx="181">
                  <c:v>42579</c:v>
                </c:pt>
                <c:pt idx="182">
                  <c:v>42580</c:v>
                </c:pt>
                <c:pt idx="183">
                  <c:v>42583</c:v>
                </c:pt>
                <c:pt idx="184">
                  <c:v>42584</c:v>
                </c:pt>
                <c:pt idx="185">
                  <c:v>42585</c:v>
                </c:pt>
                <c:pt idx="186">
                  <c:v>42586</c:v>
                </c:pt>
                <c:pt idx="187">
                  <c:v>42587</c:v>
                </c:pt>
                <c:pt idx="188">
                  <c:v>42590</c:v>
                </c:pt>
                <c:pt idx="189">
                  <c:v>42591</c:v>
                </c:pt>
                <c:pt idx="190">
                  <c:v>42592</c:v>
                </c:pt>
                <c:pt idx="191">
                  <c:v>42593</c:v>
                </c:pt>
                <c:pt idx="192">
                  <c:v>42594</c:v>
                </c:pt>
                <c:pt idx="193">
                  <c:v>42597</c:v>
                </c:pt>
                <c:pt idx="194">
                  <c:v>42598</c:v>
                </c:pt>
                <c:pt idx="195">
                  <c:v>42599</c:v>
                </c:pt>
                <c:pt idx="196">
                  <c:v>42600</c:v>
                </c:pt>
                <c:pt idx="197">
                  <c:v>42601</c:v>
                </c:pt>
                <c:pt idx="198">
                  <c:v>42604</c:v>
                </c:pt>
                <c:pt idx="199">
                  <c:v>42605</c:v>
                </c:pt>
                <c:pt idx="200">
                  <c:v>42606</c:v>
                </c:pt>
                <c:pt idx="201">
                  <c:v>42607</c:v>
                </c:pt>
                <c:pt idx="202">
                  <c:v>42608</c:v>
                </c:pt>
                <c:pt idx="203">
                  <c:v>42611</c:v>
                </c:pt>
                <c:pt idx="204">
                  <c:v>42612</c:v>
                </c:pt>
                <c:pt idx="205">
                  <c:v>42613</c:v>
                </c:pt>
                <c:pt idx="206">
                  <c:v>42614</c:v>
                </c:pt>
                <c:pt idx="207">
                  <c:v>42615</c:v>
                </c:pt>
                <c:pt idx="208">
                  <c:v>42619</c:v>
                </c:pt>
                <c:pt idx="209">
                  <c:v>42620</c:v>
                </c:pt>
                <c:pt idx="210">
                  <c:v>42621</c:v>
                </c:pt>
                <c:pt idx="211">
                  <c:v>42622</c:v>
                </c:pt>
                <c:pt idx="212">
                  <c:v>42625</c:v>
                </c:pt>
                <c:pt idx="213">
                  <c:v>42626</c:v>
                </c:pt>
                <c:pt idx="214">
                  <c:v>42627</c:v>
                </c:pt>
                <c:pt idx="215">
                  <c:v>42628</c:v>
                </c:pt>
                <c:pt idx="216">
                  <c:v>42629</c:v>
                </c:pt>
                <c:pt idx="217">
                  <c:v>42632</c:v>
                </c:pt>
                <c:pt idx="218">
                  <c:v>42633</c:v>
                </c:pt>
                <c:pt idx="219">
                  <c:v>42634</c:v>
                </c:pt>
                <c:pt idx="220">
                  <c:v>42635</c:v>
                </c:pt>
                <c:pt idx="221">
                  <c:v>42636</c:v>
                </c:pt>
                <c:pt idx="222">
                  <c:v>42639</c:v>
                </c:pt>
                <c:pt idx="223">
                  <c:v>42640</c:v>
                </c:pt>
                <c:pt idx="224">
                  <c:v>42641</c:v>
                </c:pt>
                <c:pt idx="225">
                  <c:v>42642</c:v>
                </c:pt>
                <c:pt idx="226">
                  <c:v>42643</c:v>
                </c:pt>
                <c:pt idx="227">
                  <c:v>42646</c:v>
                </c:pt>
                <c:pt idx="228">
                  <c:v>42647</c:v>
                </c:pt>
                <c:pt idx="229">
                  <c:v>42648</c:v>
                </c:pt>
                <c:pt idx="230">
                  <c:v>42649</c:v>
                </c:pt>
                <c:pt idx="231">
                  <c:v>42650</c:v>
                </c:pt>
                <c:pt idx="232">
                  <c:v>42653</c:v>
                </c:pt>
                <c:pt idx="233">
                  <c:v>42654</c:v>
                </c:pt>
                <c:pt idx="234">
                  <c:v>42655</c:v>
                </c:pt>
                <c:pt idx="235">
                  <c:v>42656</c:v>
                </c:pt>
                <c:pt idx="236">
                  <c:v>42657</c:v>
                </c:pt>
                <c:pt idx="237">
                  <c:v>42660</c:v>
                </c:pt>
                <c:pt idx="238">
                  <c:v>42661</c:v>
                </c:pt>
                <c:pt idx="239">
                  <c:v>42662</c:v>
                </c:pt>
                <c:pt idx="240">
                  <c:v>42663</c:v>
                </c:pt>
                <c:pt idx="241">
                  <c:v>42664</c:v>
                </c:pt>
                <c:pt idx="242">
                  <c:v>42667</c:v>
                </c:pt>
                <c:pt idx="243">
                  <c:v>42668</c:v>
                </c:pt>
                <c:pt idx="244">
                  <c:v>42669</c:v>
                </c:pt>
                <c:pt idx="245">
                  <c:v>42670</c:v>
                </c:pt>
                <c:pt idx="246">
                  <c:v>42671</c:v>
                </c:pt>
                <c:pt idx="247">
                  <c:v>42674</c:v>
                </c:pt>
                <c:pt idx="248">
                  <c:v>42675</c:v>
                </c:pt>
                <c:pt idx="249">
                  <c:v>42676</c:v>
                </c:pt>
                <c:pt idx="250">
                  <c:v>42677</c:v>
                </c:pt>
                <c:pt idx="251">
                  <c:v>42678</c:v>
                </c:pt>
                <c:pt idx="252">
                  <c:v>42681</c:v>
                </c:pt>
              </c:numCache>
            </c:numRef>
          </c:cat>
          <c:val>
            <c:numRef>
              <c:f>Sheet1!$E$1221:$E$1473</c:f>
              <c:numCache>
                <c:formatCode>0.00%</c:formatCode>
                <c:ptCount val="253"/>
                <c:pt idx="0">
                  <c:v>0</c:v>
                </c:pt>
                <c:pt idx="1">
                  <c:v>5.0999999999998798E-3</c:v>
                </c:pt>
                <c:pt idx="2">
                  <c:v>-1.8000000000000203E-3</c:v>
                </c:pt>
                <c:pt idx="3">
                  <c:v>6.000000000000001E-3</c:v>
                </c:pt>
                <c:pt idx="4">
                  <c:v>9.4000000000000698E-3</c:v>
                </c:pt>
                <c:pt idx="5">
                  <c:v>1.8000000000000002E-2</c:v>
                </c:pt>
                <c:pt idx="6">
                  <c:v>1.6999999999999904E-2</c:v>
                </c:pt>
                <c:pt idx="7">
                  <c:v>9.2000000000000918E-3</c:v>
                </c:pt>
                <c:pt idx="8">
                  <c:v>2.7099999999999905E-2</c:v>
                </c:pt>
                <c:pt idx="9">
                  <c:v>1.2000000000000002E-2</c:v>
                </c:pt>
                <c:pt idx="10">
                  <c:v>1.88999999999999E-2</c:v>
                </c:pt>
                <c:pt idx="11">
                  <c:v>2.4100000000000003E-2</c:v>
                </c:pt>
                <c:pt idx="12">
                  <c:v>1.9900000000000004E-2</c:v>
                </c:pt>
                <c:pt idx="13">
                  <c:v>2.3500000000000104E-2</c:v>
                </c:pt>
                <c:pt idx="14">
                  <c:v>2.7400000000000108E-2</c:v>
                </c:pt>
                <c:pt idx="15">
                  <c:v>3.2799999999999906E-2</c:v>
                </c:pt>
                <c:pt idx="16">
                  <c:v>2.5600000000000105E-2</c:v>
                </c:pt>
                <c:pt idx="17">
                  <c:v>2.4500000000000004E-2</c:v>
                </c:pt>
                <c:pt idx="18">
                  <c:v>3.4000000000000705E-3</c:v>
                </c:pt>
                <c:pt idx="19">
                  <c:v>6.0700000000000004E-2</c:v>
                </c:pt>
                <c:pt idx="20">
                  <c:v>5.7900000000000097E-2</c:v>
                </c:pt>
                <c:pt idx="21">
                  <c:v>4.3600000000000111E-2</c:v>
                </c:pt>
                <c:pt idx="22">
                  <c:v>-4.2999999999999705E-3</c:v>
                </c:pt>
                <c:pt idx="23">
                  <c:v>1.2100000000000001E-2</c:v>
                </c:pt>
                <c:pt idx="24">
                  <c:v>-2.2899999999999903E-2</c:v>
                </c:pt>
                <c:pt idx="25">
                  <c:v>-1.7100000000000105E-2</c:v>
                </c:pt>
                <c:pt idx="26">
                  <c:v>-1.2000000000000903E-3</c:v>
                </c:pt>
                <c:pt idx="27">
                  <c:v>6.000000000000001E-3</c:v>
                </c:pt>
                <c:pt idx="28">
                  <c:v>-3.2000000000000908E-3</c:v>
                </c:pt>
                <c:pt idx="29">
                  <c:v>-1.6100000000000003E-2</c:v>
                </c:pt>
                <c:pt idx="30">
                  <c:v>-1.6599999999999903E-2</c:v>
                </c:pt>
                <c:pt idx="31">
                  <c:v>-1.6599999999999903E-2</c:v>
                </c:pt>
                <c:pt idx="32">
                  <c:v>-1.6599999999999903E-2</c:v>
                </c:pt>
                <c:pt idx="33">
                  <c:v>-1.6599999999999903E-2</c:v>
                </c:pt>
                <c:pt idx="34">
                  <c:v>-1.6599999999999903E-2</c:v>
                </c:pt>
                <c:pt idx="35">
                  <c:v>-1.6599999999999903E-2</c:v>
                </c:pt>
                <c:pt idx="36">
                  <c:v>-1.6599999999999903E-2</c:v>
                </c:pt>
                <c:pt idx="37">
                  <c:v>-1.6599999999999903E-2</c:v>
                </c:pt>
                <c:pt idx="38">
                  <c:v>-5.6000000000000511E-3</c:v>
                </c:pt>
                <c:pt idx="39">
                  <c:v>1.1000000000001002E-3</c:v>
                </c:pt>
                <c:pt idx="40">
                  <c:v>1.3000000000000804E-3</c:v>
                </c:pt>
                <c:pt idx="41">
                  <c:v>-3.0999999999999903E-2</c:v>
                </c:pt>
                <c:pt idx="42">
                  <c:v>-3.4300000000000004E-2</c:v>
                </c:pt>
                <c:pt idx="43">
                  <c:v>-2.7900000000000008E-2</c:v>
                </c:pt>
                <c:pt idx="44">
                  <c:v>-3.9700000000000103E-2</c:v>
                </c:pt>
                <c:pt idx="45">
                  <c:v>-4.0500000000000008E-2</c:v>
                </c:pt>
                <c:pt idx="46">
                  <c:v>-2.2400000000000007E-2</c:v>
                </c:pt>
                <c:pt idx="47">
                  <c:v>9.999999999998903E-4</c:v>
                </c:pt>
                <c:pt idx="48">
                  <c:v>-6.3999999999999604E-3</c:v>
                </c:pt>
                <c:pt idx="49">
                  <c:v>-1.6599999999999903E-2</c:v>
                </c:pt>
                <c:pt idx="50">
                  <c:v>-4.899999999999901E-3</c:v>
                </c:pt>
                <c:pt idx="51">
                  <c:v>-3.4000000000000002E-2</c:v>
                </c:pt>
                <c:pt idx="52">
                  <c:v>3.2000000000000908E-3</c:v>
                </c:pt>
                <c:pt idx="53">
                  <c:v>-2.6500000000000006E-2</c:v>
                </c:pt>
                <c:pt idx="54">
                  <c:v>6.7999999999999207E-3</c:v>
                </c:pt>
                <c:pt idx="55">
                  <c:v>4.7999999999999111E-3</c:v>
                </c:pt>
                <c:pt idx="56">
                  <c:v>-4.2999999999999705E-3</c:v>
                </c:pt>
                <c:pt idx="57">
                  <c:v>-1.3600000000000103E-2</c:v>
                </c:pt>
                <c:pt idx="58">
                  <c:v>-2.1500000000000106E-2</c:v>
                </c:pt>
                <c:pt idx="59">
                  <c:v>-1.4599999999999903E-2</c:v>
                </c:pt>
                <c:pt idx="60">
                  <c:v>-8.5999999999999428E-3</c:v>
                </c:pt>
                <c:pt idx="61">
                  <c:v>-1.0699999999999902E-2</c:v>
                </c:pt>
                <c:pt idx="62">
                  <c:v>-7.8000000000000317E-3</c:v>
                </c:pt>
                <c:pt idx="63">
                  <c:v>-6.0999999999999908E-3</c:v>
                </c:pt>
                <c:pt idx="64">
                  <c:v>-3.9999999999995616E-4</c:v>
                </c:pt>
                <c:pt idx="65">
                  <c:v>-1.2999999999999902E-2</c:v>
                </c:pt>
                <c:pt idx="66">
                  <c:v>5.3900000000000003E-2</c:v>
                </c:pt>
                <c:pt idx="67">
                  <c:v>3.5299999999999908E-2</c:v>
                </c:pt>
                <c:pt idx="68">
                  <c:v>1.4300000000000002E-2</c:v>
                </c:pt>
                <c:pt idx="69">
                  <c:v>2.3199999999999901E-2</c:v>
                </c:pt>
                <c:pt idx="70">
                  <c:v>3.6100000000000007E-2</c:v>
                </c:pt>
                <c:pt idx="71">
                  <c:v>4.9999999999998908E-3</c:v>
                </c:pt>
                <c:pt idx="72">
                  <c:v>2.1900000000000006E-2</c:v>
                </c:pt>
                <c:pt idx="73">
                  <c:v>3.08999999999999E-2</c:v>
                </c:pt>
                <c:pt idx="74">
                  <c:v>3.6100000000000007E-2</c:v>
                </c:pt>
                <c:pt idx="75">
                  <c:v>3.44E-2</c:v>
                </c:pt>
                <c:pt idx="76">
                  <c:v>4.0700000000000007E-2</c:v>
                </c:pt>
                <c:pt idx="77">
                  <c:v>1.4400000000000001E-2</c:v>
                </c:pt>
                <c:pt idx="78">
                  <c:v>2.1900000000000006E-2</c:v>
                </c:pt>
                <c:pt idx="79">
                  <c:v>1.2500000000000002E-2</c:v>
                </c:pt>
                <c:pt idx="80">
                  <c:v>3.5000000000000604E-3</c:v>
                </c:pt>
                <c:pt idx="81">
                  <c:v>6.599999999999941E-3</c:v>
                </c:pt>
                <c:pt idx="82">
                  <c:v>1.9800000000000002E-2</c:v>
                </c:pt>
                <c:pt idx="83">
                  <c:v>1.3300000000000103E-2</c:v>
                </c:pt>
                <c:pt idx="84">
                  <c:v>2.4899999999999901E-2</c:v>
                </c:pt>
                <c:pt idx="85">
                  <c:v>5.5000000000000613E-3</c:v>
                </c:pt>
                <c:pt idx="86">
                  <c:v>1.3800000000000003E-2</c:v>
                </c:pt>
                <c:pt idx="87">
                  <c:v>2.2799999999999904E-2</c:v>
                </c:pt>
                <c:pt idx="88">
                  <c:v>2.1400000000000106E-2</c:v>
                </c:pt>
                <c:pt idx="89">
                  <c:v>8.0999999999999926E-3</c:v>
                </c:pt>
                <c:pt idx="90">
                  <c:v>1.5000000000000603E-3</c:v>
                </c:pt>
                <c:pt idx="91">
                  <c:v>6.0999999999999908E-3</c:v>
                </c:pt>
                <c:pt idx="92">
                  <c:v>7.4000000000000715E-3</c:v>
                </c:pt>
                <c:pt idx="93">
                  <c:v>1.3500000000000104E-2</c:v>
                </c:pt>
                <c:pt idx="94">
                  <c:v>1.3400000000000103E-2</c:v>
                </c:pt>
                <c:pt idx="95">
                  <c:v>1.6899999999999901E-2</c:v>
                </c:pt>
                <c:pt idx="96">
                  <c:v>1.6799999999999902E-2</c:v>
                </c:pt>
                <c:pt idx="97">
                  <c:v>1.0999999999999902E-2</c:v>
                </c:pt>
                <c:pt idx="98">
                  <c:v>1.6500000000000004E-2</c:v>
                </c:pt>
                <c:pt idx="99">
                  <c:v>8.499999999999952E-3</c:v>
                </c:pt>
                <c:pt idx="100">
                  <c:v>1.2799999999999903E-2</c:v>
                </c:pt>
                <c:pt idx="101">
                  <c:v>1.5400000000000103E-2</c:v>
                </c:pt>
                <c:pt idx="102">
                  <c:v>1.7199999999999903E-2</c:v>
                </c:pt>
                <c:pt idx="103">
                  <c:v>1.8400000000000003E-2</c:v>
                </c:pt>
                <c:pt idx="104">
                  <c:v>1.8300000000000004E-2</c:v>
                </c:pt>
                <c:pt idx="105">
                  <c:v>2.1400000000000106E-2</c:v>
                </c:pt>
                <c:pt idx="106">
                  <c:v>1.6300000000000005E-2</c:v>
                </c:pt>
                <c:pt idx="107">
                  <c:v>8.0999999999999926E-3</c:v>
                </c:pt>
                <c:pt idx="108">
                  <c:v>8.9999999999998918E-3</c:v>
                </c:pt>
                <c:pt idx="109">
                  <c:v>1.1500000000000104E-2</c:v>
                </c:pt>
                <c:pt idx="110">
                  <c:v>6.0999999999999908E-3</c:v>
                </c:pt>
                <c:pt idx="111">
                  <c:v>9.999999999998903E-4</c:v>
                </c:pt>
                <c:pt idx="112">
                  <c:v>-1.9000000000000104E-3</c:v>
                </c:pt>
                <c:pt idx="113">
                  <c:v>8.8999999999999132E-3</c:v>
                </c:pt>
                <c:pt idx="114">
                  <c:v>9.0999999999998808E-3</c:v>
                </c:pt>
                <c:pt idx="115">
                  <c:v>1.0899999999999903E-2</c:v>
                </c:pt>
                <c:pt idx="116">
                  <c:v>8.0000000000000123E-3</c:v>
                </c:pt>
                <c:pt idx="117">
                  <c:v>9.4000000000000698E-3</c:v>
                </c:pt>
                <c:pt idx="118">
                  <c:v>6.899999999999901E-3</c:v>
                </c:pt>
                <c:pt idx="119">
                  <c:v>-4.4999999999999511E-3</c:v>
                </c:pt>
                <c:pt idx="120">
                  <c:v>-5.9000000000000215E-3</c:v>
                </c:pt>
                <c:pt idx="121">
                  <c:v>-3.1000000000001005E-3</c:v>
                </c:pt>
                <c:pt idx="122">
                  <c:v>2.7999999999999106E-3</c:v>
                </c:pt>
                <c:pt idx="123">
                  <c:v>6.1999999999999807E-3</c:v>
                </c:pt>
                <c:pt idx="124">
                  <c:v>3.0300000000000004E-2</c:v>
                </c:pt>
                <c:pt idx="125">
                  <c:v>5.5600000000000101E-2</c:v>
                </c:pt>
                <c:pt idx="126">
                  <c:v>3.4300000000000004E-2</c:v>
                </c:pt>
                <c:pt idx="127">
                  <c:v>6.9600000000000106E-2</c:v>
                </c:pt>
                <c:pt idx="128">
                  <c:v>7.5500000000000109E-2</c:v>
                </c:pt>
                <c:pt idx="129">
                  <c:v>9.8699999999999816E-2</c:v>
                </c:pt>
                <c:pt idx="130">
                  <c:v>9.5500000000000113E-2</c:v>
                </c:pt>
                <c:pt idx="131">
                  <c:v>0.1133</c:v>
                </c:pt>
                <c:pt idx="132">
                  <c:v>8.7199999999999916E-2</c:v>
                </c:pt>
                <c:pt idx="133">
                  <c:v>8.359999999999991E-2</c:v>
                </c:pt>
                <c:pt idx="134">
                  <c:v>8.1400000000000111E-2</c:v>
                </c:pt>
                <c:pt idx="135">
                  <c:v>8.4700000000000025E-2</c:v>
                </c:pt>
                <c:pt idx="136">
                  <c:v>4.699999999999991E-2</c:v>
                </c:pt>
                <c:pt idx="137">
                  <c:v>3.4799999999999907E-2</c:v>
                </c:pt>
                <c:pt idx="138">
                  <c:v>3.6699999999999913E-2</c:v>
                </c:pt>
                <c:pt idx="139">
                  <c:v>3.319999999999991E-2</c:v>
                </c:pt>
                <c:pt idx="140">
                  <c:v>3.9299999999999911E-2</c:v>
                </c:pt>
                <c:pt idx="141">
                  <c:v>3.2899999999999908E-2</c:v>
                </c:pt>
                <c:pt idx="142">
                  <c:v>4.4400000000000009E-2</c:v>
                </c:pt>
                <c:pt idx="143">
                  <c:v>2.7300000000000109E-2</c:v>
                </c:pt>
                <c:pt idx="144">
                  <c:v>3.8699999999999915E-2</c:v>
                </c:pt>
                <c:pt idx="145">
                  <c:v>3.6799999999999909E-2</c:v>
                </c:pt>
                <c:pt idx="146">
                  <c:v>3.6799999999999909E-2</c:v>
                </c:pt>
                <c:pt idx="147">
                  <c:v>3.4200000000000001E-2</c:v>
                </c:pt>
                <c:pt idx="148">
                  <c:v>3.4200000000000001E-2</c:v>
                </c:pt>
                <c:pt idx="149">
                  <c:v>3.4200000000000001E-2</c:v>
                </c:pt>
                <c:pt idx="150">
                  <c:v>3.4200000000000001E-2</c:v>
                </c:pt>
                <c:pt idx="151">
                  <c:v>3.4200000000000001E-2</c:v>
                </c:pt>
                <c:pt idx="152">
                  <c:v>3.4200000000000001E-2</c:v>
                </c:pt>
                <c:pt idx="153">
                  <c:v>3.4200000000000001E-2</c:v>
                </c:pt>
                <c:pt idx="154">
                  <c:v>3.4200000000000001E-2</c:v>
                </c:pt>
                <c:pt idx="155">
                  <c:v>3.4200000000000001E-2</c:v>
                </c:pt>
                <c:pt idx="156">
                  <c:v>3.4200000000000001E-2</c:v>
                </c:pt>
                <c:pt idx="157">
                  <c:v>3.4200000000000001E-2</c:v>
                </c:pt>
                <c:pt idx="158">
                  <c:v>3.4200000000000001E-2</c:v>
                </c:pt>
                <c:pt idx="159">
                  <c:v>3.4200000000000001E-2</c:v>
                </c:pt>
                <c:pt idx="160">
                  <c:v>3.4200000000000001E-2</c:v>
                </c:pt>
                <c:pt idx="161">
                  <c:v>3.4200000000000001E-2</c:v>
                </c:pt>
                <c:pt idx="162">
                  <c:v>3.4200000000000001E-2</c:v>
                </c:pt>
                <c:pt idx="163">
                  <c:v>3.4200000000000001E-2</c:v>
                </c:pt>
                <c:pt idx="164">
                  <c:v>3.4200000000000001E-2</c:v>
                </c:pt>
                <c:pt idx="165">
                  <c:v>3.4200000000000001E-2</c:v>
                </c:pt>
                <c:pt idx="166">
                  <c:v>3.4200000000000001E-2</c:v>
                </c:pt>
                <c:pt idx="167">
                  <c:v>3.4200000000000001E-2</c:v>
                </c:pt>
                <c:pt idx="168">
                  <c:v>3.4200000000000001E-2</c:v>
                </c:pt>
                <c:pt idx="169">
                  <c:v>3.4200000000000001E-2</c:v>
                </c:pt>
                <c:pt idx="170">
                  <c:v>3.4200000000000001E-2</c:v>
                </c:pt>
                <c:pt idx="171">
                  <c:v>3.4200000000000001E-2</c:v>
                </c:pt>
                <c:pt idx="172">
                  <c:v>3.4200000000000001E-2</c:v>
                </c:pt>
                <c:pt idx="173">
                  <c:v>3.5900000000000001E-2</c:v>
                </c:pt>
                <c:pt idx="174">
                  <c:v>3.8699999999999915E-2</c:v>
                </c:pt>
                <c:pt idx="175">
                  <c:v>3.3400000000000096E-2</c:v>
                </c:pt>
                <c:pt idx="176">
                  <c:v>3.7600000000000106E-2</c:v>
                </c:pt>
                <c:pt idx="177">
                  <c:v>3.5299999999999908E-2</c:v>
                </c:pt>
                <c:pt idx="178">
                  <c:v>4.0600000000000011E-2</c:v>
                </c:pt>
                <c:pt idx="179">
                  <c:v>4.0600000000000011E-2</c:v>
                </c:pt>
                <c:pt idx="180">
                  <c:v>4.0600000000000011E-2</c:v>
                </c:pt>
                <c:pt idx="181">
                  <c:v>4.0600000000000011E-2</c:v>
                </c:pt>
                <c:pt idx="182">
                  <c:v>4.0899999999999916E-2</c:v>
                </c:pt>
                <c:pt idx="183">
                  <c:v>4.4300000000000013E-2</c:v>
                </c:pt>
                <c:pt idx="184">
                  <c:v>0.05</c:v>
                </c:pt>
                <c:pt idx="185">
                  <c:v>0.05</c:v>
                </c:pt>
                <c:pt idx="186">
                  <c:v>5.1900000000000002E-2</c:v>
                </c:pt>
                <c:pt idx="187">
                  <c:v>5.4500000000000007E-2</c:v>
                </c:pt>
                <c:pt idx="188">
                  <c:v>5.7600000000000103E-2</c:v>
                </c:pt>
                <c:pt idx="189">
                  <c:v>5.8300000000000005E-2</c:v>
                </c:pt>
                <c:pt idx="190">
                  <c:v>5.3800000000000105E-2</c:v>
                </c:pt>
                <c:pt idx="191">
                  <c:v>7.6300000000000007E-2</c:v>
                </c:pt>
                <c:pt idx="192">
                  <c:v>6.6400000000000001E-2</c:v>
                </c:pt>
                <c:pt idx="193">
                  <c:v>7.0299999999999807E-2</c:v>
                </c:pt>
                <c:pt idx="194">
                  <c:v>5.8700000000000002E-2</c:v>
                </c:pt>
                <c:pt idx="195">
                  <c:v>6.1800000000000105E-2</c:v>
                </c:pt>
                <c:pt idx="196">
                  <c:v>6.4500000000000002E-2</c:v>
                </c:pt>
                <c:pt idx="197">
                  <c:v>7.3400000000000104E-2</c:v>
                </c:pt>
                <c:pt idx="198">
                  <c:v>7.3099999999999901E-2</c:v>
                </c:pt>
                <c:pt idx="199">
                  <c:v>8.3100000000000215E-2</c:v>
                </c:pt>
                <c:pt idx="200">
                  <c:v>9.4600000000000017E-2</c:v>
                </c:pt>
                <c:pt idx="201">
                  <c:v>9.7699999999999912E-2</c:v>
                </c:pt>
                <c:pt idx="202">
                  <c:v>0.10920000000000002</c:v>
                </c:pt>
                <c:pt idx="203">
                  <c:v>0.10850000000000001</c:v>
                </c:pt>
                <c:pt idx="204">
                  <c:v>0.10740000000000001</c:v>
                </c:pt>
                <c:pt idx="205">
                  <c:v>0.11610000000000001</c:v>
                </c:pt>
                <c:pt idx="206">
                  <c:v>0.11770000000000001</c:v>
                </c:pt>
                <c:pt idx="207">
                  <c:v>0.1275</c:v>
                </c:pt>
                <c:pt idx="208">
                  <c:v>0.13250000000000001</c:v>
                </c:pt>
                <c:pt idx="209">
                  <c:v>0.14070000000000002</c:v>
                </c:pt>
                <c:pt idx="210">
                  <c:v>0.14560000000000001</c:v>
                </c:pt>
                <c:pt idx="211">
                  <c:v>8.8300000000000017E-2</c:v>
                </c:pt>
                <c:pt idx="212">
                  <c:v>0.114</c:v>
                </c:pt>
                <c:pt idx="213">
                  <c:v>9.1300000000000103E-2</c:v>
                </c:pt>
                <c:pt idx="214">
                  <c:v>9.7400000000000111E-2</c:v>
                </c:pt>
                <c:pt idx="215">
                  <c:v>0.1038</c:v>
                </c:pt>
                <c:pt idx="216">
                  <c:v>0.1038</c:v>
                </c:pt>
                <c:pt idx="217">
                  <c:v>0.1038</c:v>
                </c:pt>
                <c:pt idx="218">
                  <c:v>0.1038</c:v>
                </c:pt>
                <c:pt idx="219">
                  <c:v>0.1038</c:v>
                </c:pt>
                <c:pt idx="220">
                  <c:v>0.10300000000000001</c:v>
                </c:pt>
                <c:pt idx="221">
                  <c:v>0.11420000000000001</c:v>
                </c:pt>
                <c:pt idx="222">
                  <c:v>0.11810000000000001</c:v>
                </c:pt>
                <c:pt idx="223">
                  <c:v>0.11550000000000001</c:v>
                </c:pt>
                <c:pt idx="224">
                  <c:v>0.11700000000000001</c:v>
                </c:pt>
                <c:pt idx="225">
                  <c:v>0.1125</c:v>
                </c:pt>
                <c:pt idx="226">
                  <c:v>0.1188</c:v>
                </c:pt>
                <c:pt idx="227">
                  <c:v>0.12180000000000001</c:v>
                </c:pt>
                <c:pt idx="228">
                  <c:v>0.12390000000000001</c:v>
                </c:pt>
                <c:pt idx="229">
                  <c:v>0.13</c:v>
                </c:pt>
                <c:pt idx="230">
                  <c:v>0.12770000000000001</c:v>
                </c:pt>
                <c:pt idx="231">
                  <c:v>0.12559999999999999</c:v>
                </c:pt>
                <c:pt idx="232">
                  <c:v>0.12790000000000001</c:v>
                </c:pt>
                <c:pt idx="233">
                  <c:v>0.11520000000000001</c:v>
                </c:pt>
                <c:pt idx="234">
                  <c:v>0.11620000000000001</c:v>
                </c:pt>
                <c:pt idx="235">
                  <c:v>0.13500000000000001</c:v>
                </c:pt>
                <c:pt idx="236">
                  <c:v>0.13670000000000002</c:v>
                </c:pt>
                <c:pt idx="237">
                  <c:v>0.15250000000000002</c:v>
                </c:pt>
                <c:pt idx="238">
                  <c:v>0.16340000000000002</c:v>
                </c:pt>
                <c:pt idx="239">
                  <c:v>0.17240000000000003</c:v>
                </c:pt>
                <c:pt idx="240">
                  <c:v>0.18710000000000002</c:v>
                </c:pt>
                <c:pt idx="241">
                  <c:v>0.20020000000000002</c:v>
                </c:pt>
                <c:pt idx="242">
                  <c:v>0.20050000000000001</c:v>
                </c:pt>
                <c:pt idx="243">
                  <c:v>0.20750000000000002</c:v>
                </c:pt>
                <c:pt idx="244">
                  <c:v>0.20820000000000002</c:v>
                </c:pt>
                <c:pt idx="245">
                  <c:v>0.2016</c:v>
                </c:pt>
                <c:pt idx="246">
                  <c:v>0.19470000000000001</c:v>
                </c:pt>
                <c:pt idx="247">
                  <c:v>0.2001</c:v>
                </c:pt>
                <c:pt idx="248">
                  <c:v>0.20120000000000002</c:v>
                </c:pt>
                <c:pt idx="249">
                  <c:v>0.20120000000000002</c:v>
                </c:pt>
                <c:pt idx="250">
                  <c:v>0.20120000000000002</c:v>
                </c:pt>
                <c:pt idx="251">
                  <c:v>0.20140000000000002</c:v>
                </c:pt>
                <c:pt idx="252">
                  <c:v>0.22690000000000002</c:v>
                </c:pt>
              </c:numCache>
            </c:numRef>
          </c:val>
        </c:ser>
        <c:dLbls/>
        <c:axId val="68453504"/>
        <c:axId val="68455040"/>
      </c:areaChart>
      <c:dateAx>
        <c:axId val="68453504"/>
        <c:scaling>
          <c:orientation val="minMax"/>
        </c:scaling>
        <c:axPos val="b"/>
        <c:numFmt formatCode="m/d/yy" sourceLinked="1"/>
        <c:tickLblPos val="nextTo"/>
        <c:crossAx val="68455040"/>
        <c:crosses val="autoZero"/>
        <c:auto val="1"/>
        <c:lblOffset val="100"/>
        <c:baseTimeUnit val="days"/>
      </c:dateAx>
      <c:valAx>
        <c:axId val="68455040"/>
        <c:scaling>
          <c:orientation val="minMax"/>
        </c:scaling>
        <c:axPos val="l"/>
        <c:majorGridlines/>
        <c:numFmt formatCode="0.00%" sourceLinked="1"/>
        <c:tickLblPos val="nextTo"/>
        <c:crossAx val="6845350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Sheet1!$A$10:$A$1472</c:f>
              <c:numCache>
                <c:formatCode>m/d/yy</c:formatCode>
                <c:ptCount val="1463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</c:numCache>
            </c:numRef>
          </c:cat>
          <c:val>
            <c:numRef>
              <c:f>Sheet1!$B$10:$B$1472</c:f>
              <c:numCache>
                <c:formatCode>0.00%</c:formatCode>
                <c:ptCount val="1463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2.1409000000000002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2.1281000000000003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</c:numCache>
            </c:numRef>
          </c:val>
        </c:ser>
        <c:dLbls/>
        <c:axId val="90168320"/>
        <c:axId val="91574272"/>
      </c:areaChart>
      <c:dateAx>
        <c:axId val="90168320"/>
        <c:scaling>
          <c:orientation val="minMax"/>
        </c:scaling>
        <c:axPos val="b"/>
        <c:numFmt formatCode="m/d/yy" sourceLinked="1"/>
        <c:tickLblPos val="nextTo"/>
        <c:crossAx val="91574272"/>
        <c:crosses val="autoZero"/>
        <c:auto val="1"/>
        <c:lblOffset val="100"/>
        <c:baseTimeUnit val="days"/>
      </c:dateAx>
      <c:valAx>
        <c:axId val="91574272"/>
        <c:scaling>
          <c:orientation val="minMax"/>
        </c:scaling>
        <c:axPos val="l"/>
        <c:majorGridlines/>
        <c:numFmt formatCode="0.00%" sourceLinked="1"/>
        <c:tickLblPos val="nextTo"/>
        <c:crossAx val="90168320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77485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90080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13938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members.madhedgefundtrader.com/category/luncheons/usa/" TargetMode="Externa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madhedgefundtrader.com/category/luncheons/usa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 Swan”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9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-1x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1752600"/>
            <a:ext cx="4799400" cy="319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How to be Wrong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*Went into election with 65% cash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*All positions short dated with 7 trading days to expiration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*Only 2 equity positions hedged by</a:t>
            </a:r>
            <a:br>
              <a:rPr lang="en-US" sz="2000" dirty="0" smtClean="0"/>
            </a:br>
            <a:r>
              <a:rPr lang="en-US" sz="2000" dirty="0" smtClean="0"/>
              <a:t> a foreign exchange position IN (FXE)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*NET NET IS THAT I MANAGED TO GET OUT OF AN “AMEREXIT” IN ONE PIECE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46613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TRUMP WINNERS AND LOSERS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7000"/>
            <a:ext cx="30480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u="sng" dirty="0" smtClean="0"/>
              <a:t>Winners</a:t>
            </a:r>
            <a:br>
              <a:rPr lang="en-US" sz="2000" b="1" u="sng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*Banks</a:t>
            </a:r>
            <a:br>
              <a:rPr lang="en-US" sz="2000" dirty="0" smtClean="0"/>
            </a:br>
            <a:r>
              <a:rPr lang="en-US" sz="2000" dirty="0" smtClean="0"/>
              <a:t>*Pharmaceuticals</a:t>
            </a:r>
            <a:br>
              <a:rPr lang="en-US" sz="2000" dirty="0" smtClean="0"/>
            </a:br>
            <a:r>
              <a:rPr lang="en-US" sz="2000" dirty="0" smtClean="0"/>
              <a:t>*Big oil</a:t>
            </a:r>
            <a:br>
              <a:rPr lang="en-US" sz="2000" dirty="0" smtClean="0"/>
            </a:br>
            <a:r>
              <a:rPr lang="en-US" sz="2000" dirty="0" smtClean="0"/>
              <a:t>*US Dollar</a:t>
            </a:r>
            <a:br>
              <a:rPr lang="en-US" sz="2000" dirty="0" smtClean="0"/>
            </a:br>
            <a:r>
              <a:rPr lang="en-US" sz="2000" dirty="0" smtClean="0"/>
              <a:t>*Infrastructure</a:t>
            </a:r>
            <a:br>
              <a:rPr lang="en-US" sz="2000" dirty="0" smtClean="0"/>
            </a:br>
            <a:r>
              <a:rPr lang="en-US" sz="2000" dirty="0" smtClean="0"/>
              <a:t>*Commodities</a:t>
            </a:r>
            <a:br>
              <a:rPr lang="en-US" sz="2000" dirty="0" smtClean="0"/>
            </a:br>
            <a:r>
              <a:rPr lang="en-US" sz="2000" dirty="0" smtClean="0"/>
              <a:t>*Business</a:t>
            </a:r>
          </a:p>
          <a:p>
            <a:pPr marL="203200" indent="0">
              <a:buNone/>
            </a:pPr>
            <a:r>
              <a:rPr lang="en-US" sz="2000" dirty="0" smtClean="0"/>
              <a:t>*The Wealthy</a:t>
            </a:r>
            <a:br>
              <a:rPr lang="en-US" sz="2000" dirty="0" smtClean="0"/>
            </a:br>
            <a:r>
              <a:rPr lang="en-US" sz="2000" dirty="0" smtClean="0"/>
              <a:t>*Russian Ruble</a:t>
            </a:r>
            <a:br>
              <a:rPr lang="en-US" sz="2000" dirty="0" smtClean="0"/>
            </a:br>
            <a:r>
              <a:rPr lang="en-US" sz="2000" dirty="0" smtClean="0"/>
              <a:t>*The Midwest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1752600"/>
            <a:ext cx="2743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Losers</a:t>
            </a:r>
            <a:br>
              <a:rPr lang="en-US" sz="2000" b="1" u="sng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*Alternative Energy</a:t>
            </a:r>
            <a:br>
              <a:rPr lang="en-US" sz="2000" dirty="0" smtClean="0"/>
            </a:br>
            <a:r>
              <a:rPr lang="en-US" sz="2000" dirty="0" smtClean="0"/>
              <a:t>*Solar</a:t>
            </a:r>
            <a:br>
              <a:rPr lang="en-US" sz="2000" dirty="0" smtClean="0"/>
            </a:br>
            <a:r>
              <a:rPr lang="en-US" sz="2000" dirty="0" smtClean="0"/>
              <a:t>*Bonds</a:t>
            </a:r>
            <a:br>
              <a:rPr lang="en-US" sz="2000" dirty="0" smtClean="0"/>
            </a:br>
            <a:r>
              <a:rPr lang="en-US" sz="2000" dirty="0" smtClean="0"/>
              <a:t>*Emerging Markets</a:t>
            </a:r>
            <a:br>
              <a:rPr lang="en-US" sz="2000" dirty="0" smtClean="0"/>
            </a:br>
            <a:r>
              <a:rPr lang="en-US" sz="2000" dirty="0" smtClean="0"/>
              <a:t>*Technology</a:t>
            </a:r>
            <a:br>
              <a:rPr lang="en-US" sz="2000" dirty="0" smtClean="0"/>
            </a:br>
            <a:r>
              <a:rPr lang="en-US" sz="2000" dirty="0" smtClean="0"/>
              <a:t>*Large Multinationals</a:t>
            </a:r>
            <a:br>
              <a:rPr lang="en-US" sz="2000" dirty="0" smtClean="0"/>
            </a:br>
            <a:r>
              <a:rPr lang="en-US" sz="2000" dirty="0" smtClean="0"/>
              <a:t>*Poor</a:t>
            </a:r>
            <a:br>
              <a:rPr lang="en-US" sz="2000" dirty="0" smtClean="0"/>
            </a:br>
            <a:r>
              <a:rPr lang="en-US" sz="2000" dirty="0" smtClean="0"/>
              <a:t>*Euro and Yen</a:t>
            </a:r>
            <a:br>
              <a:rPr lang="en-US" sz="2000" dirty="0" smtClean="0"/>
            </a:br>
            <a:r>
              <a:rPr lang="en-US" sz="2000" dirty="0" smtClean="0"/>
              <a:t>*The Coasts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601232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600199"/>
            <a:ext cx="80010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/>
              <a:t>Buys:</a:t>
            </a:r>
          </a:p>
          <a:p>
            <a:endParaRPr lang="en-US" sz="1800" dirty="0"/>
          </a:p>
          <a:p>
            <a:r>
              <a:rPr lang="is-IS" sz="1800" b="1" dirty="0"/>
              <a:t>Harmon Intl Ind (HAR)            $81              Target to $89</a:t>
            </a:r>
          </a:p>
          <a:p>
            <a:r>
              <a:rPr lang="is-IS" sz="1800" b="1" dirty="0"/>
              <a:t>FireEye (FEYE)               </a:t>
            </a:r>
            <a:r>
              <a:rPr lang="is-IS" sz="1800" b="1" dirty="0" smtClean="0"/>
              <a:t>         </a:t>
            </a:r>
            <a:r>
              <a:rPr lang="is-IS" sz="1800" b="1" dirty="0"/>
              <a:t>$12              Target to $16</a:t>
            </a:r>
          </a:p>
          <a:p>
            <a:r>
              <a:rPr lang="is-IS" sz="1800" b="1" dirty="0"/>
              <a:t>Goldman Sachs (GS)          </a:t>
            </a:r>
            <a:r>
              <a:rPr lang="is-IS" sz="1800" b="1" dirty="0" smtClean="0"/>
              <a:t>  </a:t>
            </a:r>
            <a:r>
              <a:rPr lang="is-IS" sz="1800" b="1" dirty="0"/>
              <a:t>  $175           </a:t>
            </a:r>
            <a:r>
              <a:rPr lang="is-IS" sz="1800" b="1" dirty="0" smtClean="0"/>
              <a:t> </a:t>
            </a:r>
            <a:r>
              <a:rPr lang="is-IS" sz="1800" b="1" dirty="0"/>
              <a:t>Target to $185</a:t>
            </a:r>
          </a:p>
          <a:p>
            <a:r>
              <a:rPr lang="is-IS" sz="1800" b="1" dirty="0"/>
              <a:t>3M Co. (MMM)                    </a:t>
            </a:r>
            <a:r>
              <a:rPr lang="is-IS" sz="1800" b="1" dirty="0" smtClean="0"/>
              <a:t>     $</a:t>
            </a:r>
            <a:r>
              <a:rPr lang="is-IS" sz="1800" b="1" dirty="0"/>
              <a:t>165             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$175</a:t>
            </a:r>
          </a:p>
          <a:p>
            <a:r>
              <a:rPr lang="is-IS" sz="1800" b="1" dirty="0"/>
              <a:t>Harley Davidson (HOG)          </a:t>
            </a:r>
            <a:r>
              <a:rPr lang="is-IS" sz="1800" b="1" dirty="0" smtClean="0"/>
              <a:t>$</a:t>
            </a:r>
            <a:r>
              <a:rPr lang="is-IS" sz="1800" b="1" dirty="0"/>
              <a:t>55              Target to $62</a:t>
            </a:r>
          </a:p>
          <a:p>
            <a:endParaRPr lang="is-IS" sz="1800" b="1" dirty="0"/>
          </a:p>
          <a:p>
            <a:r>
              <a:rPr lang="is-IS" sz="1800" b="1" dirty="0"/>
              <a:t>    </a:t>
            </a:r>
          </a:p>
          <a:p>
            <a:r>
              <a:rPr lang="en-US" sz="1800" b="1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Baidu, Inc. (BIDU)          </a:t>
            </a:r>
            <a:r>
              <a:rPr lang="is-IS" sz="1800" b="1" dirty="0" smtClean="0"/>
              <a:t>       </a:t>
            </a:r>
            <a:r>
              <a:rPr lang="is-IS" sz="1800" b="1" dirty="0"/>
              <a:t>  $175              Target to $156</a:t>
            </a:r>
          </a:p>
          <a:p>
            <a:r>
              <a:rPr lang="is-IS" sz="1800" b="1" dirty="0"/>
              <a:t>First Solar Inc. (FSLR)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$37              </a:t>
            </a:r>
            <a:r>
              <a:rPr lang="is-IS" sz="1800" b="1" dirty="0" smtClean="0"/>
              <a:t>  Target </a:t>
            </a:r>
            <a:r>
              <a:rPr lang="is-IS" sz="1800" b="1" dirty="0"/>
              <a:t>to $28</a:t>
            </a:r>
          </a:p>
          <a:p>
            <a:r>
              <a:rPr lang="is-IS" sz="1800" b="1" dirty="0"/>
              <a:t>Allergan, Inc. (AGN)            </a:t>
            </a:r>
            <a:r>
              <a:rPr lang="is-IS" sz="1800" b="1" dirty="0" smtClean="0"/>
              <a:t>    $</a:t>
            </a:r>
            <a:r>
              <a:rPr lang="is-IS" sz="1800" b="1" dirty="0"/>
              <a:t>210              Target to $174</a:t>
            </a:r>
          </a:p>
          <a:p>
            <a:r>
              <a:rPr lang="is-IS" sz="1800" b="1" dirty="0"/>
              <a:t>Tableau Software, Inc.            $49    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$41</a:t>
            </a:r>
          </a:p>
          <a:p>
            <a:r>
              <a:rPr lang="is-IS" sz="1800" b="1" dirty="0"/>
              <a:t>Costco Wholesale (COST)      </a:t>
            </a:r>
            <a:r>
              <a:rPr lang="is-IS" sz="1800" b="1" dirty="0" smtClean="0"/>
              <a:t>$</a:t>
            </a:r>
            <a:r>
              <a:rPr lang="is-IS" sz="1800" b="1" dirty="0"/>
              <a:t>149              Target to $138</a:t>
            </a:r>
          </a:p>
          <a:p>
            <a:r>
              <a:rPr lang="is-IS" sz="1800" b="1" dirty="0"/>
              <a:t>Tesoro Petroleum (TSO)         </a:t>
            </a:r>
            <a:r>
              <a:rPr lang="is-IS" sz="1800" b="1" dirty="0" smtClean="0"/>
              <a:t>$</a:t>
            </a:r>
            <a:r>
              <a:rPr lang="is-IS" sz="1800" b="1" dirty="0"/>
              <a:t>82             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$77 </a:t>
            </a:r>
            <a:r>
              <a:rPr lang="is-IS" b="1" dirty="0"/>
              <a:t>   	</a:t>
            </a:r>
          </a:p>
        </p:txBody>
      </p:sp>
    </p:spTree>
    <p:extLst>
      <p:ext uri="{BB962C8B-B14F-4D97-AF65-F5344CB8AC3E}">
        <p14:creationId xmlns:p14="http://schemas.microsoft.com/office/powerpoint/2010/main" xmlns="" val="38158725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28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*Shocking election result will keep volatility high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*Gone flat waiting for dust to settle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collapse on coming explosion in government borrowing and inflation return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*Institutions will hold off waiting to see which way the wind is blowing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December rate rise is now off the table as uncertainty reigns supreme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moving out of favor for the short term and a flight to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safety brings $50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*Although ags look awful, corn is looking temping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9624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Friday Was the Best Day of the Year to Add Risk</a:t>
            </a:r>
            <a:br>
              <a:rPr lang="en-US" sz="2400" b="1" dirty="0" smtClean="0"/>
            </a:br>
            <a:r>
              <a:rPr lang="en-US" sz="2400" b="1" dirty="0"/>
              <a:t>B</a:t>
            </a:r>
            <a:r>
              <a:rPr lang="en-US" sz="2400" b="1" dirty="0" smtClean="0"/>
              <a:t>ought the (XIV)-A Short Volatility Bet</a:t>
            </a: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1-05 at 6.36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362200"/>
            <a:ext cx="8331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914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What a Difference a Day Makes!</a:t>
            </a:r>
            <a:br>
              <a:rPr lang="en-US" sz="3200" b="1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6705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6-11-08 at 9.08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524000"/>
            <a:ext cx="84201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Election Relief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*Economic recovery is halted in its tracks as business adopts a wait and see attitude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*US Q3 GDP bounced back from 1.4% to 2.9% on huge increase in exports, October Nonfarm Payroll a snore at 161,000, headline unemployment at 4.9%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*But the jump in hourly earnings to 2.8% YOY, and the plunge in the U-6 structural long term unemployment rate to 9.5% is big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huge amount of economic activity world wide has been held back pending the US election result, will now be stalled</a:t>
            </a:r>
            <a:b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*Emerging markets are now at risk on trade fears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*UK High Court says Parliament must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vote on Brexit, effectively killing it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oiling_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3886200"/>
            <a:ext cx="4000500" cy="266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,000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65,000-Lowest since 1973!</a:t>
            </a:r>
            <a:br>
              <a:rPr lang="en-US" sz="18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Swan Dive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*Did you really mean $10 trillion in new debt?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*Prospect of huge deficit financing crushes all yield plays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*British gilt selloff triggers major worldwide bond selloff, yields pop from 0.90% to 1.31%, German bunds jump from 0.03% to 0.10%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*Will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inflation make a comeback on fiscal stimulus?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Rates the highest in the developed world and increasing its lead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*German bunds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recover to</a:t>
            </a: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+0.18</a:t>
            </a: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JGBs at -0.08%. BOJ vows to cap 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bond yields at 0%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0005243246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419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1.97%</a:t>
            </a:r>
            <a:br>
              <a:rPr lang="en-US" sz="2400" dirty="0" smtClean="0"/>
            </a:br>
            <a:r>
              <a:rPr lang="en-US" sz="2000" dirty="0" smtClean="0"/>
              <a:t>Upside Breakout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502400" cy="49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78486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52400"/>
            <a:ext cx="44196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477963"/>
          </a:xfrm>
        </p:spPr>
        <p:txBody>
          <a:bodyPr/>
          <a:lstStyle/>
          <a:p>
            <a:r>
              <a:rPr lang="en-US" sz="2400" dirty="0" smtClean="0"/>
              <a:t>Ten Year Treasury ETF (TLT) 1.86%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 smtClean="0"/>
              <a:t>took profits on long 11/$137-$140 </a:t>
            </a:r>
            <a:r>
              <a:rPr lang="en-US" sz="1600" dirty="0"/>
              <a:t>vertical </a:t>
            </a:r>
            <a:r>
              <a:rPr lang="en-US" sz="1600" dirty="0" smtClean="0"/>
              <a:t>bear put </a:t>
            </a:r>
            <a:r>
              <a:rPr lang="en-US" sz="1600" dirty="0"/>
              <a:t>spread</a:t>
            </a:r>
            <a:br>
              <a:rPr lang="en-US" sz="1600" dirty="0"/>
            </a:br>
            <a:r>
              <a:rPr lang="en-US" sz="1600" dirty="0" smtClean="0"/>
              <a:t>stopped out of long 11/</a:t>
            </a:r>
            <a:r>
              <a:rPr lang="en-US" sz="1600" dirty="0"/>
              <a:t>$</a:t>
            </a:r>
            <a:r>
              <a:rPr lang="en-US" sz="1600" dirty="0" smtClean="0"/>
              <a:t>127-$130 </a:t>
            </a:r>
            <a:r>
              <a:rPr lang="en-US" sz="1600" dirty="0"/>
              <a:t>vertical bull call </a:t>
            </a:r>
            <a:r>
              <a:rPr lang="en-US" sz="1600" dirty="0" smtClean="0"/>
              <a:t>spread for small loss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5.46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883400" cy="52117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Last!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4.65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43000"/>
            <a:ext cx="6474604" cy="490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-Now What?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*After down -$800 overnight, stocks recover to up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+$150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*First nine months of 2016 saw $73 billion pulled out of equity mutual funds and ETF’s during the first nine months, compared to an inflow of $87 billion during the same period of 2015, for a net swing of $160 billion.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*Will Trump winners offset the losers?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*Since the new winners are all cheap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(banks, energy, pharmaceuticals)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the net net could be a rising market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world was looking for a tradable dip to “BUY,”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Last night was a big one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*Finally getting some yield competition from bonds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puzzled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3733800"/>
            <a:ext cx="3666767" cy="274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500-Holding Support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Sideways Move Going into the November Election followed by an upside breakout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11/$220-$223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11/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208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447800"/>
            <a:ext cx="6165637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iShares MSCI Mexico ETF (EWW)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6072454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304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Average-Range Bound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066800"/>
            <a:ext cx="6974457" cy="52806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(IWM)-The Glass Ceiling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11/$125-$128 vertical bear put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1430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2"/>
              </a:rPr>
              <a:t>http://members.madhedgefundtrader.com/category/luncheons/usa/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905000"/>
            <a:ext cx="250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Las Vegas, Nevada</a:t>
            </a:r>
            <a:br>
              <a:rPr lang="en-US" sz="2000" b="1" dirty="0" smtClean="0"/>
            </a:br>
            <a:r>
              <a:rPr lang="en-US" sz="2000" b="1" dirty="0" smtClean="0"/>
              <a:t>November 18</a:t>
            </a:r>
            <a:endParaRPr lang="en-US" sz="2000" b="1" dirty="0"/>
          </a:p>
        </p:txBody>
      </p:sp>
      <p:pic>
        <p:nvPicPr>
          <p:cNvPr id="8" name="Picture 7" descr="Welcome-to-Las-Veg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3048000"/>
            <a:ext cx="365868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01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Your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 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9/$30-$33 vertical bull call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10/$27-$30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shares at $32.91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of the most instantly profitable trades of 2016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9101" y="1371600"/>
            <a:ext cx="654169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Rumor, Sell the News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464245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Earnings Beat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11/$114-$117 vertical bull call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on news plus volatility spike created a perfect high return low risk entry point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Dragging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954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2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the Past 12 months-New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239000" cy="4373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3.55%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+25.22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23.69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216.90%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36.58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Imminent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8th Bottom?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Political Football in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Waiting for a Rate Rise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382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524000"/>
            <a:ext cx="6578600" cy="49809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-Cheap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Euro Boost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Cheap Yen 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)-Up Trend Says Global “RISK ON”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668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5682" y="304800"/>
            <a:ext cx="6413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Aggressive “LONG” Unhedged Position on Clinton Win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2098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27.79%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3895531"/>
              </p:ext>
            </p:extLst>
          </p:nvPr>
        </p:nvGraphicFramePr>
        <p:xfrm>
          <a:off x="685800" y="1600200"/>
          <a:ext cx="3518248" cy="4525961"/>
        </p:xfrm>
        <a:graphic>
          <a:graphicData uri="http://schemas.openxmlformats.org/drawingml/2006/table">
            <a:tbl>
              <a:tblPr/>
              <a:tblGrid>
                <a:gridCol w="2586947"/>
                <a:gridCol w="931301"/>
              </a:tblGrid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(XIV)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5.00%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(FB) 11/$114-$117 call spread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(FXE) 11/$110-$113 put spread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(AMZN) 11/$720-$750 call spread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Positions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endParaRPr lang="en-US" sz="15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Positions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35.00%</a:t>
                      </a:r>
                    </a:p>
                  </a:txBody>
                  <a:tcPr marL="7960" marR="7960" marT="79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93739540"/>
              </p:ext>
            </p:extLst>
          </p:nvPr>
        </p:nvGraphicFramePr>
        <p:xfrm>
          <a:off x="5140325" y="2667000"/>
          <a:ext cx="4003675" cy="412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)-Upside Breakout Coming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Rocket on Election Outcome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*Rising bond rates pouring money into US dollar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*Euro is crushed, thank you very much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*Buy the dollar on any dips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Future Euro is dependent on an EC breakup, or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not,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but sell the rally for now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*Short covering and lower oil prices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a huge yen positive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*British pound bouncing on “Brexit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”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rollback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Parliamentary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vote will kill it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weak_dollar.c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4332194"/>
            <a:ext cx="3200400" cy="21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(UUP) Dollar Hits 8 Month High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192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274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This the Big One?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8/$97-100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99-102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Lows on Weakening Economy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Bombs Away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9/$112-$115 vertical bear put spread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$11/$110-$113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524000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(CYB)-Breakdown at Last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Rally Fails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*Huge energy oversupply continues, with contagos widening, global growth fears take oil down 4% overnight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*Trade war risk with China could dent long term demand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*Inventories rocket to record levels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*All hangs on the OPEC November 30 meeting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*All members ramping up production going into the meeting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chemeClr val="tx1"/>
                </a:solidFill>
              </a:rPr>
              <a:t>*</a:t>
            </a:r>
            <a:r>
              <a:rPr lang="en-US" sz="1600" dirty="0">
                <a:solidFill>
                  <a:schemeClr val="tx1"/>
                </a:solidFill>
              </a:rPr>
              <a:t>Weak energy stocks will be a drag on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the overall stock </a:t>
            </a:r>
            <a:r>
              <a:rPr lang="en-US" sz="1600" dirty="0" smtClean="0">
                <a:solidFill>
                  <a:schemeClr val="tx1"/>
                </a:solidFill>
              </a:rPr>
              <a:t>market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*Baker Hughes rig count adds still rising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*Oil still stuck in $40-$52 range,</a:t>
            </a:r>
            <a:br>
              <a:rPr lang="en-US" sz="1600" dirty="0" smtClean="0"/>
            </a:br>
            <a:r>
              <a:rPr lang="en-US" sz="1600" dirty="0" smtClean="0"/>
              <a:t>but we are now testing the downside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*Natgas collapses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4" name="Picture 3" descr="IMG_1720.JPG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4191000"/>
            <a:ext cx="2701921" cy="245333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6781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23.69%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03612343"/>
              </p:ext>
            </p:extLst>
          </p:nvPr>
        </p:nvGraphicFramePr>
        <p:xfrm>
          <a:off x="609600" y="1371600"/>
          <a:ext cx="8001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53973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Glut Returns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668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430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ividend is Not Enough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warming + reserve valuation = ouch!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-Bumping Against 2016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(COPX)-Upside Breakout Candidate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 Eck Vectors Steel ETF (SLX)-Upside Done!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3726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More Flight to Safety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*Trump gives huge boost to gold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*Cheap oil prices forcing Russia to unload gold, has been one of the biggest buyers over the last two years to sidestep economic sanctions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*Diwali festival knocks Indian buyers out of the market for a week, the world’s largest buyers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*Overnight Euro rates at -.40% and gold at zero gives gold a real positive 0.40% return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is essentially acting as a bond now, as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interest rate differentials are now the largest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price driver, is a rare event in precious metals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*Wait for the for another capitulation day to step in,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gold is the “classic stairs up, elevator down” asset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SCN03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3352800"/>
            <a:ext cx="3069765" cy="30508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+37.18%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03619182"/>
              </p:ext>
            </p:extLst>
          </p:nvPr>
        </p:nvGraphicFramePr>
        <p:xfrm>
          <a:off x="685800" y="1676400"/>
          <a:ext cx="7772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02264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(GLD)-Searching for a Bottom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11/$112-$115 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066800"/>
            <a:ext cx="6908800" cy="52309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-Hints of a Bottom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*Drought</a:t>
            </a:r>
            <a:r>
              <a:rPr lang="en-US" sz="1800" i="0" u="none" strike="noStrike" cap="none" dirty="0" smtClean="0">
                <a:sym typeface="Arial"/>
              </a:rPr>
              <a:t> returns to Texas, Kansas, and Oklahoma, helping prices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*Corn</a:t>
            </a:r>
            <a:r>
              <a:rPr lang="en-US" sz="1800" i="0" u="none" strike="noStrike" cap="none" dirty="0" smtClean="0">
                <a:sym typeface="Arial"/>
              </a:rPr>
              <a:t> charts hinting at medium term bottom, now is attempting a breakout, time to buy?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</a:t>
            </a:r>
            <a:r>
              <a:rPr lang="en-US" sz="1800" dirty="0" smtClean="0"/>
              <a:t>As </a:t>
            </a:r>
            <a:r>
              <a:rPr lang="en-US" sz="1800" i="0" u="none" strike="noStrike" cap="none" dirty="0" smtClean="0">
                <a:sym typeface="Arial"/>
              </a:rPr>
              <a:t>Ag prices are </a:t>
            </a:r>
            <a:r>
              <a:rPr lang="en-US" sz="1800" dirty="0" smtClean="0"/>
              <a:t>primarily weather</a:t>
            </a:r>
            <a:br>
              <a:rPr lang="en-US" sz="1800" dirty="0" smtClean="0"/>
            </a:br>
            <a:r>
              <a:rPr lang="en-US" sz="1800" dirty="0" smtClean="0"/>
              <a:t>driven, they </a:t>
            </a:r>
            <a:r>
              <a:rPr lang="en-US" sz="1800" i="0" u="none" strike="noStrike" cap="none" dirty="0" smtClean="0">
                <a:sym typeface="Arial"/>
              </a:rPr>
              <a:t>usually are totally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uncorrelated with financial assets,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making them a great portfolio hedge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116329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657600"/>
            <a:ext cx="415636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Shall We Buy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416800" cy="56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8182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Bounce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)-Bouncing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Along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-Still Stalling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*Clinton will will keep the real estate market percolating for several more years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New home sales up 3.1% MOM and, signed contracts up 1.5%,  13% YOY, inventories a very short 4.8 months of supply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*Average new home price now $377,000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home ownership bouncing back to 63.5%  from 50 year low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*Alternative online financing sources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starting to have a big impact on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residential real estate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*Millennials ramping up buying make the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homebuilders a huge buy long term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*August Case Shiller -0.0% to 5.1% YOY,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holding steady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10-29 at 2.18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4038600"/>
            <a:ext cx="4126879" cy="236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09-27 at 8.45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15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*Ran small net long for a post election rally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*Would have run a larger more aggressive long, but but the “black swan” risk was present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*Will now try to work out of existing positions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and see which way the wind blowing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*Stand aside and wait until the dust settles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3905958"/>
            <a:ext cx="2106669" cy="26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Yield Play Profit Taking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759754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Victim-But Becoming a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807200" cy="5154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stand aside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sell rallies on government borrowing risk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rallies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on big selloff days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0" i="0" u="none" strike="noStrike" cap="none" baseline="0" smtClean="0">
                <a:latin typeface="Calibri"/>
                <a:ea typeface="Calibri"/>
                <a:cs typeface="Calibri"/>
                <a:sym typeface="Calibri"/>
              </a:rPr>
              <a:t>stand</a:t>
            </a:r>
            <a:r>
              <a:rPr lang="en-US" sz="2200" b="0" i="0" u="none" strike="noStrike" cap="none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  <a:hlinkClick r:id="rId3"/>
              </a:rPr>
              <a:t>http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3"/>
              </a:rPr>
              <a:t>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select the city of your choice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23,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2209800"/>
            <a:ext cx="2438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The Day After the Election</a:t>
            </a:r>
            <a:br>
              <a:rPr lang="en-US" sz="2400" b="1" dirty="0" smtClean="0"/>
            </a:br>
            <a:r>
              <a:rPr lang="en-US" sz="2400" b="1" dirty="0" smtClean="0"/>
              <a:t>Shocker!!!</a:t>
            </a:r>
            <a:endParaRPr lang="en-US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915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*Clinton won the popular vote, but Trump won 277 votes in the Electoral College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*67,000 rural votes in Pennsylvania out of 5.5 million made the difference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*Trumps campaign was so far off the grid that his support couldn’t be measured by Democrats or Republicans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*No one was more surprised by the win than</a:t>
            </a:r>
            <a:br>
              <a:rPr lang="en-US" sz="1800" dirty="0" smtClean="0"/>
            </a:br>
            <a:r>
              <a:rPr lang="en-US" sz="1800" dirty="0" smtClean="0"/>
              <a:t>Donald Trump 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 FBI and Russian hacking were factors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*We only know what Trump said, not what he will do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*No policy details were ever elicited on any matter.</a:t>
            </a:r>
            <a:endParaRPr lang="en-US" sz="1800" dirty="0"/>
          </a:p>
        </p:txBody>
      </p:sp>
      <p:pic>
        <p:nvPicPr>
          <p:cNvPr id="4" name="Picture 3" descr="vote-for-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00" y="4419600"/>
            <a:ext cx="214376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667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16180</TotalTime>
  <Words>618</Words>
  <Application>Microsoft Office PowerPoint</Application>
  <PresentationFormat>On-screen Show (4:3)</PresentationFormat>
  <Paragraphs>141</Paragraphs>
  <Slides>83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The Mad Hedge Fund Trader “Black Swan”</vt:lpstr>
      <vt:lpstr>Slide 1</vt:lpstr>
      <vt:lpstr>MHFT Global Strategy Luncheons Buy tickets at http://members.madhedgefundtrader.com/category/luncheons/usa/ </vt:lpstr>
      <vt:lpstr>Trade Alert Performance Best 2 Weeks of the Past 12 months-New All Time High!!</vt:lpstr>
      <vt:lpstr>Slide 4</vt:lpstr>
      <vt:lpstr>Paid Subscriber Trailing 12 Month Audited Return 23.69%</vt:lpstr>
      <vt:lpstr>Slide 6</vt:lpstr>
      <vt:lpstr> The Method to My Madness </vt:lpstr>
      <vt:lpstr>The Day After the Election Shocker!!!</vt:lpstr>
      <vt:lpstr>How to be Wrong</vt:lpstr>
      <vt:lpstr>TRUMP WINNERS AND LOSERS</vt:lpstr>
      <vt:lpstr>  The Bill Davis View A $1,500 Upgrade for the Mad Day Trader Service </vt:lpstr>
      <vt:lpstr>Short Term Strategy Outlook</vt:lpstr>
      <vt:lpstr>Friday Was the Best Day of the Year to Add Risk Bought the (XIV)-A Short Volatility Bet</vt:lpstr>
      <vt:lpstr>What a Difference a Day Makes! </vt:lpstr>
      <vt:lpstr>The Global Economy-Election Relief</vt:lpstr>
      <vt:lpstr>Weekly Jobless Claims –The Most Important Statistic  +7,000 to 265,000-Lowest since 1973! The Downtrend Lives!-Show Me the Recession!</vt:lpstr>
      <vt:lpstr>Bonds-Swan Dive</vt:lpstr>
      <vt:lpstr>Ten Year Treasury Yield ($TNX) 1.97% Upside Breakout</vt:lpstr>
      <vt:lpstr>Ten Year Treasury ETF (TLT) 1.86% took profits on long 11/$137-$140 vertical bear put spread stopped out of long 11/$127-$130 vertical bull call spread for small loss</vt:lpstr>
      <vt:lpstr>Junk Bonds (HYG) 5.46% Yield A Great Risk Coincident Indicator-”RISK ON” means new highs, buy all dips</vt:lpstr>
      <vt:lpstr>2X Short Treasuries (TBT)-At Last!</vt:lpstr>
      <vt:lpstr>Emerging Market Debt (ELD) 4.65% Yield- </vt:lpstr>
      <vt:lpstr>Municipal Bonds (MUB)-1.25% yield-New High  Mix of AAA, AA, and A rated bonds</vt:lpstr>
      <vt:lpstr>Stocks-Now What?</vt:lpstr>
      <vt:lpstr>S&amp;P 500-Holding Support A Sideways Move Going into the November Election followed by an upside breakout took profits on long 11/$220-$223 put spread stopped out of long 11/$203-$208 call spread</vt:lpstr>
      <vt:lpstr>iShares MSCI Mexico ETF (EWW)</vt:lpstr>
      <vt:lpstr> Dow Average-Range Bound </vt:lpstr>
      <vt:lpstr> Russell 2000 (IWM)-The Glass Ceiling took profits on long 11/$125-$128 vertical bear put spread</vt:lpstr>
      <vt:lpstr>NASDAQ (QQQ)- Here is Your Leader</vt:lpstr>
      <vt:lpstr>(VIX)- </vt:lpstr>
      <vt:lpstr>iPath S&amp;P 500 VIX Short Term Futures ETN (VXX) took profits on long 9/$30-$33 vertical bull call spread took profits on long 10/$27-$30 call spread</vt:lpstr>
      <vt:lpstr>Velocity Shares Daily Inverse VIX Short Term ETN (XIV) took profits on long shares at $32.91  one of the most instantly profitable trades of 2016 </vt:lpstr>
      <vt:lpstr>Apple (AAPL) –Buy the Rumor, Sell the News </vt:lpstr>
      <vt:lpstr>Microsoft (MSFT) Big Earnings Beat </vt:lpstr>
      <vt:lpstr> Facebook (FB)- took profits on long the 11/$114-$117 vertical bull call spread sell on news plus volatility spike created a perfect high return low risk entry point   </vt:lpstr>
      <vt:lpstr>Alphabet (GOOG)-  </vt:lpstr>
      <vt:lpstr>Amazon (AMZN)-  </vt:lpstr>
      <vt:lpstr>Industrials Sector SPDR (XLI)-Dragging (GE), (MMM), (UNP), (UTX), (BA), (HON)</vt:lpstr>
      <vt:lpstr>Transports Sector SPDR (XTN)-Upside Breakout Imminent (ALGT),  (ALK), (JBLU), (LUV), (CHRW), (DAL) </vt:lpstr>
      <vt:lpstr>Health Care Sector SPDR (XLV), (RXL) (JNJ), (PFE), (MRK), (GILD), (ACT), (AMGN) November 8th Bottom?</vt:lpstr>
      <vt:lpstr>Biotech iShares (IBB)-A Political Football in 2016 Own for 2017  </vt:lpstr>
      <vt:lpstr>Financial Select SPDR (XLF)-Waiting for a Rate Rise (BLK/B), (WFC), (JPM), (BAC), (C), (GS) </vt:lpstr>
      <vt:lpstr>KRE Regional Bank ETF (KRE)-   </vt:lpstr>
      <vt:lpstr>Palo Alto Networks (PANW)- Hacking Isn’t Going Away</vt:lpstr>
      <vt:lpstr>Consumer Discretionary SPDR (XLY) (DIS), (AMZN), (HD), (CMCSA), (MCD), (SBUX) A Major Leader of the Rally</vt:lpstr>
      <vt:lpstr>Europe Hedged Equity (HEDJ)-Cheap Euro Boost </vt:lpstr>
      <vt:lpstr>Japan (DXJ)-Cheap Yen Breakout </vt:lpstr>
      <vt:lpstr> China ($SSEC)-Up Trend Says Global “RISK ON” </vt:lpstr>
      <vt:lpstr> Emerging Markets (EEM)-Upside Breakout Coming </vt:lpstr>
      <vt:lpstr>Foreign Currencies-Dollar Rocket on Election Outcome</vt:lpstr>
      <vt:lpstr>(UUP) Dollar Hits 8 Month High</vt:lpstr>
      <vt:lpstr>Japanese Yen (FXY)-Is This the Big One? took profits on long the 8/$97-100 put spread took profits on long the 9/$99-102 put spread </vt:lpstr>
      <vt:lpstr>British Pound (FXB)-New Lows on Weakening Economy   </vt:lpstr>
      <vt:lpstr>   Euro ($XEU), (FXE), (EUO)- Bombs Away took profits on long the 9/$112-$115 vertical bear put spread long $11/$110-$113 vertical bear put spread </vt:lpstr>
      <vt:lpstr>Canadian Dollar (FXC)-   </vt:lpstr>
      <vt:lpstr>Emerging Market Currencies (CEW)   </vt:lpstr>
      <vt:lpstr>Chinese Yuan- (CYB)-Breakdown at Last</vt:lpstr>
      <vt:lpstr>Energy-The Rally Fails</vt:lpstr>
      <vt:lpstr>Oil-The Glut Returns</vt:lpstr>
      <vt:lpstr> United States Oil Fund (USO) took profits on long the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(XOM)-Dividend is Not Enough global warming + reserve valuation = ouch!</vt:lpstr>
      <vt:lpstr>Occidental Petroleum (OXY)-  </vt:lpstr>
      <vt:lpstr>Natural Gas (UNG)-Bumping Against 2016 Highs</vt:lpstr>
      <vt:lpstr> Copper (COPX)-Upside Breakout Candidate</vt:lpstr>
      <vt:lpstr> Van Eck Vectors Steel ETF (SLX)-Upside Done!</vt:lpstr>
      <vt:lpstr>Precious Metals-No More Flight to Safety</vt:lpstr>
      <vt:lpstr>Gold (GLD)-Searching for a Bottom took profits on long 11/$112-$115 vertical bull call spread </vt:lpstr>
      <vt:lpstr>Market Vectors Gold Miners ETF- (GDX) </vt:lpstr>
      <vt:lpstr>Silver (SLV)-</vt:lpstr>
      <vt:lpstr>Silver Miners (SIL)-</vt:lpstr>
      <vt:lpstr>Agriculture-Hints of a Bottom</vt:lpstr>
      <vt:lpstr>(CORN) – Shall We Buy?</vt:lpstr>
      <vt:lpstr>(WEAT)-No Bounce</vt:lpstr>
      <vt:lpstr>(SOYB)-Bouncing Along the Bottom</vt:lpstr>
      <vt:lpstr>Real Estate-Still Stalling</vt:lpstr>
      <vt:lpstr>April S&amp;P 500/Case–Shiller Home Price Index +5.0% YOY, Portland, Seattle, Denver leaders</vt:lpstr>
      <vt:lpstr>General Growth Properties (GGP) Yield Play Profit Taking</vt:lpstr>
      <vt:lpstr>US Home Construction Index (ITB) (DHI), (LEN), (PHM), (TOL), (NVR)  Another Rising Rate Victim-But Becoming a favorite Sector to Buy </vt:lpstr>
      <vt:lpstr>Trade Sheet So What Do We Do About All This?</vt:lpstr>
      <vt:lpstr>  To buy lunch tickets, please click http://members.madhedgefundtrader.com/category/luncheons/usa/  and select the city of your choice    Next Strategy Webinar  12:00 EST Wednesday, November 23,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3392</cp:revision>
  <cp:lastPrinted>2015-11-22T19:21:27Z</cp:lastPrinted>
  <dcterms:created xsi:type="dcterms:W3CDTF">2015-02-05T17:12:57Z</dcterms:created>
  <dcterms:modified xsi:type="dcterms:W3CDTF">2016-11-09T19:37:01Z</dcterms:modified>
</cp:coreProperties>
</file>