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0" r:id="rId23"/>
    <p:sldId id="278"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5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399" autoAdjust="0"/>
  </p:normalViewPr>
  <p:slideViewPr>
    <p:cSldViewPr>
      <p:cViewPr varScale="1">
        <p:scale>
          <a:sx n="72" d="100"/>
          <a:sy n="72" d="100"/>
        </p:scale>
        <p:origin x="111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D26555-91A5-44A0-B104-A2EEE5B985E2}" type="datetimeFigureOut">
              <a:rPr lang="en-US" smtClean="0"/>
              <a:pPr/>
              <a:t>8/23/2017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E94F4-AA9D-484B-B27F-CE0FFFD166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9E94F4-AA9D-484B-B27F-CE0FFFD166B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AE69FB-E9DF-4341-AC44-54B6C8BA672D}" type="datetimeFigureOut">
              <a:rPr lang="en-US" smtClean="0"/>
              <a:pPr/>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AE69FB-E9DF-4341-AC44-54B6C8BA672D}" type="datetimeFigureOut">
              <a:rPr lang="en-US" smtClean="0"/>
              <a:pPr/>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AE69FB-E9DF-4341-AC44-54B6C8BA672D}" type="datetimeFigureOut">
              <a:rPr lang="en-US" smtClean="0"/>
              <a:pPr/>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AE69FB-E9DF-4341-AC44-54B6C8BA672D}" type="datetimeFigureOut">
              <a:rPr lang="en-US" smtClean="0"/>
              <a:pPr/>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AE69FB-E9DF-4341-AC44-54B6C8BA672D}" type="datetimeFigureOut">
              <a:rPr lang="en-US" smtClean="0"/>
              <a:pPr/>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AE69FB-E9DF-4341-AC44-54B6C8BA672D}" type="datetimeFigureOut">
              <a:rPr lang="en-US" smtClean="0"/>
              <a:pPr/>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AE69FB-E9DF-4341-AC44-54B6C8BA672D}" type="datetimeFigureOut">
              <a:rPr lang="en-US" smtClean="0"/>
              <a:pPr/>
              <a:t>8/23/2017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AE69FB-E9DF-4341-AC44-54B6C8BA672D}" type="datetimeFigureOut">
              <a:rPr lang="en-US" smtClean="0"/>
              <a:pPr/>
              <a:t>8/23/2017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E69FB-E9DF-4341-AC44-54B6C8BA672D}" type="datetimeFigureOut">
              <a:rPr lang="en-US" smtClean="0"/>
              <a:pPr/>
              <a:t>8/23/2017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AE69FB-E9DF-4341-AC44-54B6C8BA672D}" type="datetimeFigureOut">
              <a:rPr lang="en-US" smtClean="0"/>
              <a:pPr/>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AE69FB-E9DF-4341-AC44-54B6C8BA672D}" type="datetimeFigureOut">
              <a:rPr lang="en-US" smtClean="0"/>
              <a:pPr/>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E69FB-E9DF-4341-AC44-54B6C8BA672D}" type="datetimeFigureOut">
              <a:rPr lang="en-US" smtClean="0"/>
              <a:pPr/>
              <a:t>8/23/2017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8C2A0-44FB-46CE-9893-B120513485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276600"/>
          </a:xfrm>
        </p:spPr>
        <p:txBody>
          <a:bodyPr/>
          <a:lstStyle/>
          <a:p>
            <a:endParaRPr lang="en-US" dirty="0"/>
          </a:p>
        </p:txBody>
      </p:sp>
      <p:sp>
        <p:nvSpPr>
          <p:cNvPr id="3" name="Subtitle 2"/>
          <p:cNvSpPr>
            <a:spLocks noGrp="1"/>
          </p:cNvSpPr>
          <p:nvPr>
            <p:ph type="subTitle" idx="1"/>
          </p:nvPr>
        </p:nvSpPr>
        <p:spPr>
          <a:xfrm>
            <a:off x="381000" y="3657600"/>
            <a:ext cx="8229600" cy="2819400"/>
          </a:xfrm>
        </p:spPr>
        <p:txBody>
          <a:bodyPr/>
          <a:lstStyle/>
          <a:p>
            <a:r>
              <a:rPr lang="en-US" b="1" dirty="0">
                <a:solidFill>
                  <a:schemeClr val="accent1">
                    <a:lumMod val="75000"/>
                  </a:schemeClr>
                </a:solidFill>
              </a:rPr>
              <a:t>Mad Day Trader</a:t>
            </a:r>
          </a:p>
          <a:p>
            <a:r>
              <a:rPr lang="en-US" b="1" dirty="0">
                <a:solidFill>
                  <a:schemeClr val="accent1">
                    <a:lumMod val="75000"/>
                  </a:schemeClr>
                </a:solidFill>
              </a:rPr>
              <a:t>Bill Davis</a:t>
            </a:r>
          </a:p>
          <a:p>
            <a:r>
              <a:rPr lang="en-US" b="1" dirty="0">
                <a:solidFill>
                  <a:schemeClr val="accent1">
                    <a:lumMod val="75000"/>
                  </a:schemeClr>
                </a:solidFill>
              </a:rPr>
              <a:t>Webinar – August 23, 2017</a:t>
            </a:r>
          </a:p>
        </p:txBody>
      </p:sp>
      <p:pic>
        <p:nvPicPr>
          <p:cNvPr id="1026" name="Picture 2" descr="C:\Users\Barry\Documents\Mad Day\3d-logo-official.png"/>
          <p:cNvPicPr>
            <a:picLocks noChangeAspect="1" noChangeArrowheads="1"/>
          </p:cNvPicPr>
          <p:nvPr/>
        </p:nvPicPr>
        <p:blipFill>
          <a:blip r:embed="rId3" cstate="print"/>
          <a:srcRect/>
          <a:stretch>
            <a:fillRect/>
          </a:stretch>
        </p:blipFill>
        <p:spPr bwMode="auto">
          <a:xfrm>
            <a:off x="235802" y="228601"/>
            <a:ext cx="8679598" cy="25145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3288E6-1B3B-4F49-818E-E88A0D9AC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425260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B8946E-C626-43A6-B9EF-033083AB4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690828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F04E-882E-4EDB-9010-3A1988C7AF12}"/>
              </a:ext>
            </a:extLst>
          </p:cNvPr>
          <p:cNvSpPr>
            <a:spLocks noGrp="1"/>
          </p:cNvSpPr>
          <p:nvPr>
            <p:ph type="title"/>
          </p:nvPr>
        </p:nvSpPr>
        <p:spPr>
          <a:xfrm>
            <a:off x="457200" y="274638"/>
            <a:ext cx="8229600" cy="6507162"/>
          </a:xfrm>
        </p:spPr>
        <p:txBody>
          <a:bodyPr/>
          <a:lstStyle/>
          <a:p>
            <a:r>
              <a:rPr lang="en-US" dirty="0"/>
              <a:t>Short Term</a:t>
            </a:r>
          </a:p>
        </p:txBody>
      </p:sp>
    </p:spTree>
    <p:extLst>
      <p:ext uri="{BB962C8B-B14F-4D97-AF65-F5344CB8AC3E}">
        <p14:creationId xmlns:p14="http://schemas.microsoft.com/office/powerpoint/2010/main" val="1320583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C8DF0-D3DE-4DDF-B54B-9ABA593D5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67799" cy="6858000"/>
          </a:xfrm>
          <a:prstGeom prst="rect">
            <a:avLst/>
          </a:prstGeom>
        </p:spPr>
      </p:pic>
    </p:spTree>
    <p:extLst>
      <p:ext uri="{BB962C8B-B14F-4D97-AF65-F5344CB8AC3E}">
        <p14:creationId xmlns:p14="http://schemas.microsoft.com/office/powerpoint/2010/main" val="4223242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735FF7-D78A-494B-AFD8-C336C5F83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845430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F11B37-68B8-4CE3-A5F2-F76BDBEFF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693690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7FFEF5-95D8-4808-9891-A7E8763A7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394819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9905D-F439-49B9-A22B-10E29A21D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05600"/>
          </a:xfrm>
          <a:prstGeom prst="rect">
            <a:avLst/>
          </a:prstGeom>
        </p:spPr>
      </p:pic>
    </p:spTree>
    <p:extLst>
      <p:ext uri="{BB962C8B-B14F-4D97-AF65-F5344CB8AC3E}">
        <p14:creationId xmlns:p14="http://schemas.microsoft.com/office/powerpoint/2010/main" val="2201458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46AAA8-F625-481E-A9E6-0507209B1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81800"/>
          </a:xfrm>
          <a:prstGeom prst="rect">
            <a:avLst/>
          </a:prstGeom>
        </p:spPr>
      </p:pic>
    </p:spTree>
    <p:extLst>
      <p:ext uri="{BB962C8B-B14F-4D97-AF65-F5344CB8AC3E}">
        <p14:creationId xmlns:p14="http://schemas.microsoft.com/office/powerpoint/2010/main" val="3501976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D98ADF-A5EE-424D-8530-5DEFC8E7F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063029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54762"/>
          </a:xfrm>
        </p:spPr>
        <p:txBody>
          <a:bodyPr/>
          <a:lstStyle/>
          <a:p>
            <a:r>
              <a:rPr lang="en-US" dirty="0"/>
              <a:t>Long Term</a:t>
            </a:r>
          </a:p>
        </p:txBody>
      </p:sp>
    </p:spTree>
    <p:extLst>
      <p:ext uri="{BB962C8B-B14F-4D97-AF65-F5344CB8AC3E}">
        <p14:creationId xmlns:p14="http://schemas.microsoft.com/office/powerpoint/2010/main" val="1342419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70A3DE-D3C4-436C-863A-66504DA99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81514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90DD28-97AC-4D65-9296-25C18C4DB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066928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859199-B464-4119-97C2-4774D8249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9073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BE5213-FC74-446B-B6E9-EB757076B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6362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EA562-EB77-4907-BEFE-E18B05D5C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3999" cy="7010400"/>
          </a:xfrm>
          <a:prstGeom prst="rect">
            <a:avLst/>
          </a:prstGeom>
        </p:spPr>
      </p:pic>
    </p:spTree>
    <p:extLst>
      <p:ext uri="{BB962C8B-B14F-4D97-AF65-F5344CB8AC3E}">
        <p14:creationId xmlns:p14="http://schemas.microsoft.com/office/powerpoint/2010/main" val="406201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66B035-AD15-48C3-B150-AB11306C9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934200"/>
          </a:xfrm>
          <a:prstGeom prst="rect">
            <a:avLst/>
          </a:prstGeom>
        </p:spPr>
      </p:pic>
    </p:spTree>
    <p:extLst>
      <p:ext uri="{BB962C8B-B14F-4D97-AF65-F5344CB8AC3E}">
        <p14:creationId xmlns:p14="http://schemas.microsoft.com/office/powerpoint/2010/main" val="3400869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6039DB-BC39-4271-87FD-4985316C8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096859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9AC3FA-A292-4940-ADD2-4669DC006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196941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883C9B-AC9B-40BA-A812-3D9184F10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3999" cy="6781800"/>
          </a:xfrm>
          <a:prstGeom prst="rect">
            <a:avLst/>
          </a:prstGeom>
        </p:spPr>
      </p:pic>
    </p:spTree>
    <p:extLst>
      <p:ext uri="{BB962C8B-B14F-4D97-AF65-F5344CB8AC3E}">
        <p14:creationId xmlns:p14="http://schemas.microsoft.com/office/powerpoint/2010/main" val="2199376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4834F9-4576-4DA8-A44E-9B305A15C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3999" cy="6934200"/>
          </a:xfrm>
          <a:prstGeom prst="rect">
            <a:avLst/>
          </a:prstGeom>
        </p:spPr>
      </p:pic>
    </p:spTree>
    <p:extLst>
      <p:ext uri="{BB962C8B-B14F-4D97-AF65-F5344CB8AC3E}">
        <p14:creationId xmlns:p14="http://schemas.microsoft.com/office/powerpoint/2010/main" val="1349740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B4DDF2-472C-47CC-A044-63FFC75D7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56682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F41F-33FF-4BA2-A24B-6618C88E444B}"/>
              </a:ext>
            </a:extLst>
          </p:cNvPr>
          <p:cNvSpPr>
            <a:spLocks noGrp="1"/>
          </p:cNvSpPr>
          <p:nvPr>
            <p:ph type="title"/>
          </p:nvPr>
        </p:nvSpPr>
        <p:spPr>
          <a:xfrm>
            <a:off x="457200" y="274638"/>
            <a:ext cx="8229600" cy="6430962"/>
          </a:xfrm>
        </p:spPr>
        <p:txBody>
          <a:bodyPr/>
          <a:lstStyle/>
          <a:p>
            <a:r>
              <a:rPr lang="en-US" dirty="0"/>
              <a:t>“I was wondering if you could share your criteria for coming up with your list of 'bullish' and 'bearish' stocks on your watch list in your daily email? I was hoping to recreate it on the </a:t>
            </a:r>
            <a:r>
              <a:rPr lang="en-US" dirty="0" err="1"/>
              <a:t>Finviz</a:t>
            </a:r>
            <a:r>
              <a:rPr lang="en-US" dirty="0"/>
              <a:t> screener:</a:t>
            </a:r>
            <a:br>
              <a:rPr lang="en-US" dirty="0"/>
            </a:br>
            <a:br>
              <a:rPr lang="en-US" dirty="0"/>
            </a:br>
            <a:r>
              <a:rPr lang="en-US" dirty="0"/>
              <a:t>https://finviz.com/screener.ashx”</a:t>
            </a:r>
          </a:p>
        </p:txBody>
      </p:sp>
    </p:spTree>
    <p:extLst>
      <p:ext uri="{BB962C8B-B14F-4D97-AF65-F5344CB8AC3E}">
        <p14:creationId xmlns:p14="http://schemas.microsoft.com/office/powerpoint/2010/main" val="1679956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2C385-0131-40EF-97D3-B84A7D9C1A03}"/>
              </a:ext>
            </a:extLst>
          </p:cNvPr>
          <p:cNvSpPr>
            <a:spLocks noGrp="1"/>
          </p:cNvSpPr>
          <p:nvPr>
            <p:ph type="title"/>
          </p:nvPr>
        </p:nvSpPr>
        <p:spPr>
          <a:xfrm>
            <a:off x="457200" y="274638"/>
            <a:ext cx="8229600" cy="6507162"/>
          </a:xfrm>
        </p:spPr>
        <p:txBody>
          <a:bodyPr/>
          <a:lstStyle/>
          <a:p>
            <a:r>
              <a:rPr lang="en-US" dirty="0"/>
              <a:t>The Bullish / Bearish stocks are</a:t>
            </a:r>
            <a:br>
              <a:rPr lang="en-US" dirty="0"/>
            </a:br>
            <a:r>
              <a:rPr lang="en-US" dirty="0"/>
              <a:t>based on a technical condition.</a:t>
            </a:r>
            <a:br>
              <a:rPr lang="en-US" dirty="0"/>
            </a:br>
            <a:r>
              <a:rPr lang="en-US" dirty="0"/>
              <a:t>They are stocks where ALL timeframes are trending in</a:t>
            </a:r>
            <a:br>
              <a:rPr lang="en-US" dirty="0"/>
            </a:br>
            <a:r>
              <a:rPr lang="en-US" dirty="0"/>
              <a:t>the same direction.</a:t>
            </a:r>
          </a:p>
        </p:txBody>
      </p:sp>
    </p:spTree>
    <p:extLst>
      <p:ext uri="{BB962C8B-B14F-4D97-AF65-F5344CB8AC3E}">
        <p14:creationId xmlns:p14="http://schemas.microsoft.com/office/powerpoint/2010/main" val="1710715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9AC3-6A65-4462-A666-03927558FFB4}"/>
              </a:ext>
            </a:extLst>
          </p:cNvPr>
          <p:cNvSpPr>
            <a:spLocks noGrp="1"/>
          </p:cNvSpPr>
          <p:nvPr>
            <p:ph type="title"/>
          </p:nvPr>
        </p:nvSpPr>
        <p:spPr>
          <a:xfrm>
            <a:off x="0" y="0"/>
            <a:ext cx="9144000" cy="6858000"/>
          </a:xfrm>
        </p:spPr>
        <p:txBody>
          <a:bodyPr/>
          <a:lstStyle/>
          <a:p>
            <a:r>
              <a:rPr lang="en-US" dirty="0"/>
              <a:t>For the Bullish Stocks, it means</a:t>
            </a:r>
            <a:br>
              <a:rPr lang="en-US" dirty="0"/>
            </a:br>
            <a:r>
              <a:rPr lang="en-US" dirty="0"/>
              <a:t>the Daily, 60 min, 30 min and </a:t>
            </a:r>
            <a:br>
              <a:rPr lang="en-US" dirty="0"/>
            </a:br>
            <a:r>
              <a:rPr lang="en-US" dirty="0"/>
              <a:t>10 min charts are all bullish.</a:t>
            </a:r>
            <a:br>
              <a:rPr lang="en-US" dirty="0"/>
            </a:br>
            <a:r>
              <a:rPr lang="en-US" dirty="0"/>
              <a:t>Bullish is defined by the 200 ema above the 253 day simple avg.</a:t>
            </a:r>
            <a:br>
              <a:rPr lang="en-US" dirty="0"/>
            </a:br>
            <a:br>
              <a:rPr lang="en-US" dirty="0"/>
            </a:br>
            <a:r>
              <a:rPr lang="en-US" dirty="0"/>
              <a:t>Opposite for bearish.</a:t>
            </a:r>
          </a:p>
        </p:txBody>
      </p:sp>
    </p:spTree>
    <p:extLst>
      <p:ext uri="{BB962C8B-B14F-4D97-AF65-F5344CB8AC3E}">
        <p14:creationId xmlns:p14="http://schemas.microsoft.com/office/powerpoint/2010/main" val="3356507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C16B-B713-465D-80E1-EEB7EE99DBD9}"/>
              </a:ext>
            </a:extLst>
          </p:cNvPr>
          <p:cNvSpPr>
            <a:spLocks noGrp="1"/>
          </p:cNvSpPr>
          <p:nvPr>
            <p:ph type="title"/>
          </p:nvPr>
        </p:nvSpPr>
        <p:spPr>
          <a:xfrm>
            <a:off x="76200" y="0"/>
            <a:ext cx="8991600" cy="6705600"/>
          </a:xfrm>
        </p:spPr>
        <p:txBody>
          <a:bodyPr/>
          <a:lstStyle/>
          <a:p>
            <a:r>
              <a:rPr lang="en-US" dirty="0"/>
              <a:t>Let’s look at some recent</a:t>
            </a:r>
            <a:br>
              <a:rPr lang="en-US" dirty="0"/>
            </a:br>
            <a:r>
              <a:rPr lang="en-US" dirty="0"/>
              <a:t>examples as to how you could</a:t>
            </a:r>
            <a:br>
              <a:rPr lang="en-US" dirty="0"/>
            </a:br>
            <a:r>
              <a:rPr lang="en-US" dirty="0"/>
              <a:t>trade them.</a:t>
            </a:r>
            <a:br>
              <a:rPr lang="en-US" dirty="0"/>
            </a:br>
            <a:br>
              <a:rPr lang="en-US" dirty="0"/>
            </a:br>
            <a:r>
              <a:rPr lang="en-US" dirty="0"/>
              <a:t>From 8/11/17 Update –</a:t>
            </a:r>
            <a:br>
              <a:rPr lang="en-US" dirty="0"/>
            </a:br>
            <a:r>
              <a:rPr lang="en-US" dirty="0"/>
              <a:t>RTN</a:t>
            </a:r>
          </a:p>
        </p:txBody>
      </p:sp>
    </p:spTree>
    <p:extLst>
      <p:ext uri="{BB962C8B-B14F-4D97-AF65-F5344CB8AC3E}">
        <p14:creationId xmlns:p14="http://schemas.microsoft.com/office/powerpoint/2010/main" val="2321706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F570F2-D959-4A67-8AEC-341A5851D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337559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2DA98F-D372-43F1-B5F6-C3EA67D2B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67799" cy="6781800"/>
          </a:xfrm>
          <a:prstGeom prst="rect">
            <a:avLst/>
          </a:prstGeom>
        </p:spPr>
      </p:pic>
    </p:spTree>
    <p:extLst>
      <p:ext uri="{BB962C8B-B14F-4D97-AF65-F5344CB8AC3E}">
        <p14:creationId xmlns:p14="http://schemas.microsoft.com/office/powerpoint/2010/main" val="644969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C4CD1B-A879-4D38-B70E-4D34ECBD8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7451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580B-397C-427D-B0F8-667879D8B1DA}"/>
              </a:ext>
            </a:extLst>
          </p:cNvPr>
          <p:cNvSpPr>
            <a:spLocks noGrp="1"/>
          </p:cNvSpPr>
          <p:nvPr>
            <p:ph type="title"/>
          </p:nvPr>
        </p:nvSpPr>
        <p:spPr>
          <a:xfrm>
            <a:off x="457200" y="274638"/>
            <a:ext cx="8229600" cy="6430962"/>
          </a:xfrm>
        </p:spPr>
        <p:txBody>
          <a:bodyPr/>
          <a:lstStyle/>
          <a:p>
            <a:r>
              <a:rPr lang="en-US" dirty="0"/>
              <a:t>Here is an example</a:t>
            </a:r>
            <a:br>
              <a:rPr lang="en-US" dirty="0"/>
            </a:br>
            <a:r>
              <a:rPr lang="en-US" dirty="0"/>
              <a:t>from 8/21 –</a:t>
            </a:r>
            <a:br>
              <a:rPr lang="en-US" dirty="0"/>
            </a:br>
            <a:r>
              <a:rPr lang="en-US" dirty="0"/>
              <a:t>ADBE</a:t>
            </a:r>
          </a:p>
        </p:txBody>
      </p:sp>
    </p:spTree>
    <p:extLst>
      <p:ext uri="{BB962C8B-B14F-4D97-AF65-F5344CB8AC3E}">
        <p14:creationId xmlns:p14="http://schemas.microsoft.com/office/powerpoint/2010/main" val="520505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276CBE-F119-4628-8C8E-5AE9287E2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516562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84E530-55DA-4821-923D-E2893AE2C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424962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353B4F-31A8-421B-B30E-83905C4BE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81800"/>
          </a:xfrm>
          <a:prstGeom prst="rect">
            <a:avLst/>
          </a:prstGeom>
        </p:spPr>
      </p:pic>
    </p:spTree>
    <p:extLst>
      <p:ext uri="{BB962C8B-B14F-4D97-AF65-F5344CB8AC3E}">
        <p14:creationId xmlns:p14="http://schemas.microsoft.com/office/powerpoint/2010/main" val="1662326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287EA1-6E5B-4F5F-A981-481B67571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497676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430962"/>
          </a:xfrm>
        </p:spPr>
        <p:txBody>
          <a:bodyPr/>
          <a:lstStyle/>
          <a:p>
            <a:r>
              <a:rPr lang="en-US" dirty="0">
                <a:solidFill>
                  <a:schemeClr val="tx2">
                    <a:lumMod val="60000"/>
                    <a:lumOff val="40000"/>
                  </a:schemeClr>
                </a:solidFill>
              </a:rPr>
              <a:t>Thanks for watching!</a:t>
            </a:r>
            <a:br>
              <a:rPr lang="en-US" dirty="0">
                <a:solidFill>
                  <a:srgbClr val="002060"/>
                </a:solidFill>
              </a:rPr>
            </a:br>
            <a:br>
              <a:rPr lang="en-US" dirty="0">
                <a:solidFill>
                  <a:srgbClr val="002060"/>
                </a:solidFill>
              </a:rPr>
            </a:br>
            <a:r>
              <a:rPr lang="en-US" dirty="0">
                <a:solidFill>
                  <a:srgbClr val="002060"/>
                </a:solidFill>
              </a:rPr>
              <a:t>Bill Davis</a:t>
            </a:r>
            <a:br>
              <a:rPr lang="en-US" dirty="0">
                <a:solidFill>
                  <a:srgbClr val="002060"/>
                </a:solidFill>
              </a:rPr>
            </a:br>
            <a:r>
              <a:rPr lang="en-US" dirty="0">
                <a:solidFill>
                  <a:srgbClr val="002060"/>
                </a:solidFill>
              </a:rPr>
              <a:t>Mad Day Trader</a:t>
            </a:r>
            <a:br>
              <a:rPr lang="en-US" dirty="0">
                <a:solidFill>
                  <a:srgbClr val="002060"/>
                </a:solidFill>
              </a:rPr>
            </a:br>
            <a:r>
              <a:rPr lang="en-US" dirty="0">
                <a:solidFill>
                  <a:srgbClr val="002060"/>
                </a:solidFill>
              </a:rPr>
              <a:t>August 23, 2017</a:t>
            </a:r>
            <a:br>
              <a:rPr lang="en-US" dirty="0">
                <a:solidFill>
                  <a:srgbClr val="002060"/>
                </a:solidFill>
              </a:rPr>
            </a:br>
            <a:r>
              <a:rPr lang="en-US" dirty="0">
                <a:solidFill>
                  <a:srgbClr val="002060"/>
                </a:solidFill>
              </a:rPr>
              <a:t> </a:t>
            </a:r>
            <a:r>
              <a:rPr lang="en-US" dirty="0">
                <a:solidFill>
                  <a:schemeClr val="tx2">
                    <a:lumMod val="60000"/>
                    <a:lumOff val="40000"/>
                  </a:schemeClr>
                </a:solidFill>
              </a:rPr>
              <a:t>davismdt@gmail.com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F675DB-8CC8-4C68-AABD-2187CCA07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75023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EBA5B9-A162-4D5B-92F8-4164C02EE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620959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8EAC46-4C5C-4B82-8A04-953839DC5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326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D6535D-FC43-427A-9801-0612EBF9F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494372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ECC6FD-C83D-4582-90D1-FF5A50F59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069759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85</Words>
  <Application>Microsoft Office PowerPoint</Application>
  <PresentationFormat>On-screen Show (4:3)</PresentationFormat>
  <Paragraphs>12</Paragraphs>
  <Slides>41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PowerPoint Presentation</vt:lpstr>
      <vt:lpstr>Long Term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Short Term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was wondering if you could share your criteria for coming up with your list of 'bullish' and 'bearish' stocks on your watch list in your daily email? I was hoping to recreate it on the Finviz screener:  https://finviz.com/screener.ashx”</vt:lpstr>
      <vt:lpstr>The Bullish / Bearish stocks are based on a technical condition. They are stocks where ALL timeframes are trending in the same direction.</vt:lpstr>
      <vt:lpstr>For the Bullish Stocks, it means the Daily, 60 min, 30 min and  10 min charts are all bullish. Bullish is defined by the 200 ema above the 253 day simple avg.  Opposite for bearish.</vt:lpstr>
      <vt:lpstr>Let’s look at some recent examples as to how you could trade them.  From 8/11/17 Update – RTN</vt:lpstr>
      <vt:lpstr>PowerPoint Presentation</vt:lpstr>
      <vt:lpstr>PowerPoint Presentation</vt:lpstr>
      <vt:lpstr>PowerPoint Presentation</vt:lpstr>
      <vt:lpstr>Here is an example from 8/21 – ADBE</vt:lpstr>
      <vt:lpstr>PowerPoint Presentation</vt:lpstr>
      <vt:lpstr>PowerPoint Presentation</vt:lpstr>
      <vt:lpstr>PowerPoint Presentation</vt:lpstr>
      <vt:lpstr>Thanks for watching!  Bill Davis Mad Day Trader August 23, 2017  davismdt@gmail.com</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dc:creator>
  <cp:lastModifiedBy>Barry Boswell</cp:lastModifiedBy>
  <cp:revision>44</cp:revision>
  <dcterms:created xsi:type="dcterms:W3CDTF">2015-06-16T15:14:51Z</dcterms:created>
  <dcterms:modified xsi:type="dcterms:W3CDTF">2017-08-23T16:49:11Z</dcterms:modified>
</cp:coreProperties>
</file>