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7" r:id="rId30"/>
    <p:sldId id="288" r:id="rId31"/>
    <p:sldId id="289" r:id="rId32"/>
    <p:sldId id="290" r:id="rId33"/>
    <p:sldId id="25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99" autoAdjust="0"/>
  </p:normalViewPr>
  <p:slideViewPr>
    <p:cSldViewPr>
      <p:cViewPr varScale="1">
        <p:scale>
          <a:sx n="67" d="100"/>
          <a:sy n="67" d="100"/>
        </p:scale>
        <p:origin x="125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6555-91A5-44A0-B104-A2EEE5B985E2}" type="datetimeFigureOut">
              <a:rPr lang="en-US" smtClean="0"/>
              <a:pPr/>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E94F4-AA9D-484B-B27F-CE0FFFD166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94F4-AA9D-484B-B27F-CE0FFFD166B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69FB-E9DF-4341-AC44-54B6C8BA672D}" type="datetimeFigureOut">
              <a:rPr lang="en-US" smtClean="0"/>
              <a:pPr/>
              <a:t>10/18/2017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C2A0-44FB-46CE-9893-B120513485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76600"/>
          </a:xfrm>
        </p:spPr>
        <p:txBody>
          <a:bodyPr/>
          <a:lstStyle/>
          <a:p>
            <a:endParaRPr lang="en-US" dirty="0"/>
          </a:p>
        </p:txBody>
      </p:sp>
      <p:sp>
        <p:nvSpPr>
          <p:cNvPr id="3" name="Subtitle 2"/>
          <p:cNvSpPr>
            <a:spLocks noGrp="1"/>
          </p:cNvSpPr>
          <p:nvPr>
            <p:ph type="subTitle" idx="1"/>
          </p:nvPr>
        </p:nvSpPr>
        <p:spPr>
          <a:xfrm>
            <a:off x="381000" y="3657600"/>
            <a:ext cx="8229600" cy="2819400"/>
          </a:xfrm>
        </p:spPr>
        <p:txBody>
          <a:bodyPr/>
          <a:lstStyle/>
          <a:p>
            <a:r>
              <a:rPr lang="en-US" b="1" dirty="0">
                <a:solidFill>
                  <a:schemeClr val="accent1">
                    <a:lumMod val="75000"/>
                  </a:schemeClr>
                </a:solidFill>
              </a:rPr>
              <a:t>Mad Day Trader</a:t>
            </a:r>
          </a:p>
          <a:p>
            <a:r>
              <a:rPr lang="en-US" b="1" dirty="0">
                <a:solidFill>
                  <a:schemeClr val="accent1">
                    <a:lumMod val="75000"/>
                  </a:schemeClr>
                </a:solidFill>
              </a:rPr>
              <a:t>Bill Davis</a:t>
            </a:r>
          </a:p>
          <a:p>
            <a:r>
              <a:rPr lang="en-US" b="1" dirty="0">
                <a:solidFill>
                  <a:schemeClr val="accent1">
                    <a:lumMod val="75000"/>
                  </a:schemeClr>
                </a:solidFill>
              </a:rPr>
              <a:t>Webinar – October 18, 2017</a:t>
            </a:r>
          </a:p>
        </p:txBody>
      </p:sp>
      <p:pic>
        <p:nvPicPr>
          <p:cNvPr id="1026" name="Picture 2" descr="C:\Users\Barry\Documents\Mad Day\3d-logo-official.png"/>
          <p:cNvPicPr>
            <a:picLocks noChangeAspect="1" noChangeArrowheads="1"/>
          </p:cNvPicPr>
          <p:nvPr/>
        </p:nvPicPr>
        <p:blipFill>
          <a:blip r:embed="rId3" cstate="print"/>
          <a:srcRect/>
          <a:stretch>
            <a:fillRect/>
          </a:stretch>
        </p:blipFill>
        <p:spPr bwMode="auto">
          <a:xfrm>
            <a:off x="235802" y="228601"/>
            <a:ext cx="8679598" cy="25145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7A48-BD32-4889-BE23-319188D23ECC}"/>
              </a:ext>
            </a:extLst>
          </p:cNvPr>
          <p:cNvSpPr>
            <a:spLocks noGrp="1"/>
          </p:cNvSpPr>
          <p:nvPr>
            <p:ph type="title"/>
          </p:nvPr>
        </p:nvSpPr>
        <p:spPr>
          <a:xfrm>
            <a:off x="457200" y="274638"/>
            <a:ext cx="8229600" cy="6126162"/>
          </a:xfrm>
        </p:spPr>
        <p:txBody>
          <a:bodyPr/>
          <a:lstStyle/>
          <a:p>
            <a:r>
              <a:rPr lang="en-US" dirty="0"/>
              <a:t>Short Term</a:t>
            </a:r>
          </a:p>
        </p:txBody>
      </p:sp>
    </p:spTree>
    <p:extLst>
      <p:ext uri="{BB962C8B-B14F-4D97-AF65-F5344CB8AC3E}">
        <p14:creationId xmlns:p14="http://schemas.microsoft.com/office/powerpoint/2010/main" val="116711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6F87F-766D-4E58-AF2A-A9C57B47B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05600"/>
          </a:xfrm>
          <a:prstGeom prst="rect">
            <a:avLst/>
          </a:prstGeom>
        </p:spPr>
      </p:pic>
    </p:spTree>
    <p:extLst>
      <p:ext uri="{BB962C8B-B14F-4D97-AF65-F5344CB8AC3E}">
        <p14:creationId xmlns:p14="http://schemas.microsoft.com/office/powerpoint/2010/main" val="119214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A95C6-B6C9-4450-A74D-BC57E1078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48705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FBE225-9066-41A0-A993-C5CDD9588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89830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8118D-928C-4AE5-9872-D2ED59547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spTree>
    <p:extLst>
      <p:ext uri="{BB962C8B-B14F-4D97-AF65-F5344CB8AC3E}">
        <p14:creationId xmlns:p14="http://schemas.microsoft.com/office/powerpoint/2010/main" val="109578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99F8C-FF0D-4388-BAAE-F7302F382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55677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A7B591-B57B-4364-AA70-82693D490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63300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A4835-1C74-428C-A07D-613D583CE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799" cy="6858000"/>
          </a:xfrm>
          <a:prstGeom prst="rect">
            <a:avLst/>
          </a:prstGeom>
        </p:spPr>
      </p:pic>
    </p:spTree>
    <p:extLst>
      <p:ext uri="{BB962C8B-B14F-4D97-AF65-F5344CB8AC3E}">
        <p14:creationId xmlns:p14="http://schemas.microsoft.com/office/powerpoint/2010/main" val="2289898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D02FF6-8886-4D36-85E6-1303359A9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95422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B2D17-9CA6-46E4-A9C3-A19AC7BDA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3094965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lstStyle/>
          <a:p>
            <a:r>
              <a:rPr lang="en-US" dirty="0"/>
              <a:t>Long Term</a:t>
            </a:r>
          </a:p>
        </p:txBody>
      </p:sp>
    </p:spTree>
    <p:extLst>
      <p:ext uri="{BB962C8B-B14F-4D97-AF65-F5344CB8AC3E}">
        <p14:creationId xmlns:p14="http://schemas.microsoft.com/office/powerpoint/2010/main" val="134241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69961-2654-487B-83A8-E2095359F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05600"/>
          </a:xfrm>
          <a:prstGeom prst="rect">
            <a:avLst/>
          </a:prstGeom>
        </p:spPr>
      </p:pic>
    </p:spTree>
    <p:extLst>
      <p:ext uri="{BB962C8B-B14F-4D97-AF65-F5344CB8AC3E}">
        <p14:creationId xmlns:p14="http://schemas.microsoft.com/office/powerpoint/2010/main" val="4142260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F69D0-2186-4918-AF5C-74A9421E0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6629400"/>
          </a:xfrm>
          <a:prstGeom prst="rect">
            <a:avLst/>
          </a:prstGeom>
        </p:spPr>
      </p:pic>
    </p:spTree>
    <p:extLst>
      <p:ext uri="{BB962C8B-B14F-4D97-AF65-F5344CB8AC3E}">
        <p14:creationId xmlns:p14="http://schemas.microsoft.com/office/powerpoint/2010/main" val="1208538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C81355-49CA-4F20-BB5B-6EFC04F75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88110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9ADAA-B0CA-4742-8617-10E4B162C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364363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47867F-0FC6-48CD-AADC-7C5A103D0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481567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ADA8F-8315-47E4-BC5E-B890FB7F0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72194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6FFC50-AE1D-4B27-91A6-36970918E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05600"/>
          </a:xfrm>
          <a:prstGeom prst="rect">
            <a:avLst/>
          </a:prstGeom>
        </p:spPr>
      </p:pic>
    </p:spTree>
    <p:extLst>
      <p:ext uri="{BB962C8B-B14F-4D97-AF65-F5344CB8AC3E}">
        <p14:creationId xmlns:p14="http://schemas.microsoft.com/office/powerpoint/2010/main" val="4667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4C39-07EA-434D-9C49-E697CB3E9E22}"/>
              </a:ext>
            </a:extLst>
          </p:cNvPr>
          <p:cNvSpPr>
            <a:spLocks noGrp="1"/>
          </p:cNvSpPr>
          <p:nvPr>
            <p:ph type="title"/>
          </p:nvPr>
        </p:nvSpPr>
        <p:spPr>
          <a:xfrm>
            <a:off x="457200" y="274638"/>
            <a:ext cx="8229600" cy="6354762"/>
          </a:xfrm>
        </p:spPr>
        <p:txBody>
          <a:bodyPr/>
          <a:lstStyle/>
          <a:p>
            <a:r>
              <a:rPr lang="en-US" dirty="0"/>
              <a:t>Additional Charts</a:t>
            </a:r>
          </a:p>
        </p:txBody>
      </p:sp>
    </p:spTree>
    <p:extLst>
      <p:ext uri="{BB962C8B-B14F-4D97-AF65-F5344CB8AC3E}">
        <p14:creationId xmlns:p14="http://schemas.microsoft.com/office/powerpoint/2010/main" val="2549948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A6F08-E917-43B9-9EC2-21D646A7E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821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912408-C700-4203-98DC-EC7B194A4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0722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4EC357-A91B-453B-8014-70C923CDB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422114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D01804-BDCC-4F86-837A-C6418AE6F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50548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774A-0754-47CE-A96D-7CB55C503D08}"/>
              </a:ext>
            </a:extLst>
          </p:cNvPr>
          <p:cNvSpPr>
            <a:spLocks noGrp="1"/>
          </p:cNvSpPr>
          <p:nvPr>
            <p:ph type="title"/>
          </p:nvPr>
        </p:nvSpPr>
        <p:spPr>
          <a:xfrm>
            <a:off x="457200" y="274638"/>
            <a:ext cx="8229600" cy="6278562"/>
          </a:xfrm>
        </p:spPr>
        <p:txBody>
          <a:bodyPr/>
          <a:lstStyle/>
          <a:p>
            <a:r>
              <a:rPr lang="en-US" dirty="0"/>
              <a:t>Options </a:t>
            </a:r>
            <a:r>
              <a:rPr lang="en-US" dirty="0" err="1"/>
              <a:t>Quesiton</a:t>
            </a:r>
            <a:r>
              <a:rPr lang="en-US" dirty="0"/>
              <a:t>:</a:t>
            </a:r>
            <a:br>
              <a:rPr lang="en-US" dirty="0"/>
            </a:br>
            <a:br>
              <a:rPr lang="en-US" dirty="0"/>
            </a:br>
            <a:r>
              <a:rPr lang="en-US" dirty="0"/>
              <a:t>Do you have 'rules of thumb' where you would look first... at the money, just out of the money...</a:t>
            </a:r>
          </a:p>
        </p:txBody>
      </p:sp>
    </p:spTree>
    <p:extLst>
      <p:ext uri="{BB962C8B-B14F-4D97-AF65-F5344CB8AC3E}">
        <p14:creationId xmlns:p14="http://schemas.microsoft.com/office/powerpoint/2010/main" val="518135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0E8C-CE98-4B7E-86FC-5446797CE254}"/>
              </a:ext>
            </a:extLst>
          </p:cNvPr>
          <p:cNvSpPr>
            <a:spLocks noGrp="1"/>
          </p:cNvSpPr>
          <p:nvPr>
            <p:ph type="title"/>
          </p:nvPr>
        </p:nvSpPr>
        <p:spPr>
          <a:xfrm>
            <a:off x="457200" y="274638"/>
            <a:ext cx="8229600" cy="6430962"/>
          </a:xfrm>
        </p:spPr>
        <p:txBody>
          <a:bodyPr>
            <a:normAutofit fontScale="90000"/>
          </a:bodyPr>
          <a:lstStyle/>
          <a:p>
            <a:r>
              <a:rPr lang="en-US" dirty="0"/>
              <a:t>At the moment, I have been buying 0.8 delta, 4 month+ dated calls along the lines of what Matt Buckley recommended in his series of live webinars in September 2016. These are '</a:t>
            </a:r>
            <a:r>
              <a:rPr lang="en-US" dirty="0" err="1"/>
              <a:t>ín</a:t>
            </a:r>
            <a:r>
              <a:rPr lang="en-US" dirty="0"/>
              <a:t> the money' and maybe not as profitable (although very happy with the results so far) as options ATM or OTM.</a:t>
            </a:r>
            <a:br>
              <a:rPr lang="en-US" dirty="0"/>
            </a:br>
            <a:endParaRPr lang="en-US" dirty="0"/>
          </a:p>
        </p:txBody>
      </p:sp>
    </p:spTree>
    <p:extLst>
      <p:ext uri="{BB962C8B-B14F-4D97-AF65-F5344CB8AC3E}">
        <p14:creationId xmlns:p14="http://schemas.microsoft.com/office/powerpoint/2010/main" val="2798049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lstStyle/>
          <a:p>
            <a:r>
              <a:rPr lang="en-US" dirty="0">
                <a:solidFill>
                  <a:schemeClr val="tx2">
                    <a:lumMod val="60000"/>
                    <a:lumOff val="40000"/>
                  </a:schemeClr>
                </a:solidFill>
              </a:rPr>
              <a:t>Thanks for watching!</a:t>
            </a:r>
            <a:br>
              <a:rPr lang="en-US" dirty="0">
                <a:solidFill>
                  <a:srgbClr val="002060"/>
                </a:solidFill>
              </a:rPr>
            </a:br>
            <a:br>
              <a:rPr lang="en-US" dirty="0">
                <a:solidFill>
                  <a:srgbClr val="002060"/>
                </a:solidFill>
              </a:rPr>
            </a:br>
            <a:r>
              <a:rPr lang="en-US" dirty="0">
                <a:solidFill>
                  <a:srgbClr val="002060"/>
                </a:solidFill>
              </a:rPr>
              <a:t>Bill Davis</a:t>
            </a:r>
            <a:br>
              <a:rPr lang="en-US" dirty="0">
                <a:solidFill>
                  <a:srgbClr val="002060"/>
                </a:solidFill>
              </a:rPr>
            </a:br>
            <a:r>
              <a:rPr lang="en-US" dirty="0">
                <a:solidFill>
                  <a:srgbClr val="002060"/>
                </a:solidFill>
              </a:rPr>
              <a:t>Mad Day Trader</a:t>
            </a:r>
            <a:br>
              <a:rPr lang="en-US" dirty="0">
                <a:solidFill>
                  <a:srgbClr val="002060"/>
                </a:solidFill>
              </a:rPr>
            </a:br>
            <a:r>
              <a:rPr lang="en-US" dirty="0">
                <a:solidFill>
                  <a:srgbClr val="002060"/>
                </a:solidFill>
              </a:rPr>
              <a:t>October 18, 2017</a:t>
            </a:r>
            <a:br>
              <a:rPr lang="en-US" dirty="0">
                <a:solidFill>
                  <a:srgbClr val="002060"/>
                </a:solidFill>
              </a:rPr>
            </a:br>
            <a:r>
              <a:rPr lang="en-US" dirty="0">
                <a:solidFill>
                  <a:srgbClr val="002060"/>
                </a:solidFill>
              </a:rPr>
              <a:t> </a:t>
            </a:r>
            <a:r>
              <a:rPr lang="en-US" dirty="0">
                <a:solidFill>
                  <a:schemeClr val="tx2">
                    <a:lumMod val="60000"/>
                    <a:lumOff val="40000"/>
                  </a:schemeClr>
                </a:solidFill>
              </a:rPr>
              <a:t>davismdt@gmail.com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63E00-3DB3-4732-A288-5C0EF1AE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277339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E2D3A8-99FE-47FD-8D3E-0A9F3CDE6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93882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6FFF69-D77D-453D-9C7F-95DE410AF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11481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E72F8-0E5F-40F6-9B55-06EEA0D3B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81800"/>
          </a:xfrm>
          <a:prstGeom prst="rect">
            <a:avLst/>
          </a:prstGeom>
        </p:spPr>
      </p:pic>
    </p:spTree>
    <p:extLst>
      <p:ext uri="{BB962C8B-B14F-4D97-AF65-F5344CB8AC3E}">
        <p14:creationId xmlns:p14="http://schemas.microsoft.com/office/powerpoint/2010/main" val="190456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769159-0004-4BA5-97A5-DFCA0C88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368914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A041C-F03D-45E3-A24F-02237F617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53101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86</Words>
  <Application>Microsoft Office PowerPoint</Application>
  <PresentationFormat>On-screen Show (4:3)</PresentationFormat>
  <Paragraphs>10</Paragraphs>
  <Slides>33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Long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Charts</vt:lpstr>
      <vt:lpstr>PowerPoint Presentation</vt:lpstr>
      <vt:lpstr>PowerPoint Presentation</vt:lpstr>
      <vt:lpstr>PowerPoint Presentation</vt:lpstr>
      <vt:lpstr>Options Quesiton:  Do you have 'rules of thumb' where you would look first... at the money, just out of the money...</vt:lpstr>
      <vt:lpstr>At the moment, I have been buying 0.8 delta, 4 month+ dated calls along the lines of what Matt Buckley recommended in his series of live webinars in September 2016. These are 'ín the money' and maybe not as profitable (although very happy with the results so far) as options ATM or OTM. </vt:lpstr>
      <vt:lpstr>Thanks for watching!  Bill Davis Mad Day Trader October 18, 2017  davismdt@gmail.com</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 Boswell</cp:lastModifiedBy>
  <cp:revision>47</cp:revision>
  <dcterms:created xsi:type="dcterms:W3CDTF">2015-06-16T15:14:51Z</dcterms:created>
  <dcterms:modified xsi:type="dcterms:W3CDTF">2017-10-18T15:19:16Z</dcterms:modified>
</cp:coreProperties>
</file>