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604" r:id="rId3"/>
    <p:sldId id="605" r:id="rId4"/>
    <p:sldId id="663" r:id="rId5"/>
    <p:sldId id="664" r:id="rId6"/>
    <p:sldId id="757" r:id="rId7"/>
    <p:sldId id="749" r:id="rId8"/>
    <p:sldId id="647" r:id="rId9"/>
    <p:sldId id="695" r:id="rId10"/>
    <p:sldId id="755" r:id="rId11"/>
    <p:sldId id="267" r:id="rId12"/>
    <p:sldId id="750" r:id="rId13"/>
    <p:sldId id="281" r:id="rId14"/>
    <p:sldId id="282" r:id="rId15"/>
    <p:sldId id="570" r:id="rId16"/>
    <p:sldId id="283" r:id="rId17"/>
    <p:sldId id="285" r:id="rId18"/>
    <p:sldId id="603" r:id="rId19"/>
    <p:sldId id="632" r:id="rId20"/>
    <p:sldId id="562" r:id="rId21"/>
    <p:sldId id="505" r:id="rId22"/>
    <p:sldId id="563" r:id="rId23"/>
    <p:sldId id="613" r:id="rId24"/>
    <p:sldId id="289" r:id="rId25"/>
    <p:sldId id="730" r:id="rId26"/>
    <p:sldId id="744" r:id="rId27"/>
    <p:sldId id="673" r:id="rId28"/>
    <p:sldId id="481" r:id="rId29"/>
    <p:sldId id="290" r:id="rId30"/>
    <p:sldId id="291" r:id="rId31"/>
    <p:sldId id="669" r:id="rId32"/>
    <p:sldId id="668" r:id="rId33"/>
    <p:sldId id="522" r:id="rId34"/>
    <p:sldId id="676" r:id="rId35"/>
    <p:sldId id="336" r:id="rId36"/>
    <p:sldId id="295" r:id="rId37"/>
    <p:sldId id="501" r:id="rId38"/>
    <p:sldId id="482" r:id="rId39"/>
    <p:sldId id="539" r:id="rId40"/>
    <p:sldId id="751" r:id="rId41"/>
    <p:sldId id="654" r:id="rId42"/>
    <p:sldId id="659" r:id="rId43"/>
    <p:sldId id="655" r:id="rId44"/>
    <p:sldId id="656" r:id="rId45"/>
    <p:sldId id="657" r:id="rId46"/>
    <p:sldId id="658" r:id="rId47"/>
    <p:sldId id="531" r:id="rId48"/>
    <p:sldId id="533" r:id="rId49"/>
    <p:sldId id="756" r:id="rId50"/>
    <p:sldId id="546" r:id="rId51"/>
    <p:sldId id="536" r:id="rId52"/>
    <p:sldId id="752" r:id="rId53"/>
    <p:sldId id="388" r:id="rId54"/>
    <p:sldId id="312" r:id="rId55"/>
    <p:sldId id="380" r:id="rId56"/>
    <p:sldId id="529" r:id="rId57"/>
    <p:sldId id="369" r:id="rId58"/>
    <p:sldId id="748" r:id="rId59"/>
    <p:sldId id="747" r:id="rId60"/>
    <p:sldId id="313" r:id="rId61"/>
    <p:sldId id="758" r:id="rId62"/>
    <p:sldId id="315" r:id="rId63"/>
    <p:sldId id="753" r:id="rId64"/>
    <p:sldId id="320" r:id="rId65"/>
    <p:sldId id="650" r:id="rId66"/>
    <p:sldId id="729" r:id="rId67"/>
    <p:sldId id="737" r:id="rId68"/>
    <p:sldId id="743" r:id="rId69"/>
    <p:sldId id="738" r:id="rId70"/>
    <p:sldId id="754" r:id="rId71"/>
    <p:sldId id="332" r:id="rId72"/>
    <p:sldId id="586" r:id="rId73"/>
    <p:sldId id="349" r:id="rId74"/>
    <p:sldId id="492" r:id="rId75"/>
    <p:sldId id="335" r:id="rId7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43"/>
  </p:normalViewPr>
  <p:slideViewPr>
    <p:cSldViewPr>
      <p:cViewPr varScale="1">
        <p:scale>
          <a:sx n="82" d="100"/>
          <a:sy n="82" d="100"/>
        </p:scale>
        <p:origin x="-4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“Enter the Dumb Money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2017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800" y="1773673"/>
            <a:ext cx="6146800" cy="31725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Economy-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 as a Pistol</a:t>
            </a:r>
            <a:endParaRPr lang="en-US" sz="24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ADP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comes out at a red hot 250,000, December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Nonfarm Payroll Report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at a disappointing 148,00, headline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Unemployment Rate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4.1%, 3% handle is looming, a record 6 million job openings in the 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Retail Jobs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plunge by a shocking  -20,000 in December, -67,000 YOY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*Master Card saw the largest sales growth increase since 2008, up 4.0%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second 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Polar Vortex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having a big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impact on the economy, driving up oil,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commodity, and grain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</a:rPr>
              <a:t>*It’s all very market positive, and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severely limited the downside to 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any pullbacks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191000"/>
            <a:ext cx="387577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-2,000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245,000 coming out of Christmas Hiring</a:t>
            </a:r>
            <a:b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New 43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ce321cfafb65ee280e4b857939fa28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941" y="1540169"/>
            <a:ext cx="7111259" cy="51654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-Raising My Targets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year is unfolding exactly as I expected, just a lot faster</a:t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*Raising my 2018 targets to Dow $30,000 and S&amp;P 500 $3,200, the momentum is enormous</a:t>
            </a: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*Oil stocks, emerging markets, Europe, small caps, industrials, and gold lead, big tech, transports, and rails looking very healthy</a:t>
            </a: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*Companies are front running their own buy backs with large purchases in early 2018, spurred on by repatriation prospects</a:t>
            </a: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*Retail money is also pouring in, primarily into Index ETF;s focusing buying on the largest companies</a:t>
            </a: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*Flat line sideways “time” corrections will be followed by </a:t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substantial upside breakouts ahead of every quarterly earnings period</a:t>
            </a: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*Volatility Index (VIX) rises </a:t>
            </a: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27% 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$</a:t>
            </a: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11.70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</a:t>
            </a:r>
            <a: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 synchronized global economic recovery, </a:t>
            </a:r>
            <a:b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artificially low interest rates, and the prospect</a:t>
            </a:r>
            <a:b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of once a generation tax cuts are a lot to sell against.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643" y="4495800"/>
            <a:ext cx="2181757" cy="21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F6A0E6-DE3D-4422-86EC-02718289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43738" cy="55847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Haven’t Retraced to the 50 Day MA since May-Very High Risk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476A22-962A-4A20-AFCB-FA6E5AD1C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086600" cy="54635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34DA7F-63B4-451A-B1B2-4836EA3A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6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87B9EA-06AF-4F19-A70D-58592A03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37155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(VIX)-New Low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Begging for New Lows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1/$60 calls as a hedge for rest of portfolio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1" y="1524000"/>
            <a:ext cx="8254999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of the most instantly profitable trades of 2016</a:t>
            </a:r>
            <a:r>
              <a:rPr lang="mr-IN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.and 2017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(XIV) long at $81.45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1695B4-7F77-4B1E-843E-6DC36DC4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47831"/>
            <a:ext cx="6781800" cy="5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575499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5240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u="sng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u="sng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0.40</a:t>
            </a:r>
            <a:r>
              <a:rPr lang="en-US" sz="2200" b="1" i="0" u="sng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u="sng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+6.39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+4.87%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0.40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56.91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276.87%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34.25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CE797E-7565-4C52-BF2E-85DD53150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77034" cy="561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ADA5CC-7103-4FC7-BAA8-ACBD1B9F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67600" cy="56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B6E6CD-16A0-4B94-9BC7-D8E84583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78232" cy="55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1862FE-1DCF-4D0E-A3E3-447BB83D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57342" cy="55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599108-10E5-4FCE-B525-C8507798A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082688" cy="54366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502EF6-A7E9-40B4-9F4C-2E1847DF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57530" cy="556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1EEC85-0666-4E1D-9BA5-3B4E08B5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70476"/>
            <a:ext cx="7162800" cy="54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CFFE80-6333-4214-908B-622FBEAD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15200" cy="55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8764E6-5C3B-444D-A867-88F2C7DA3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36846" cy="53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EECEC9-DAEB-4DFB-9F8D-5F4C75DA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40138" cy="54595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No “sweet spot” entry points</a:t>
            </a:r>
            <a:br>
              <a:rPr lang="en-US" sz="2000" dirty="0"/>
            </a:br>
            <a:r>
              <a:rPr lang="en-US" sz="2000" dirty="0"/>
              <a:t>Risk/Reward is out of balance, </a:t>
            </a:r>
            <a:r>
              <a:rPr lang="en-US" sz="2000" dirty="0" smtClean="0"/>
              <a:t>90</a:t>
            </a:r>
            <a:r>
              <a:rPr lang="en-US" sz="2000" dirty="0"/>
              <a:t>% cash</a:t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71298566"/>
              </p:ext>
            </p:extLst>
          </p:nvPr>
        </p:nvGraphicFramePr>
        <p:xfrm>
          <a:off x="2133600" y="1752600"/>
          <a:ext cx="4885344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71355"/>
                <a:gridCol w="1313989"/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 dirty="0">
                          <a:effectLst/>
                        </a:rPr>
                        <a:t>Current Capital at Risk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 dirty="0">
                          <a:effectLst/>
                        </a:rPr>
                        <a:t>Risk On</a:t>
                      </a:r>
                      <a:endParaRPr lang="en-US" sz="2100" b="0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Better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(TLT) 2/$127-$130 put spread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100" u="none" strike="noStrike">
                          <a:effectLst/>
                        </a:rPr>
                        <a:t>10.00%</a:t>
                      </a:r>
                      <a:endParaRPr lang="mr-IN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sng" strike="noStrike">
                          <a:effectLst/>
                        </a:rPr>
                        <a:t>Risk Off</a:t>
                      </a:r>
                      <a:endParaRPr lang="en-US" sz="2100" b="0" i="0" u="sng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World is Getting Worse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None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u="none" strike="noStrike">
                          <a:effectLst/>
                        </a:rPr>
                        <a:t>Total Net Position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100" u="none" strike="noStrike" dirty="0">
                          <a:effectLst/>
                        </a:rPr>
                        <a:t>10.00%</a:t>
                      </a:r>
                      <a:endParaRPr lang="mr-IN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5615" marR="5615" marT="561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12/$25.50-$27 bull call spread-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20CD66-B9BC-4FF2-8FA7-274BCC1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43790" cy="54718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-Interest Rate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9/$205-$210 vertical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9/$235-$240 vertical bear put spread</a:t>
            </a: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7B0941-461A-48D7-9DCB-7AAB1055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28800"/>
            <a:ext cx="6370462" cy="48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CB7A8B-6E21-4478-944B-C5BD6E407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0" y="1143000"/>
            <a:ext cx="7181130" cy="55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782A5B-73C8-44D6-BDBA-73C3E864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8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213989-7DD2-455C-8A80-C734A476B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183548" cy="55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87E893-2E04-4540-BC27-14DDA9AC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19369" cy="52740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1474FB-F655-4AEE-9611-1D658B55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13132" cy="55081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389419-DAC7-457C-9A5A-BB703298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55262" cy="56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DEBC1D-239C-4357-B5E2-6BAF26CB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75039" cy="54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34CF44-BF61-4B1F-8ED9-0C52D352A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73056" cy="55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381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427622"/>
            <a:ext cx="7543800" cy="51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Fat Lady is Singing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*Major technical damage on the long term charts heralding a new leg down in the bear market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two and ten year bond charts have broken 25 year trend lines to the downside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*Budget deficit now climbing sharply from an Obama low of $450 billion to $700 billion now on its way to $1.2 trillion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*Markets now looking for three 25 basis point interest rate hikes in 2018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*I’m still looking for a bond selloff in 2018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take yields to 3.50% by yearend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 *The Fed’s QT, or “quantitative tightening”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to remove $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 billion a month, or $200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million a day worth of  liquidity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375023"/>
            <a:ext cx="3221421" cy="210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447800"/>
          </a:xfrm>
        </p:spPr>
        <p:txBody>
          <a:bodyPr/>
          <a:lstStyle/>
          <a:p>
            <a:r>
              <a:rPr lang="en-US" sz="2400" dirty="0"/>
              <a:t> Treasury ETF (TLT) </a:t>
            </a:r>
            <a:r>
              <a:rPr lang="mr-IN" sz="2400" dirty="0"/>
              <a:t>–</a:t>
            </a:r>
            <a:r>
              <a:rPr lang="en-US" sz="2400" dirty="0"/>
              <a:t> 2.57-New Down Leg</a:t>
            </a:r>
            <a:br>
              <a:rPr lang="en-US" sz="2400" dirty="0"/>
            </a:br>
            <a:r>
              <a:rPr lang="en-US" sz="1800" dirty="0"/>
              <a:t>Long the (TLT)  2/$127-$130 put spread</a:t>
            </a:r>
            <a:br>
              <a:rPr lang="en-US" sz="1800" dirty="0"/>
            </a:br>
            <a:r>
              <a:rPr lang="en-US" dirty="0">
                <a:solidFill>
                  <a:srgbClr val="00B050"/>
                </a:solidFill>
              </a:rPr>
              <a:t>Took profits on long (TLT) 12/$129-$131 vertical bear put spread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Took profits on long (TLT) 12/$129-$132 vertical bear put spread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5A2952-7BDD-4FA3-841F-CFCE11BCF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425424"/>
            <a:ext cx="6743700" cy="51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2.57%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CEF853-2CDD-4EDB-B9E6-187B1220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085120" cy="5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4.71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7A4FFC-542E-4FA6-9794-801DCBD13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12042" cy="519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(TBT)-10%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5139DC-312D-4A50-B6ED-6B7963F5E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1995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5.66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3C2E90-E876-4114-BECE-54059A56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16980" cy="56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1.69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AAE212-815B-4C2D-9E0E-51F02186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8065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-Buy the New “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Exiters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81000" y="11271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 finally says it might cut back QE, making it the newest “</a:t>
            </a:r>
            <a:r>
              <a:rPr lang="en-US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Exiter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*Countries newly exiting are shifting from an easing to a tightening monetary cycle, making their currencies 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stronger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*Rebounding commodity prices are boosting commodity currencies of the Australian dollar (FXA) and the  Canadian dollar (FXC)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*Higher than US growth rates supporting the Euro (FXE)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*Ditto for the Chinese Yuan (CYB), which is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also bringing in stronger economic data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down, Etherium up, go figure,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 will all end badly</a:t>
            </a: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343722"/>
            <a:ext cx="3225800" cy="21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53CF25-75E8-4E0F-AA1F-DBAE80E1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30" y="1143000"/>
            <a:ext cx="7198970" cy="55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C1C2A8-9D11-456E-A937-58C3FEE46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781800" cy="521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344406"/>
            <a:ext cx="8229600" cy="52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B9E886-C889-4795-8CC0-4BDD4C4AA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22029" cy="551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Stabilizing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3ECB1A-6F56-4EAF-8773-733E4852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10400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209267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Energy-Oil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On Fire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57200" y="12192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*If OPEC production curbs last to the end of 2018, we may see oil reach $80 by yearend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*Fire at Nigerian pipeline cuts supplies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commodity prices to beat stocks in 2018, pulling up oil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*More Extreme cold weather gives natural gas a short term bounce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surges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by 15 to 939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*Buy the dips in energy stocks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1313" y="3962401"/>
            <a:ext cx="3473087" cy="22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1EC59F-FC9D-4892-93FA-DDDB8CE3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15200" cy="56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AED413-86F4-45BB-9615-6F5F0FAB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52428" cy="54633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 of the Day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034385-6B98-4A4F-B261-3BD102BE8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76510" cy="55159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24EB3C-271E-4DBC-B5EE-B4AA7EB1A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4382" cy="54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Bottom is In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8D3F20-4543-49F9-BB72-85B44F6FC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89963" cy="55884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)-Hard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Bounce Back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DF5C4F-622B-46E7-A3D4-6D4B5E38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23886" cy="5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Ditto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F10D23-2FCF-4EAE-A4BC-2BB1A334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64966" cy="57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400" b="1" dirty="0"/>
              <a:t>Introducing the </a:t>
            </a:r>
            <a:r>
              <a:rPr lang="en-US" sz="2400" b="1" i="1" dirty="0"/>
              <a:t>Mad Hedge Technology Letter!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600" b="1" dirty="0"/>
              <a:t>The One Sector You Absolutely Must Follow on a Daily Basis</a:t>
            </a:r>
            <a:br>
              <a:rPr lang="en-US" sz="1600" b="1" dirty="0"/>
            </a:br>
            <a:r>
              <a:rPr lang="en-US" sz="1600" b="1" dirty="0"/>
              <a:t>Inaugural Subscriptions Offered on February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4700"/>
            <a:ext cx="8229600" cy="45261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*A daily read of the most important developments in technology giving you the best stock plays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*Includes its own separate </a:t>
            </a:r>
            <a:r>
              <a:rPr lang="en-US" b="1" i="1" dirty="0"/>
              <a:t>Trade Alert </a:t>
            </a:r>
            <a:r>
              <a:rPr lang="en-US" dirty="0"/>
              <a:t>service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*Written by John Thomas, a 50 year technology market veteran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*Researched by a new dedicated technology analyst based in Silicon Valley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*A $2,500 Upgrade to your existing Global trading Dispatch Service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*Will send you immediately actionable trading and investment ideas on: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Artificial Intelligence</a:t>
            </a:r>
            <a:br>
              <a:rPr lang="en-US" dirty="0"/>
            </a:br>
            <a:r>
              <a:rPr lang="en-US" dirty="0"/>
              <a:t>Cloud based application</a:t>
            </a:r>
            <a:br>
              <a:rPr lang="en-US" dirty="0"/>
            </a:br>
            <a:r>
              <a:rPr lang="en-US" dirty="0"/>
              <a:t>Autonomous driving cars</a:t>
            </a:r>
            <a:br>
              <a:rPr lang="en-US" dirty="0"/>
            </a:br>
            <a:r>
              <a:rPr lang="en-US" dirty="0"/>
              <a:t>Big data applications for biotech</a:t>
            </a:r>
            <a:br>
              <a:rPr lang="en-US" dirty="0"/>
            </a:br>
            <a:r>
              <a:rPr lang="en-US" dirty="0"/>
              <a:t>Microprocessors and GPU’s</a:t>
            </a:r>
            <a:br>
              <a:rPr lang="en-US" dirty="0"/>
            </a:br>
            <a:r>
              <a:rPr lang="en-US" dirty="0"/>
              <a:t>Smart Phones and their </a:t>
            </a:r>
            <a:r>
              <a:rPr lang="en-US" dirty="0" smtClean="0"/>
              <a:t>Aps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Blockchain technology</a:t>
            </a:r>
            <a:br>
              <a:rPr lang="en-US" dirty="0"/>
            </a:br>
            <a:r>
              <a:rPr lang="en-US" dirty="0"/>
              <a:t>Online marketing</a:t>
            </a:r>
            <a:br>
              <a:rPr lang="en-US" dirty="0"/>
            </a:br>
            <a:r>
              <a:rPr lang="en-US" dirty="0"/>
              <a:t>Internet infrastructure</a:t>
            </a:r>
            <a:br>
              <a:rPr lang="en-US" dirty="0"/>
            </a:br>
            <a:r>
              <a:rPr lang="en-US" dirty="0"/>
              <a:t>Social media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549462"/>
            <a:ext cx="3731136" cy="20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8200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-Finally Caught a Cold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CFD20D-830E-44C8-BD7E-60525EE75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238737" cy="55905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Here’s Your Bull Case for Gold</a:t>
            </a:r>
            <a:br>
              <a:rPr lang="en-US" sz="2800" dirty="0"/>
            </a:br>
            <a:r>
              <a:rPr lang="en-US" sz="1800" dirty="0"/>
              <a:t>Global Gold ETF Fund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446131"/>
            <a:ext cx="8305800" cy="50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9249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(COPX)-China Infrastructure Build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BED620-A67A-48A8-A6C9-8F34544E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868660" cy="52814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Metals-Joining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Parade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wealth effect is pushing gold up to new one year highs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ETF’s added 197.5 metric tonnes in 2017, look for a much bigger increase in 2018, with 75% going into Europe based funds and the rest into US funds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*Getting ready for a big jump in January when the stock sellers’ strike ends?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general rotation in commodities and a generically weak dollar are also helping the barbarous relic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4760595"/>
            <a:ext cx="2029254" cy="18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One Year High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B02B79-F4B8-4F6A-A019-02857233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934200" cy="53205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6835C8-D4EF-47B7-A612-4FBAB126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30587" cy="56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601667-8744-4D24-A6FD-7C63A1FD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91400" cy="563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F91D1F-8382-47CC-A1DE-CAE3BD849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58" y="1066800"/>
            <a:ext cx="7200442" cy="55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352087-8116-4E7F-9DB5-2217FAB95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20181" cy="56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371600"/>
            <a:ext cx="7698527" cy="50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09497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30352"/>
            <a:ext cx="8915400" cy="84124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Method to My </a:t>
            </a:r>
            <a:r>
              <a:rPr lang="en-US" sz="3600" b="1" i="1" dirty="0"/>
              <a:t>Madness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8305800" cy="5135700"/>
          </a:xfrm>
        </p:spPr>
        <p:txBody>
          <a:bodyPr>
            <a:normAutofit fontScale="92500" lnSpcReduction="10000"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*Global stock market melt up has taken stocks to </a:t>
            </a:r>
            <a:r>
              <a:rPr lang="en-US" sz="1800" b="1" dirty="0">
                <a:solidFill>
                  <a:schemeClr val="tx1"/>
                </a:solidFill>
              </a:rPr>
              <a:t>Record Valuation and Momentum Highs</a:t>
            </a:r>
            <a:r>
              <a:rPr lang="en-US" sz="1800" dirty="0">
                <a:solidFill>
                  <a:schemeClr val="tx1"/>
                </a:solidFill>
              </a:rPr>
              <a:t>, Great Q4 earnings could give us another leg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every bond rally</a:t>
            </a:r>
            <a:r>
              <a:rPr lang="mr-IN" sz="1800" dirty="0">
                <a:solidFill>
                  <a:schemeClr val="tx1"/>
                </a:solidFill>
              </a:rPr>
              <a:t>…</a:t>
            </a:r>
            <a:r>
              <a:rPr lang="en-US" sz="1800" dirty="0">
                <a:solidFill>
                  <a:schemeClr val="tx1"/>
                </a:solidFill>
              </a:rPr>
              <a:t>.The Fed is now engaged in major </a:t>
            </a:r>
            <a:r>
              <a:rPr lang="en-US" sz="1800" b="1" dirty="0">
                <a:solidFill>
                  <a:schemeClr val="tx1"/>
                </a:solidFill>
              </a:rPr>
              <a:t>Quantitative Tightening (QT?)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a stair step market in 2018, gaps up followed by long pauses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buying ”RISK OFF” assets, like gold, on dips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as a hedge against brief bouts of profit taking in stocks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*Keep the FANG’s, and trade against the laggards,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reflation plays, industrials, energy, and banks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oil stocks on dips, commodities to outperform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stocks in 2018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*Stand aside on currencies, a countertrend move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is unfolding</a:t>
            </a: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0" y="4038600"/>
            <a:ext cx="2250284" cy="24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377952"/>
            <a:ext cx="89154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</a:t>
            </a: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9604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 Home Equity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a new all time high after  12 year break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*Sales have gone quiet due to extreme weather, but look for a 10% price gain in major markets this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Remodeling Spending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 $152 billion in 2017, will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much higher in 2018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Cash out Refi’s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upswing, with the money going into stocks and Bitcoin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*Blue states converting real estate taxes to charitable contributions to keep their federal deductibility</a:t>
            </a: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6.2%, with absolute prices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*Your home equity could be the best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investment of the year</a:t>
            </a:r>
            <a:r>
              <a:rPr lang="mr-I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4432396"/>
            <a:ext cx="3771900" cy="21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(+12.0%),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Diego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497930"/>
            <a:ext cx="7077174" cy="51314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2000" dirty="0"/>
              <a:t>Simon Property Group (SPG</a:t>
            </a:r>
            <a:r>
              <a:rPr lang="en-US" sz="2000" dirty="0" smtClean="0"/>
              <a:t>)-</a:t>
            </a:r>
            <a:br>
              <a:rPr lang="en-US" sz="2000" dirty="0" smtClean="0"/>
            </a:br>
            <a:r>
              <a:rPr lang="en-US" sz="2000" dirty="0" smtClean="0"/>
              <a:t>Rebounding </a:t>
            </a:r>
            <a:r>
              <a:rPr lang="en-US" sz="2000" dirty="0"/>
              <a:t>on Stronger Economy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C8BDCC-DADA-48A6-965E-99377DC17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315200" cy="558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1800" dirty="0"/>
              <a:t>A Favorite Sector to Buy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D988AD-BF96-4D22-B59A-135734CF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0900" cy="555307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industrials, energy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 until over $16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4267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31,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Market Timing Index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262554"/>
            <a:ext cx="7543800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000" b="1" dirty="0"/>
              <a:t>Looking Rich But There Are No Sellers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752600"/>
            <a:ext cx="8374641" cy="4602163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7787951" y="2057400"/>
            <a:ext cx="914400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RICH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23001</TotalTime>
  <Words>443</Words>
  <Application>Microsoft Office PowerPoint</Application>
  <PresentationFormat>On-screen Show (4:3)</PresentationFormat>
  <Paragraphs>106</Paragraphs>
  <Slides>75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The Mad Hedge Fund Trader “Enter the Dumb Money”</vt:lpstr>
      <vt:lpstr>Trade Alert Performance New All Time High!! </vt:lpstr>
      <vt:lpstr>Slide 2</vt:lpstr>
      <vt:lpstr>Slide 3</vt:lpstr>
      <vt:lpstr>Slide 4</vt:lpstr>
      <vt:lpstr>Introducing the Mad Hedge Technology Letter! The One Sector You Absolutely Must Follow on a Daily Basis Inaugural Subscriptions Offered on February 1</vt:lpstr>
      <vt:lpstr>The Method to My Madness</vt:lpstr>
      <vt:lpstr>The Mad Hedge Profit Predictor Market Timing Index An artificial intelligence driven algorithm that analyzes 30 different economic, technical, and momentum driven indicators </vt:lpstr>
      <vt:lpstr> The Mad Hedge Profit Predictor Looking Rich But There Are No Sellers </vt:lpstr>
      <vt:lpstr>The Global Economy-Hot as a Pistol</vt:lpstr>
      <vt:lpstr>Weekly Jobless Claims –The Most Important Statistic  -2,000 to 245,000 coming out of Christmas Hiring New 43 Year Low! </vt:lpstr>
      <vt:lpstr>Stocks-Raising My Targets</vt:lpstr>
      <vt:lpstr>S&amp;P 500-New Highs   </vt:lpstr>
      <vt:lpstr> Dow Average-New Highs Haven’t Retraced to the 50 Day MA since May-Very High Risk</vt:lpstr>
      <vt:lpstr> Russell 2000 (IWM)-Peaked Out stopped out of long the (IWM) 12/$152-$155 bear put spread</vt:lpstr>
      <vt:lpstr>NASDAQ (QQQ)-New Highs</vt:lpstr>
      <vt:lpstr>(VIX)-New Low </vt:lpstr>
      <vt:lpstr>iPath S&amp;P 500 VIX Short-Term Futures ETN (VXX) Begging for New Lows stopped out of long 1/$60 calls as a hedge for rest of portfolio took profits on long 11/$20 calls</vt:lpstr>
      <vt:lpstr>Velocity Shares Daily Inverse VIX Short Term ETN (XIV)  One of the most instantly profitable trades of 2016….and 2017 took profits on (XIV) long at $81.45</vt:lpstr>
      <vt:lpstr> General Electric (GE)-No Recovery </vt:lpstr>
      <vt:lpstr>Microsoft (MSFT)  </vt:lpstr>
      <vt:lpstr>   Facebook (FB)-      </vt:lpstr>
      <vt:lpstr>  Alphabet (GOOG)-New High 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long 12/$25.50-$27 bull call spread-expires in 7 trading days</vt:lpstr>
      <vt:lpstr>Goldman Sachs (GS)-Interest Rate Boost  stopped out of long 10/$220-$225 vertical bull call spread  took profits on long 10/$227.50-$232.50 vertical bull call spread took profits on long 9/$205-$210 vertical bull call spread took profits on long 9/$235-$240 vertical bear put spread </vt:lpstr>
      <vt:lpstr>  JP Morgan (JPM)-   </vt:lpstr>
      <vt:lpstr>Palo Alto Networks (PANW)-</vt:lpstr>
      <vt:lpstr>NVIDIA (NVDA)-New Highs  </vt:lpstr>
      <vt:lpstr>Consumer Discretionary SPDR (XLY) (DIS), (AMZN), (HD), (CMCSA), (MCD), (SBUX) </vt:lpstr>
      <vt:lpstr>Europe Hedged Equity (HEDJ)-Global Rally </vt:lpstr>
      <vt:lpstr>Japan (DXJ)-More Global Rally  </vt:lpstr>
      <vt:lpstr> China ($SSEC)-Economic Recovery on Track  </vt:lpstr>
      <vt:lpstr> Emerging Markets (EEM)- New High</vt:lpstr>
      <vt:lpstr>Bonds-The Fat Lady is Singing</vt:lpstr>
      <vt:lpstr> Treasury ETF (TLT) – 2.57-New Down Leg Long the (TLT)  2/$127-$130 put spread Took profits on long (TLT) 12/$129-$131 vertical bear put spread Took profits on long (TLT) 12/$129-$132 vertical bear put spread  </vt:lpstr>
      <vt:lpstr>Ten Year Treasury Yield ($TNX) 2.57% Breakdown, Now major Support </vt:lpstr>
      <vt:lpstr>Junk Bonds (HYG) 4.71% Yield A Great Risk Coincident Indicator- Long Term “RISK ON”</vt:lpstr>
      <vt:lpstr>2X Short Treasuries (TBT)-10% Rally</vt:lpstr>
      <vt:lpstr>Emerging Market Debt (ELD) 5.66% Yield- </vt:lpstr>
      <vt:lpstr>Municipal Bonds (MUB)-1.69%   Mix of AAA, AA, and A rated bonds</vt:lpstr>
      <vt:lpstr>Foreign Currencies-Buy the New “Exiters” </vt:lpstr>
      <vt:lpstr>  Japanese Yen (FXY), (YCS)  </vt:lpstr>
      <vt:lpstr>   Euro ($XEU), (FXE), (EUO)- Breakout! took profits on long (FXE) 12/$116-$118 vertical bear put spread  took profits on long (FXE) 12/$111-$113 vertical bull call spread </vt:lpstr>
      <vt:lpstr>   Emerging Market Currencies (CEW)   </vt:lpstr>
      <vt:lpstr>Chinese Yuan- (CYB)- Stabilizing on Government Support </vt:lpstr>
      <vt:lpstr>Energy-Oil On Fire</vt:lpstr>
      <vt:lpstr>Oil-New Highs!</vt:lpstr>
      <vt:lpstr> United States Oil Fund (USO)  </vt:lpstr>
      <vt:lpstr>Energy Select Sector SPDR (XLE)-Flavor of the Day (XOM), (CVX), (SLB), (KMI), (EOG), (COP) </vt:lpstr>
      <vt:lpstr>Alerian MLP ETF (AMLP)- Basket Approach</vt:lpstr>
      <vt:lpstr>Exxon (XOM)-The Bottom is In </vt:lpstr>
      <vt:lpstr>Schlumberger (SLB)-Hard Bounce Back </vt:lpstr>
      <vt:lpstr>Halliburton (HAL)-Ditto </vt:lpstr>
      <vt:lpstr>Natural Gas (UNG)-Finally Caught a Cold </vt:lpstr>
      <vt:lpstr>Here’s Your Bull Case for Gold Global Gold ETF Fund Flows</vt:lpstr>
      <vt:lpstr> Copper (COPX)-China Infrastructure Build Out </vt:lpstr>
      <vt:lpstr>Precious Metals-Joining the Parade</vt:lpstr>
      <vt:lpstr>Gold (GLD)-New One Year High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took profits on long the 9/$32-$34 bull call spread </vt:lpstr>
      <vt:lpstr> Global X Silver Miners ETF- (SIL)-Breakout took profits on long the 9/$31-$33 bull call spread </vt:lpstr>
      <vt:lpstr> Bitcoin-Modern Day Tulips! Now banned in China and South Korea </vt:lpstr>
      <vt:lpstr>Real Estate-New Highs</vt:lpstr>
      <vt:lpstr>October S&amp;P7500/Case–Shiller Home Price Index +6.2% YOY, Seattle (+12.0%), Las Vegas (+10.2%), San Diego (+8.1%) still leaders price rises accelerating </vt:lpstr>
      <vt:lpstr>Simon Property Group (SPG)- Rebounding on Stronger Economy </vt:lpstr>
      <vt:lpstr>US Home Construction Index (ITB) (DHI), (LEN), (PHM), (TOL), (NVR)  A Favorite Sector to Buy </vt:lpstr>
      <vt:lpstr>Trade Sheet- So What Do We Do About All This?</vt:lpstr>
      <vt:lpstr>    Next Strategy Webinar    12:00 EST Wednesday, January 31,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5263</cp:revision>
  <cp:lastPrinted>2017-08-31T13:43:13Z</cp:lastPrinted>
  <dcterms:created xsi:type="dcterms:W3CDTF">2015-02-05T17:12:57Z</dcterms:created>
  <dcterms:modified xsi:type="dcterms:W3CDTF">2018-01-17T17:25:21Z</dcterms:modified>
</cp:coreProperties>
</file>